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0"/>
  </p:notesMasterIdLst>
  <p:sldIdLst>
    <p:sldId id="256" r:id="rId2"/>
    <p:sldId id="327" r:id="rId3"/>
    <p:sldId id="329" r:id="rId4"/>
    <p:sldId id="328" r:id="rId5"/>
    <p:sldId id="325" r:id="rId6"/>
    <p:sldId id="316" r:id="rId7"/>
    <p:sldId id="317" r:id="rId8"/>
    <p:sldId id="318" r:id="rId9"/>
    <p:sldId id="319" r:id="rId10"/>
    <p:sldId id="320" r:id="rId11"/>
    <p:sldId id="286" r:id="rId12"/>
    <p:sldId id="278" r:id="rId13"/>
    <p:sldId id="279" r:id="rId14"/>
    <p:sldId id="287" r:id="rId15"/>
    <p:sldId id="283" r:id="rId16"/>
    <p:sldId id="284" r:id="rId17"/>
    <p:sldId id="285" r:id="rId18"/>
    <p:sldId id="298" r:id="rId19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99FF"/>
    <a:srgbClr val="0000FF"/>
    <a:srgbClr val="3366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12F09790-EB5B-43DD-8A5F-D2A267B382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9261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7701DA-EAE1-4009-B566-C2BCD4D0DE91}" type="slidenum">
              <a:rPr lang="en-GB"/>
              <a:pPr/>
              <a:t>4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964E2-E369-4F07-AD38-EA06687A02F3}" type="slidenum">
              <a:rPr lang="en-GB"/>
              <a:pPr/>
              <a:t>5</a:t>
            </a:fld>
            <a:endParaRPr lang="en-GB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74F4E-F1EB-496A-B146-B41FC515E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A7953-87D5-4392-B988-F8B2ACCFE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F1523-8CD2-4E32-A232-73900B05B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6E0F7AA-08AA-4EF9-B6CD-8EE5CA9ED6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17F9FE-FDB1-4EF7-9F44-1038A51396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9641-6D04-46A5-865F-D6EF16428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A299-A788-4247-AA49-91FCC40B8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E6FC5-5C09-474A-B977-2B04CF96C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384E9-F2C1-4BC1-9B15-E2A431BB2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2672D-F480-4A8A-912B-3A98A5742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0206B-4FD4-4DB4-AFBC-2B9A6EC57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13E73-B652-4B7D-BDF7-90F0C395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801B5C-E9BD-4F83-A5A9-4B73952009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9F0396B-71F3-4F1B-AADB-7FADFA673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g_gold@mail.ru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71600" y="2204864"/>
            <a:ext cx="7239000" cy="2807766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>
                <a:solidFill>
                  <a:schemeClr val="tx1"/>
                </a:solidFill>
              </a:rPr>
              <a:t>Стратегический менеджмент</a:t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4800" i="1" dirty="0" smtClean="0">
                <a:solidFill>
                  <a:schemeClr val="tx1"/>
                </a:solidFill>
              </a:rPr>
              <a:t/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4800" i="1" dirty="0" smtClean="0">
                <a:solidFill>
                  <a:schemeClr val="tx1"/>
                </a:solidFill>
              </a:rPr>
              <a:t/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Золотарева Ангелина Викторовна</a:t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  <a:hlinkClick r:id="rId3"/>
              </a:rPr>
              <a:t>ang_gold@mail.ru</a:t>
            </a:r>
            <a:r>
              <a:rPr lang="en-US" sz="2400" i="1" dirty="0" smtClean="0">
                <a:solidFill>
                  <a:schemeClr val="tx1"/>
                </a:solidFill>
              </a:rPr>
              <a:t/>
            </a:r>
            <a:br>
              <a:rPr lang="en-US" sz="2400" i="1" dirty="0" smtClean="0">
                <a:solidFill>
                  <a:schemeClr val="tx1"/>
                </a:solidFill>
              </a:rPr>
            </a:br>
            <a:endParaRPr lang="ru-RU" sz="4800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D5CD3B1-30A8-4892-8311-A44BE0DE20C0}" type="slidenum">
              <a:rPr lang="ru-RU"/>
              <a:pPr/>
              <a:t>1</a:t>
            </a:fld>
            <a:endParaRPr lang="ru-RU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/>
                </a:solidFill>
              </a:rPr>
              <a:t>Технология </a:t>
            </a:r>
            <a:r>
              <a:rPr lang="ru-RU" sz="4000" b="1" dirty="0" smtClean="0">
                <a:solidFill>
                  <a:schemeClr val="accent2"/>
                </a:solidFill>
              </a:rPr>
              <a:t>стратегического планирования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95537" y="1600200"/>
            <a:ext cx="8424936" cy="49974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1. </a:t>
            </a:r>
            <a:r>
              <a:rPr lang="ru-RU" sz="2400" dirty="0">
                <a:solidFill>
                  <a:srgbClr val="CC0000"/>
                </a:solidFill>
              </a:rPr>
              <a:t>Анализ внешней и внутренней среды</a:t>
            </a:r>
            <a:r>
              <a:rPr lang="ru-RU" sz="2400" dirty="0"/>
              <a:t> – выявление возможностей и угроз внешней среды, сильных и слабых сторон деятельности УДОД.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2. </a:t>
            </a:r>
            <a:r>
              <a:rPr lang="ru-RU" sz="2400" dirty="0">
                <a:solidFill>
                  <a:srgbClr val="CC0000"/>
                </a:solidFill>
              </a:rPr>
              <a:t>Подготовка аналитической справки</a:t>
            </a:r>
            <a:r>
              <a:rPr lang="ru-RU" sz="2400" dirty="0"/>
              <a:t> об исходном состоянии деятельности УДОД.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3. </a:t>
            </a:r>
            <a:r>
              <a:rPr lang="ru-RU" sz="2400" dirty="0">
                <a:solidFill>
                  <a:srgbClr val="CC0000"/>
                </a:solidFill>
              </a:rPr>
              <a:t>Формирование концепции развития</a:t>
            </a:r>
            <a:r>
              <a:rPr lang="ru-RU" sz="2400" dirty="0"/>
              <a:t> УДОД.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4. </a:t>
            </a:r>
            <a:r>
              <a:rPr lang="ru-RU" sz="2400" dirty="0">
                <a:solidFill>
                  <a:srgbClr val="CC0000"/>
                </a:solidFill>
              </a:rPr>
              <a:t>Обсуждение и утверждение концепции в коллективе</a:t>
            </a:r>
            <a:r>
              <a:rPr lang="ru-RU" sz="2400" dirty="0"/>
              <a:t>, разработка целей первого этапа реализации концепции развития УДОД.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5. </a:t>
            </a:r>
            <a:r>
              <a:rPr lang="ru-RU" sz="2400" dirty="0">
                <a:solidFill>
                  <a:srgbClr val="CC0000"/>
                </a:solidFill>
              </a:rPr>
              <a:t>Составление плана действий (программы)</a:t>
            </a:r>
            <a:r>
              <a:rPr lang="ru-RU" sz="2400" dirty="0">
                <a:solidFill>
                  <a:schemeClr val="hlink"/>
                </a:solidFill>
              </a:rPr>
              <a:t> </a:t>
            </a:r>
            <a:r>
              <a:rPr lang="ru-RU" sz="2400" dirty="0"/>
              <a:t>по реализации концепции развития УДОД.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6. </a:t>
            </a:r>
            <a:r>
              <a:rPr lang="ru-RU" sz="2400" dirty="0">
                <a:solidFill>
                  <a:srgbClr val="CC0000"/>
                </a:solidFill>
              </a:rPr>
              <a:t>Внедрение и отслеживание результатов</a:t>
            </a:r>
            <a:r>
              <a:rPr lang="ru-RU" sz="2400" dirty="0"/>
              <a:t> реализации концепции, анализ этих результатов, </a:t>
            </a:r>
            <a:r>
              <a:rPr lang="ru-RU" sz="2400" dirty="0">
                <a:solidFill>
                  <a:srgbClr val="CC0000"/>
                </a:solidFill>
              </a:rPr>
              <a:t>корректировка</a:t>
            </a:r>
            <a:r>
              <a:rPr lang="ru-RU" sz="2400" dirty="0">
                <a:solidFill>
                  <a:schemeClr val="hlink"/>
                </a:solidFill>
              </a:rPr>
              <a:t> </a:t>
            </a:r>
            <a:r>
              <a:rPr lang="ru-RU" sz="2400" dirty="0"/>
              <a:t>концепции развития УДОД.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8A7-DF00-4CBA-A744-E14672217890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1 этап – анализ внешней и внутренней среды УДОД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0"/>
            <a:ext cx="8183880" cy="31683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dirty="0"/>
              <a:t>Анализ</a:t>
            </a:r>
            <a:r>
              <a:rPr lang="ru-RU" sz="2000" b="1" dirty="0"/>
              <a:t> внешней среды </a:t>
            </a:r>
            <a:r>
              <a:rPr lang="ru-RU" sz="2000" dirty="0"/>
              <a:t>ведет к </a:t>
            </a:r>
            <a:r>
              <a:rPr lang="ru-RU" sz="2000" dirty="0" smtClean="0"/>
              <a:t>установлению: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Возможностей - </a:t>
            </a:r>
            <a:r>
              <a:rPr lang="ru-RU" sz="2000" dirty="0" smtClean="0"/>
              <a:t>какие дополнительные возможности могут быть реализованы в течение этого стратегического периода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Угроз - </a:t>
            </a:r>
            <a:r>
              <a:rPr lang="ru-RU" sz="2000" dirty="0" smtClean="0"/>
              <a:t>что </a:t>
            </a:r>
            <a:r>
              <a:rPr lang="ru-RU" sz="2000" dirty="0"/>
              <a:t>может помешать выполнению поставленных целей </a:t>
            </a:r>
            <a:r>
              <a:rPr lang="ru-RU" sz="2000" dirty="0" smtClean="0"/>
              <a:t>и. </a:t>
            </a:r>
            <a:endParaRPr lang="ru-RU" sz="20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3033-1E6D-494B-A652-D865FAC51318}" type="slidenum">
              <a:rPr lang="ru-RU"/>
              <a:pPr/>
              <a:t>11</a:t>
            </a:fld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3645024"/>
            <a:ext cx="8183880" cy="288032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Внутренняя среда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анализируется на предмет ее сильных  и слабых сторон в отношении поставленный стратегических целей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Сильные стороны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виды деятельности, которые организация выполняет хорошо, или ресурсы, которые она контролирует.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Слабые стороны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виды деятельности, которые организация выполняет плохо, или ресурсы, в которых она нуждается, но не обладает ими.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600"/>
                </a:solidFill>
              </a:rPr>
              <a:t>SWOT</a:t>
            </a:r>
            <a:r>
              <a:rPr lang="ru-RU" dirty="0">
                <a:solidFill>
                  <a:srgbClr val="006600"/>
                </a:solidFill>
              </a:rPr>
              <a:t>-анализ</a:t>
            </a:r>
          </a:p>
        </p:txBody>
      </p:sp>
      <p:graphicFrame>
        <p:nvGraphicFramePr>
          <p:cNvPr id="107560" name="Group 4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4561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48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Возможности внешней среды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Угрозы внешней среды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Сильные стороны 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СиВ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СиУ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Слабые стороны 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СлУ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714A-2571-40F6-864D-814BE5C69ED1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763528"/>
          </a:xfrm>
        </p:spPr>
        <p:txBody>
          <a:bodyPr/>
          <a:lstStyle/>
          <a:p>
            <a:r>
              <a:rPr lang="ru-RU" dirty="0">
                <a:solidFill>
                  <a:srgbClr val="006600"/>
                </a:solidFill>
              </a:rPr>
              <a:t>2 этап - Выбор стратегии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327896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/>
              <a:t>Существует несколько базисных стратегий: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rgbClr val="CC0000"/>
                </a:solidFill>
              </a:rPr>
              <a:t>Стратегия концентрированного роста</a:t>
            </a:r>
            <a:r>
              <a:rPr lang="ru-RU" dirty="0"/>
              <a:t>, связана с изменением продукта – усилением позиции на рынке (развитием маркетинговых усилий), поиск новых рынков, развития продукта ( качественного изменения или прироста</a:t>
            </a:r>
            <a:r>
              <a:rPr lang="ru-RU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интегрированного роста</a:t>
            </a:r>
            <a:r>
              <a:rPr lang="ru-RU" dirty="0" smtClean="0"/>
              <a:t>  - предполагает расширение организации путем добавления новых структур.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диверсифицированного роста</a:t>
            </a:r>
            <a:r>
              <a:rPr lang="ru-RU" dirty="0" smtClean="0"/>
              <a:t> -  предполагает поиск дополнительных услуг, технологий или возможностей производства нового продукта.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сокращения</a:t>
            </a:r>
            <a:r>
              <a:rPr lang="ru-RU" dirty="0" smtClean="0"/>
              <a:t> – предполагает структурную перестройку, закрытие подразделений вплоть до ликвидации организации</a:t>
            </a: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7BD3-18FB-41F0-B614-CABE4C47F94A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Разработка стратегических целей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88840"/>
            <a:ext cx="8183880" cy="36004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Содержит:</a:t>
            </a:r>
          </a:p>
          <a:p>
            <a:r>
              <a:rPr lang="ru-RU" dirty="0"/>
              <a:t>определение/уточнение миссии организации (предназначения, смысла существования организации);</a:t>
            </a:r>
          </a:p>
          <a:p>
            <a:r>
              <a:rPr lang="ru-RU" dirty="0"/>
              <a:t>формулирование стратегического намерения; </a:t>
            </a:r>
          </a:p>
          <a:p>
            <a:r>
              <a:rPr lang="ru-RU" dirty="0"/>
              <a:t>постановка стратегических целей.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7258-E8A3-43B0-89A3-471069812FFF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3 этап - Формирование концепции развития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183880" cy="338437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/>
              <a:t>Концепция развития должна содержать:</a:t>
            </a:r>
          </a:p>
          <a:p>
            <a:pPr>
              <a:lnSpc>
                <a:spcPct val="90000"/>
              </a:lnSpc>
            </a:pPr>
            <a:r>
              <a:rPr lang="ru-RU" dirty="0"/>
              <a:t>Цель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Принципы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Идеи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Основные направления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Ожидаемый результат;</a:t>
            </a:r>
          </a:p>
          <a:p>
            <a:pPr>
              <a:lnSpc>
                <a:spcPct val="90000"/>
              </a:lnSpc>
            </a:pPr>
            <a:r>
              <a:rPr lang="ru-RU" dirty="0"/>
              <a:t>Критерии оценки результата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84FB-3389-4A42-8669-CAA2103CF70E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6600"/>
                </a:solidFill>
              </a:rPr>
              <a:t>4 этап – разработка условий реализации концепции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183880" cy="39604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В систему условий реализации концепции могут войти следующие условия: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Организационные;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Кадровые;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Научно-методические;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Материально-технические;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Финансово-экономические;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Мотивационные;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Информационные;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Нормативные условия.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36C0-4D23-4926-9BBB-51732016F6F4}" type="slidenum">
              <a:rPr lang="ru-RU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6600"/>
                </a:solidFill>
              </a:rPr>
              <a:t>5 этап – разработка программы реализации концепции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sz="2800" dirty="0"/>
              <a:t>	</a:t>
            </a:r>
            <a:r>
              <a:rPr lang="ru-RU" dirty="0"/>
              <a:t>должна содержать информацию о сроках, содержании и формах основных дел, направленных на реализацию идей и направлений развития,  ответственных за их выполнение, а также мероприятий по организации мониторинга реализации программы развития </a:t>
            </a:r>
            <a:r>
              <a:rPr lang="ru-RU" dirty="0" smtClean="0"/>
              <a:t>организации.</a:t>
            </a:r>
            <a:endParaRPr lang="ru-RU" dirty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2F1F-FA4A-4C25-B25B-B6D9EE5453BC}" type="slidenum">
              <a:rPr lang="ru-RU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/>
              <a:t>Стратегическая программа  развития учреждения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Программа развития учреждения – это документ, представляющий единую, целостную модель совместной деятельности всего коллектива учреждения и определяющий: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исходное состояние системы</a:t>
            </a:r>
            <a:r>
              <a:rPr lang="ru-RU" sz="2400"/>
              <a:t> (зафиксированный достигнутый уровень жизнедеятельности учреждения и проблемный анализ состояния);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образ желаемого будущего</a:t>
            </a:r>
            <a:r>
              <a:rPr lang="ru-RU" sz="2400"/>
              <a:t> состояния этой системы (концепция развития);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состав и структуру действий по переходу</a:t>
            </a:r>
            <a:r>
              <a:rPr lang="ru-RU" sz="2400"/>
              <a:t> от настоящего к будущему  (программа реализации концепции)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3C563-39D4-4D35-9A0E-110939EDA92A}" type="slidenum">
              <a:rPr lang="ru-RU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9641-6D04-46A5-865F-D6EF164286C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3501008"/>
            <a:ext cx="8351391" cy="3167062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Стратегия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долгосрочное, качественно определенное </a:t>
            </a:r>
          </a:p>
          <a:p>
            <a:pPr algn="l">
              <a:lnSpc>
                <a:spcPct val="80000"/>
              </a:lnSpc>
            </a:pPr>
            <a:r>
              <a:rPr lang="ru-RU" dirty="0"/>
              <a:t>н</a:t>
            </a:r>
            <a:r>
              <a:rPr lang="ru-RU" dirty="0" smtClean="0"/>
              <a:t>аправление развития организации, касающееся сферы,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средств и формы ее деятельности, системы взаимоотношений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внутри организации, а также позиции организации в окружающей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среде, приводящее организацию к ее целям</a:t>
            </a:r>
          </a:p>
          <a:p>
            <a:pPr algn="l">
              <a:lnSpc>
                <a:spcPct val="80000"/>
              </a:lnSpc>
            </a:pPr>
            <a:endParaRPr lang="ru-RU" dirty="0" smtClean="0"/>
          </a:p>
          <a:p>
            <a:pPr algn="l">
              <a:lnSpc>
                <a:spcPct val="80000"/>
              </a:lnSpc>
            </a:pPr>
            <a:endParaRPr lang="ru-RU" dirty="0" smtClean="0"/>
          </a:p>
          <a:p>
            <a:pPr algn="l"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Главная задача стратегии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перевести организацию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из настоящего в желаемое будущее</a:t>
            </a:r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67544" y="260648"/>
            <a:ext cx="8316912" cy="3168650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65969" y="359073"/>
            <a:ext cx="1366837" cy="360363"/>
          </a:xfrm>
          <a:prstGeom prst="actionButtonBlank">
            <a:avLst/>
          </a:prstGeom>
          <a:solidFill>
            <a:srgbClr val="99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000000"/>
                </a:solidFill>
              </a:rPr>
              <a:t>Стратегия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79712" y="286048"/>
            <a:ext cx="6722194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«Стратегия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это широкая концепция того, как должны быть использованы ресурсы для максимизации достижения целей... Различие между </a:t>
            </a:r>
            <a:r>
              <a:rPr lang="ru-RU" sz="1200" dirty="0" smtClean="0">
                <a:solidFill>
                  <a:srgbClr val="000000"/>
                </a:solidFill>
              </a:rPr>
              <a:t>цел</a:t>
            </a:r>
            <a:r>
              <a:rPr lang="ru-RU" sz="1200" dirty="0">
                <a:solidFill>
                  <a:srgbClr val="000000"/>
                </a:solidFill>
              </a:rPr>
              <a:t>я</a:t>
            </a:r>
            <a:r>
              <a:rPr lang="ru-RU" sz="1200" dirty="0" smtClean="0">
                <a:solidFill>
                  <a:srgbClr val="000000"/>
                </a:solidFill>
              </a:rPr>
              <a:t>ми </a:t>
            </a:r>
            <a:r>
              <a:rPr lang="ru-RU" sz="1200" dirty="0" smtClean="0">
                <a:solidFill>
                  <a:srgbClr val="000000"/>
                </a:solidFill>
              </a:rPr>
              <a:t>и стратегией состоит в том, что первые означают состояние, тогда как вторая - процесс его достижения</a:t>
            </a:r>
            <a:r>
              <a:rPr lang="en-GB" sz="1200" dirty="0" smtClean="0">
                <a:solidFill>
                  <a:srgbClr val="000000"/>
                </a:solidFill>
              </a:rPr>
              <a:t>»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>
                <a:solidFill>
                  <a:srgbClr val="000000"/>
                </a:solidFill>
              </a:rPr>
              <a:t>Дж</a:t>
            </a:r>
            <a:r>
              <a:rPr lang="en-GB" sz="1200" b="1" dirty="0">
                <a:solidFill>
                  <a:srgbClr val="000000"/>
                </a:solidFill>
              </a:rPr>
              <a:t>. </a:t>
            </a:r>
            <a:r>
              <a:rPr lang="en-GB" sz="1200" b="1" dirty="0" err="1">
                <a:solidFill>
                  <a:srgbClr val="000000"/>
                </a:solidFill>
              </a:rPr>
              <a:t>О’Шонесси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979712" y="1151236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это определение основных долгосрочных целей предприятия, курса действий и распределения ресурсов, необходимых для достижения этих целей</a:t>
            </a:r>
            <a:r>
              <a:rPr lang="en-GB" sz="1200" dirty="0" smtClean="0">
                <a:solidFill>
                  <a:srgbClr val="000000"/>
                </a:solidFill>
              </a:rPr>
              <a:t>.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А. </a:t>
            </a:r>
            <a:r>
              <a:rPr lang="en-GB" sz="1200" b="1" dirty="0" err="1">
                <a:solidFill>
                  <a:srgbClr val="000000"/>
                </a:solidFill>
              </a:rPr>
              <a:t>Чандлер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979712" y="1798936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набор правил для принятия решений, которыми организация руководствуется в своей деятельности</a:t>
            </a:r>
            <a:r>
              <a:rPr lang="en-GB" sz="1200" dirty="0" smtClean="0">
                <a:solidFill>
                  <a:srgbClr val="000000"/>
                </a:solidFill>
              </a:rPr>
              <a:t>.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И. </a:t>
            </a:r>
            <a:r>
              <a:rPr lang="en-GB" sz="1200" b="1" dirty="0" err="1">
                <a:solidFill>
                  <a:srgbClr val="000000"/>
                </a:solidFill>
              </a:rPr>
              <a:t>Ансофф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979712" y="2518073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генеральный план действий, определяющий приоритеты стратегических задач, ресурсы и последовательность шагов по достижению стратегических целей.</a:t>
            </a:r>
            <a:endParaRPr lang="ru-RU" sz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926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концепция выживания в конкретных условиях. Представление о том, какой должна быть организация в будущем: в каком окружении ей предстоит работать, какую позицию занимать на рынке, какие иметь конкурентные преимущества, какие изменения в организации предстоит осуществить.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сфера управленческой деятельности, состоящая в реализации перспективных целей организации. Стратегическое управление выступает как процесс, посредством которого осуществляется взаимодействие организации с её окружением.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область научных знаний, изучающая приёмы, инструменты, методологию принятия стратегических решений и способы их практической реализации. Деятельность по стратегическому управлению связана с постановкой целей и задач организации и с поддержанием взаимоотношений между организацией и окружением, которые позволяют добиваться ей своих целей, соответствует её внутренним возможностям и позволяет оставаться восприимчивой к требованиям внешней среды.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управление в социально-экономических системах, где выделяются функциональная, процессная и элементная стороны. Функциональная – при которой управление рассматривается как совокупность видов деятельности, направленных на достижение определённых результатов. Процессная – в её рамках управление рассматривается как действия по выявлению и разрешению проблем, т.е. процесс подготовки и принятия решений. Элементная – управление рассматривается как деятельность по организации взаимосвязей определённых структурных элементов. </a:t>
            </a:r>
          </a:p>
          <a:p>
            <a:pPr>
              <a:buNone/>
            </a:pPr>
            <a:r>
              <a:rPr lang="ru-RU" dirty="0" smtClean="0"/>
              <a:t>Источник: 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href='http</a:t>
            </a:r>
            <a:r>
              <a:rPr lang="ru-RU" dirty="0" smtClean="0"/>
              <a:t>://</a:t>
            </a:r>
            <a:r>
              <a:rPr lang="ru-RU" dirty="0" err="1" smtClean="0"/>
              <a:t>center-yf.ru</a:t>
            </a:r>
            <a:r>
              <a:rPr lang="ru-RU" dirty="0" smtClean="0"/>
              <a:t>/</a:t>
            </a:r>
            <a:r>
              <a:rPr lang="ru-RU" dirty="0" err="1" smtClean="0"/>
              <a:t>data</a:t>
            </a:r>
            <a:r>
              <a:rPr lang="ru-RU" dirty="0" smtClean="0"/>
              <a:t>/</a:t>
            </a:r>
            <a:r>
              <a:rPr lang="ru-RU" dirty="0" err="1" smtClean="0"/>
              <a:t>Menedzheru</a:t>
            </a:r>
            <a:r>
              <a:rPr lang="ru-RU" dirty="0" smtClean="0"/>
              <a:t>/</a:t>
            </a:r>
            <a:r>
              <a:rPr lang="ru-RU" dirty="0" err="1" smtClean="0"/>
              <a:t>Strategicheskii-menedzhment.php</a:t>
            </a:r>
            <a:r>
              <a:rPr lang="ru-RU" dirty="0" smtClean="0"/>
              <a:t>'&gt;Стратегический менеджмент&lt;/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9641-6D04-46A5-865F-D6EF164286C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95536" y="332656"/>
            <a:ext cx="8496943" cy="6120680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331913" y="1912938"/>
            <a:ext cx="720725" cy="2889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Миссия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628900" y="1700213"/>
            <a:ext cx="1223963" cy="5762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Текущий стратегический профиль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2051050" y="1987550"/>
            <a:ext cx="5794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2338388" y="1987550"/>
            <a:ext cx="1587" cy="4302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720850" y="2417763"/>
            <a:ext cx="1195388" cy="5794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Видение (стратегическое намерение)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692275" y="3209925"/>
            <a:ext cx="1223963" cy="4349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Стратегические цели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619673" y="3862388"/>
            <a:ext cx="1368152" cy="79074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Формулирование стратегических альтернатив и выбор стратегии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11188" y="3213100"/>
            <a:ext cx="792162" cy="431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Внешняя среда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3059113" y="2706688"/>
            <a:ext cx="1587" cy="1439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2914650" y="2706688"/>
            <a:ext cx="14605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203575" y="3209925"/>
            <a:ext cx="1008385" cy="431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Внутренняя среда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2914650" y="4146550"/>
            <a:ext cx="1460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2914650" y="3427413"/>
            <a:ext cx="290513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1547813" y="2709863"/>
            <a:ext cx="1587" cy="1439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1549400" y="2709863"/>
            <a:ext cx="1428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1549400" y="4149725"/>
            <a:ext cx="1428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1403350" y="3430588"/>
            <a:ext cx="287338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9" name="Text Box 19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39552" y="4869160"/>
            <a:ext cx="367240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Разработка программ и планов реализации стратегии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2339975" y="2997200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2339975" y="3644900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2339752" y="4653136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539552" y="5373216"/>
            <a:ext cx="3529012" cy="287337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Этап контроля и оценки</a:t>
            </a:r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2339752" y="5157192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2339975" y="5589588"/>
            <a:ext cx="1588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2339975" y="5949950"/>
            <a:ext cx="216058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 flipV="1">
            <a:off x="4500563" y="1914525"/>
            <a:ext cx="1587" cy="40370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2554288" y="5734050"/>
            <a:ext cx="151288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обратная связь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 rot="16200000">
            <a:off x="3806031" y="3429794"/>
            <a:ext cx="151288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к элементам модели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H="1">
            <a:off x="4283075" y="1916113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 flipH="1">
            <a:off x="4283075" y="3429000"/>
            <a:ext cx="219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 flipH="1">
            <a:off x="4283075" y="4221163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H="1">
            <a:off x="4283075" y="4941888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H="1">
            <a:off x="4283075" y="5445125"/>
            <a:ext cx="219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 flipH="1">
            <a:off x="4283075" y="2636838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899592" y="548680"/>
            <a:ext cx="7416824" cy="503237"/>
          </a:xfrm>
          <a:prstGeom prst="rect">
            <a:avLst/>
          </a:prstGeom>
          <a:solidFill>
            <a:srgbClr val="808000">
              <a:alpha val="50000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rgbClr val="000000"/>
                </a:solidFill>
              </a:rPr>
              <a:t>Модель процесса стратегического менеджмента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8675688" y="47625"/>
            <a:ext cx="4683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0E730B8-8444-4A23-8FF6-1FB72068A5D7}" type="slidenum">
              <a:rPr lang="en-GB" sz="2000" b="1">
                <a:solidFill>
                  <a:srgbClr val="000000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4860032" y="1412776"/>
            <a:ext cx="3744516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i="1" dirty="0" smtClean="0">
                <a:solidFill>
                  <a:srgbClr val="000000"/>
                </a:solidFill>
              </a:rPr>
              <a:t>Раскрывает взаимосвязь этапов процесса стратегического управления:</a:t>
            </a:r>
            <a:endParaRPr lang="ru-RU" sz="1600" b="1" i="1" dirty="0">
              <a:solidFill>
                <a:srgbClr val="000000"/>
              </a:solidFill>
            </a:endParaRPr>
          </a:p>
        </p:txBody>
      </p:sp>
      <p:sp>
        <p:nvSpPr>
          <p:cNvPr id="57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2564904"/>
            <a:ext cx="331246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1. </a:t>
            </a:r>
            <a:r>
              <a:rPr lang="ru-RU" b="1" dirty="0" smtClean="0">
                <a:solidFill>
                  <a:srgbClr val="000000"/>
                </a:solidFill>
              </a:rPr>
              <a:t>Этап планирования стратегии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8" name="Text Box 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3356992"/>
            <a:ext cx="3456384" cy="92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2. </a:t>
            </a:r>
            <a:r>
              <a:rPr lang="ru-RU" b="1" dirty="0" smtClean="0">
                <a:solidFill>
                  <a:srgbClr val="000000"/>
                </a:solidFill>
              </a:rPr>
              <a:t>Этап разработки программ и планов реализации стратегии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9" name="Text Box 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4509120"/>
            <a:ext cx="345648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3. </a:t>
            </a:r>
            <a:r>
              <a:rPr lang="ru-RU" b="1" dirty="0" smtClean="0">
                <a:solidFill>
                  <a:srgbClr val="000000"/>
                </a:solidFill>
              </a:rPr>
              <a:t>Этап контроля и оценки</a:t>
            </a:r>
            <a:endParaRPr lang="ru-RU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>
                                        <p:cTn id="8" dur="5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hidden"/>
                                          </p:val>
                                        </p:tav>
                                        <p:tav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mph" presetSubtype="2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 masterRel="sameClick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4" grpId="0" animBg="1"/>
      <p:bldP spid="46104" grpId="1" animBg="1"/>
      <p:bldP spid="46105" grpId="0" animBg="1"/>
      <p:bldP spid="46106" grpId="0" animBg="1"/>
      <p:bldP spid="46107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43808" y="1340768"/>
            <a:ext cx="5976664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FF0000"/>
                </a:solidFill>
              </a:rPr>
              <a:t>Видение – </a:t>
            </a:r>
            <a:r>
              <a:rPr lang="en-GB" b="1" dirty="0" err="1" smtClean="0">
                <a:solidFill>
                  <a:srgbClr val="FF0000"/>
                </a:solidFill>
              </a:rPr>
              <a:t>картина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развития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  </a:t>
            </a:r>
            <a:r>
              <a:rPr lang="en-GB" b="1" dirty="0" err="1" smtClean="0">
                <a:solidFill>
                  <a:srgbClr val="FF0000"/>
                </a:solidFill>
              </a:rPr>
              <a:t>на</a:t>
            </a:r>
            <a:r>
              <a:rPr lang="en-GB" b="1" dirty="0" smtClean="0">
                <a:solidFill>
                  <a:srgbClr val="FF0000"/>
                </a:solidFill>
              </a:rPr>
              <a:t> 10-20 </a:t>
            </a:r>
            <a:r>
              <a:rPr lang="en-GB" b="1" dirty="0" err="1" smtClean="0">
                <a:solidFill>
                  <a:srgbClr val="FF0000"/>
                </a:solidFill>
              </a:rPr>
              <a:t>лет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Какой мы хотим видеть свою организацию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в будущем ?</a:t>
            </a:r>
            <a:r>
              <a:rPr lang="ru-RU" sz="1600" dirty="0" smtClean="0">
                <a:solidFill>
                  <a:srgbClr val="000000"/>
                </a:solidFill>
              </a:rPr>
              <a:t> </a:t>
            </a: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В чем состоит наша деятельность сейчас и какой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она станет в будущем ?</a:t>
            </a: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Кто является потребителями и  на какую группу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потребителей ориентироваться в будущем </a:t>
            </a:r>
            <a:r>
              <a:rPr lang="en-GB" sz="1600" b="1" dirty="0" smtClean="0">
                <a:solidFill>
                  <a:srgbClr val="000000"/>
                </a:solidFill>
              </a:rPr>
              <a:t>?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Какими способами мы собираемся увеличивать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ценность нашей продукции для потребителей ?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marL="342900" indent="-342900"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" y="1196752"/>
            <a:ext cx="3347863" cy="4968552"/>
            <a:chOff x="-295" y="1752"/>
            <a:chExt cx="2964" cy="2393"/>
          </a:xfrm>
        </p:grpSpPr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>
              <a:off x="-295" y="1752"/>
              <a:ext cx="2965" cy="2394"/>
            </a:xfrm>
            <a:prstGeom prst="roundRect">
              <a:avLst>
                <a:gd name="adj" fmla="val 42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 flipV="1">
              <a:off x="850" y="1939"/>
              <a:ext cx="674" cy="673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0" tIns="0" rIns="0" bIns="0" anchor="b" anchorCtr="1"/>
            <a:lstStyle/>
            <a:p>
              <a:pPr algn="ctr">
                <a:lnSpc>
                  <a:spcPct val="100000"/>
                </a:lnSpc>
                <a:buClr>
                  <a:srgbClr val="DCEB1D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DCEB1D"/>
                  </a:solidFill>
                </a:rPr>
                <a:t>МИССИЯ</a:t>
              </a:r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 flipV="1">
              <a:off x="514" y="2612"/>
              <a:ext cx="1347" cy="67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36720" tIns="18360" rIns="36720" bIns="18360" anchor="ctr"/>
            <a:lstStyle/>
            <a:p>
              <a:pPr algn="ctr"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FF0000"/>
                  </a:solidFill>
                </a:rPr>
                <a:t>ВИДЕНИЕ</a:t>
              </a:r>
            </a:p>
          </p:txBody>
        </p:sp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 flipV="1">
              <a:off x="178" y="3285"/>
              <a:ext cx="2020" cy="673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36720" tIns="18360" rIns="36720" bIns="18360" anchor="ctr"/>
            <a:lstStyle/>
            <a:p>
              <a:pPr algn="ctr">
                <a:lnSpc>
                  <a:spcPct val="100000"/>
                </a:lnSpc>
                <a:buClr>
                  <a:srgbClr val="DCEB1D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DCEB1D"/>
                  </a:solidFill>
                </a:rPr>
                <a:t>ЦЕЛИ</a:t>
              </a:r>
            </a:p>
          </p:txBody>
        </p:sp>
      </p:grp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339752" y="2564904"/>
            <a:ext cx="1512168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8675688" y="47625"/>
            <a:ext cx="4683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86B2FB6-B7F6-443A-B779-7829D8E10D81}" type="slidenum">
              <a:rPr lang="en-GB" sz="2000" b="1">
                <a:solidFill>
                  <a:srgbClr val="000000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755576" y="476672"/>
            <a:ext cx="4752528" cy="648072"/>
          </a:xfrm>
          <a:prstGeom prst="rect">
            <a:avLst/>
          </a:prstGeom>
          <a:solidFill>
            <a:srgbClr val="3399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000000"/>
                </a:solidFill>
              </a:rPr>
              <a:t>Миссия – смысл существования 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000000"/>
                </a:solidFill>
              </a:rPr>
              <a:t>организации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2843808" y="4077072"/>
            <a:ext cx="5976664" cy="216024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Цели – конкретизация миссии и видения в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форме,  доступной  для управления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600" b="1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Четкие временные рамки.</a:t>
            </a:r>
            <a:endParaRPr lang="ru-RU" sz="1500" b="1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Конкретность содержания и реальная достижимость.</a:t>
            </a: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err="1" smtClean="0">
                <a:solidFill>
                  <a:srgbClr val="000000"/>
                </a:solidFill>
              </a:rPr>
              <a:t>Адресность</a:t>
            </a:r>
            <a:r>
              <a:rPr lang="ru-RU" sz="1500" b="1" dirty="0" smtClean="0">
                <a:solidFill>
                  <a:srgbClr val="000000"/>
                </a:solidFill>
              </a:rPr>
              <a:t> и возможность осуществления контроля </a:t>
            </a:r>
          </a:p>
          <a:p>
            <a:pPr marL="342900" indent="-342900" algn="l"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Непротиворечивость и  согласованность.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692696"/>
            <a:ext cx="818388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/>
              <a:t>Стратегия</a:t>
            </a:r>
            <a:r>
              <a:rPr lang="ru-RU" sz="2400" dirty="0" smtClean="0"/>
              <a:t> </a:t>
            </a:r>
            <a:r>
              <a:rPr lang="ru-RU" sz="2400" dirty="0"/>
              <a:t>развития </a:t>
            </a:r>
            <a:r>
              <a:rPr lang="ru-RU" sz="2400" dirty="0" smtClean="0"/>
              <a:t>организации представляет </a:t>
            </a:r>
            <a:r>
              <a:rPr lang="ru-RU" sz="2400" dirty="0"/>
              <a:t>единую, целостную модель совместной деятельности всего коллектива учреждения и определяющий</a:t>
            </a:r>
            <a:r>
              <a:rPr lang="ru-RU" sz="2400" dirty="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исходное состояние системы</a:t>
            </a:r>
            <a:r>
              <a:rPr lang="ru-RU" sz="2400" dirty="0"/>
              <a:t> (зафиксированный достигнутый уровень жизнедеятельности учреждения и проблемный анализ состояния</a:t>
            </a:r>
            <a:r>
              <a:rPr lang="ru-RU" sz="2400" dirty="0" smtClean="0"/>
              <a:t>);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образ желаемого будущего</a:t>
            </a:r>
            <a:r>
              <a:rPr lang="ru-RU" sz="2400" dirty="0"/>
              <a:t> состояния этой системы (концепция развития); </a:t>
            </a: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состав и структуру действий по переходу</a:t>
            </a:r>
            <a:r>
              <a:rPr lang="ru-RU" sz="2400" dirty="0"/>
              <a:t> от настоящего к будущему  (программа реализации концепции)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6A18-C0C3-4F3C-8BCB-A5D8BA7A1F66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Описание исходного состояния </a:t>
            </a:r>
            <a:r>
              <a:rPr lang="ru-RU" sz="2800" dirty="0" smtClean="0">
                <a:solidFill>
                  <a:srgbClr val="006600"/>
                </a:solidFill>
              </a:rPr>
              <a:t>организации  </a:t>
            </a:r>
            <a:r>
              <a:rPr lang="ru-RU" sz="2800" dirty="0"/>
              <a:t>может содержать следующую информацию: анализ внешней среды (выявление возможностей и угроз внешней среды), социального заказа на деятельность, образовательного процесса, системы обеспечения деятельности, системы управления, характеристику коллектива </a:t>
            </a:r>
            <a:r>
              <a:rPr lang="ru-RU" sz="2800" dirty="0" smtClean="0"/>
              <a:t>организации, </a:t>
            </a:r>
            <a:r>
              <a:rPr lang="ru-RU" sz="2800" dirty="0"/>
              <a:t>сильные и слабые стороны </a:t>
            </a:r>
            <a:r>
              <a:rPr lang="ru-RU" sz="2800" dirty="0" smtClean="0"/>
              <a:t>ее деятельности. </a:t>
            </a:r>
            <a:endParaRPr lang="ru-RU" sz="28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CA8-6EF3-4F13-8E81-59E285A436D3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6600"/>
                </a:solidFill>
              </a:rPr>
              <a:t>Концепция развития </a:t>
            </a:r>
            <a:r>
              <a:rPr lang="ru-RU" dirty="0" smtClean="0">
                <a:solidFill>
                  <a:srgbClr val="006600"/>
                </a:solidFill>
              </a:rPr>
              <a:t>организации </a:t>
            </a:r>
            <a:r>
              <a:rPr lang="ru-RU" dirty="0"/>
              <a:t>чаще всего содержит описание целей будущей деятельности, принципов организации деятельности, идей </a:t>
            </a:r>
            <a:r>
              <a:rPr lang="ru-RU" dirty="0" smtClean="0"/>
              <a:t>развития, основных направлений </a:t>
            </a:r>
            <a:r>
              <a:rPr lang="ru-RU" dirty="0"/>
              <a:t>развития на период, определенный программой развития, ожидаемые результаты развития  и критерии оценки результатов </a:t>
            </a:r>
            <a:r>
              <a:rPr lang="ru-RU" dirty="0" smtClean="0"/>
              <a:t>развития организации. </a:t>
            </a: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3BF1-E1A5-4D6E-A6A7-681F23AC082C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/>
          <a:lstStyle/>
          <a:p>
            <a:r>
              <a:rPr lang="ru-RU" dirty="0">
                <a:solidFill>
                  <a:srgbClr val="006600"/>
                </a:solidFill>
              </a:rPr>
              <a:t>Программа реализации концепции </a:t>
            </a:r>
            <a:r>
              <a:rPr lang="ru-RU" dirty="0"/>
              <a:t>развития должна содержать информацию о сроках, содержании и формах основных дел, направленных на реализацию идей и направлений развития,  ответственных за их выполнение, а также мероприятий по организации мониторинга реализации программы развития </a:t>
            </a:r>
            <a:r>
              <a:rPr lang="ru-RU" dirty="0" smtClean="0"/>
              <a:t>организации.</a:t>
            </a: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4CA0-92BA-4822-A1EB-6F66F256C564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596</TotalTime>
  <Words>1207</Words>
  <Application>Microsoft Office PowerPoint</Application>
  <PresentationFormat>Экран (4:3)</PresentationFormat>
  <Paragraphs>169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Стратегический менеджмент   Золотарева Ангелина Викторовна ang_gold@mail.ru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Технология стратегического планирования</vt:lpstr>
      <vt:lpstr>1 этап – анализ внешней и внутренней среды УДОД</vt:lpstr>
      <vt:lpstr>SWOT-анализ</vt:lpstr>
      <vt:lpstr>2 этап - Выбор стратегии</vt:lpstr>
      <vt:lpstr>Разработка стратегических целей</vt:lpstr>
      <vt:lpstr>3 этап - Формирование концепции развития</vt:lpstr>
      <vt:lpstr>4 этап – разработка условий реализации концепции</vt:lpstr>
      <vt:lpstr>5 этап – разработка программы реализации концепции</vt:lpstr>
      <vt:lpstr>Стратегическая программа  развития учреждения</vt:lpstr>
    </vt:vector>
  </TitlesOfParts>
  <Company>SYTUR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мо1</dc:creator>
  <cp:lastModifiedBy>Татьяна Александровна Лейнганг</cp:lastModifiedBy>
  <cp:revision>53</cp:revision>
  <dcterms:created xsi:type="dcterms:W3CDTF">2004-12-09T14:30:17Z</dcterms:created>
  <dcterms:modified xsi:type="dcterms:W3CDTF">2015-04-17T06:20:14Z</dcterms:modified>
</cp:coreProperties>
</file>