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47"/>
  </p:notesMasterIdLst>
  <p:handoutMasterIdLst>
    <p:handoutMasterId r:id="rId48"/>
  </p:handoutMasterIdLst>
  <p:sldIdLst>
    <p:sldId id="291" r:id="rId2"/>
    <p:sldId id="322" r:id="rId3"/>
    <p:sldId id="324" r:id="rId4"/>
    <p:sldId id="306" r:id="rId5"/>
    <p:sldId id="283" r:id="rId6"/>
    <p:sldId id="284" r:id="rId7"/>
    <p:sldId id="293" r:id="rId8"/>
    <p:sldId id="319" r:id="rId9"/>
    <p:sldId id="320" r:id="rId10"/>
    <p:sldId id="321" r:id="rId11"/>
    <p:sldId id="304" r:id="rId12"/>
    <p:sldId id="325" r:id="rId13"/>
    <p:sldId id="292" r:id="rId14"/>
    <p:sldId id="330" r:id="rId15"/>
    <p:sldId id="349" r:id="rId16"/>
    <p:sldId id="326" r:id="rId17"/>
    <p:sldId id="287" r:id="rId18"/>
    <p:sldId id="311" r:id="rId19"/>
    <p:sldId id="323" r:id="rId20"/>
    <p:sldId id="327" r:id="rId21"/>
    <p:sldId id="328" r:id="rId22"/>
    <p:sldId id="288" r:id="rId23"/>
    <p:sldId id="261" r:id="rId24"/>
    <p:sldId id="312" r:id="rId25"/>
    <p:sldId id="313" r:id="rId26"/>
    <p:sldId id="329" r:id="rId27"/>
    <p:sldId id="335" r:id="rId28"/>
    <p:sldId id="310" r:id="rId29"/>
    <p:sldId id="350" r:id="rId30"/>
    <p:sldId id="337" r:id="rId31"/>
    <p:sldId id="331" r:id="rId32"/>
    <p:sldId id="332" r:id="rId33"/>
    <p:sldId id="333" r:id="rId34"/>
    <p:sldId id="334" r:id="rId35"/>
    <p:sldId id="336" r:id="rId36"/>
    <p:sldId id="338" r:id="rId37"/>
    <p:sldId id="339" r:id="rId38"/>
    <p:sldId id="340" r:id="rId39"/>
    <p:sldId id="341" r:id="rId40"/>
    <p:sldId id="342" r:id="rId41"/>
    <p:sldId id="343" r:id="rId42"/>
    <p:sldId id="346" r:id="rId43"/>
    <p:sldId id="348" r:id="rId44"/>
    <p:sldId id="344" r:id="rId45"/>
    <p:sldId id="345" r:id="rId46"/>
  </p:sldIdLst>
  <p:sldSz cx="9144000" cy="6858000" type="screen4x3"/>
  <p:notesSz cx="6761163" cy="9931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0000FF"/>
    <a:srgbClr val="CC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8246" autoAdjust="0"/>
  </p:normalViewPr>
  <p:slideViewPr>
    <p:cSldViewPr>
      <p:cViewPr>
        <p:scale>
          <a:sx n="107" d="100"/>
          <a:sy n="107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D27170-AF22-4ECA-9DF3-1E95A223933F}" type="doc">
      <dgm:prSet loTypeId="urn:microsoft.com/office/officeart/2005/8/layout/chevron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029DD84-9A79-4861-BF54-214CD13CA716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05B05017-4D2D-47E6-9594-70B0FABF01EB}" type="parTrans" cxnId="{56D8D054-6B7D-48F9-A5B8-7BACAE17B280}">
      <dgm:prSet/>
      <dgm:spPr/>
      <dgm:t>
        <a:bodyPr/>
        <a:lstStyle/>
        <a:p>
          <a:endParaRPr lang="ru-RU"/>
        </a:p>
      </dgm:t>
    </dgm:pt>
    <dgm:pt modelId="{7D21866F-86EC-45A7-8433-24E75005FF1A}" type="sibTrans" cxnId="{56D8D054-6B7D-48F9-A5B8-7BACAE17B280}">
      <dgm:prSet/>
      <dgm:spPr/>
      <dgm:t>
        <a:bodyPr/>
        <a:lstStyle/>
        <a:p>
          <a:endParaRPr lang="ru-RU"/>
        </a:p>
      </dgm:t>
    </dgm:pt>
    <dgm:pt modelId="{28043581-1771-4D50-909E-DD2FA38CB890}">
      <dgm:prSet phldrT="[Текст]"/>
      <dgm:spPr/>
      <dgm:t>
        <a:bodyPr/>
        <a:lstStyle/>
        <a:p>
          <a:r>
            <a:rPr lang="ru-RU" dirty="0" smtClean="0"/>
            <a:t>Наличие цели</a:t>
          </a:r>
          <a:endParaRPr lang="ru-RU" dirty="0"/>
        </a:p>
      </dgm:t>
    </dgm:pt>
    <dgm:pt modelId="{6767AB01-46CA-4178-8688-F5E5F83BA177}" type="parTrans" cxnId="{5A9D0A51-209C-4DE0-A6D4-10B7D3410E1B}">
      <dgm:prSet/>
      <dgm:spPr/>
      <dgm:t>
        <a:bodyPr/>
        <a:lstStyle/>
        <a:p>
          <a:endParaRPr lang="ru-RU"/>
        </a:p>
      </dgm:t>
    </dgm:pt>
    <dgm:pt modelId="{B951AA97-9477-414E-9013-1902270D12D3}" type="sibTrans" cxnId="{5A9D0A51-209C-4DE0-A6D4-10B7D3410E1B}">
      <dgm:prSet/>
      <dgm:spPr/>
      <dgm:t>
        <a:bodyPr/>
        <a:lstStyle/>
        <a:p>
          <a:endParaRPr lang="ru-RU"/>
        </a:p>
      </dgm:t>
    </dgm:pt>
    <dgm:pt modelId="{F5E1D862-EEDB-4D91-AD61-DB6F495EB4B5}">
      <dgm:prSet phldrT="[Текст]"/>
      <dgm:spPr/>
      <dgm:t>
        <a:bodyPr/>
        <a:lstStyle/>
        <a:p>
          <a:r>
            <a:rPr lang="ru-RU" dirty="0" smtClean="0"/>
            <a:t>Ограничение ресурсов (финансовые, материальные, людские и пр.)</a:t>
          </a:r>
          <a:endParaRPr lang="ru-RU" dirty="0"/>
        </a:p>
      </dgm:t>
    </dgm:pt>
    <dgm:pt modelId="{13F1DDB2-AEF3-4051-BBDB-768D6757015D}" type="parTrans" cxnId="{415E8F7C-BD4C-4394-85A9-745754A71C7E}">
      <dgm:prSet/>
      <dgm:spPr/>
      <dgm:t>
        <a:bodyPr/>
        <a:lstStyle/>
        <a:p>
          <a:endParaRPr lang="ru-RU"/>
        </a:p>
      </dgm:t>
    </dgm:pt>
    <dgm:pt modelId="{17C1943B-E037-40FF-978C-5E7424578E31}" type="sibTrans" cxnId="{415E8F7C-BD4C-4394-85A9-745754A71C7E}">
      <dgm:prSet/>
      <dgm:spPr/>
      <dgm:t>
        <a:bodyPr/>
        <a:lstStyle/>
        <a:p>
          <a:endParaRPr lang="ru-RU"/>
        </a:p>
      </dgm:t>
    </dgm:pt>
    <dgm:pt modelId="{710D7079-7773-4C3C-B48E-6E9723454618}">
      <dgm:prSet phldrT="[Текст]"/>
      <dgm:spPr/>
      <dgm:t>
        <a:bodyPr/>
        <a:lstStyle/>
        <a:p>
          <a:r>
            <a:rPr lang="ru-RU" dirty="0" smtClean="0"/>
            <a:t>Ограничение во времени</a:t>
          </a:r>
          <a:endParaRPr lang="ru-RU" dirty="0"/>
        </a:p>
      </dgm:t>
    </dgm:pt>
    <dgm:pt modelId="{4FFF9864-D2F6-43D5-824A-95E61D248B9F}" type="parTrans" cxnId="{4EA9DAE7-C8A0-48C5-BBEE-07EA91C5E64D}">
      <dgm:prSet/>
      <dgm:spPr/>
      <dgm:t>
        <a:bodyPr/>
        <a:lstStyle/>
        <a:p>
          <a:endParaRPr lang="ru-RU"/>
        </a:p>
      </dgm:t>
    </dgm:pt>
    <dgm:pt modelId="{F679119B-55FF-4851-9A4B-14F2EBB293B7}" type="sibTrans" cxnId="{4EA9DAE7-C8A0-48C5-BBEE-07EA91C5E64D}">
      <dgm:prSet/>
      <dgm:spPr/>
      <dgm:t>
        <a:bodyPr/>
        <a:lstStyle/>
        <a:p>
          <a:endParaRPr lang="ru-RU"/>
        </a:p>
      </dgm:t>
    </dgm:pt>
    <dgm:pt modelId="{22C1C11C-C0B6-471E-A810-9771AA46AF60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87B18BE-27A3-431C-8264-7BC7E2E40C4E}" type="parTrans" cxnId="{AFBDF34C-9C3D-45DD-A3FB-D8BBAF5B7A70}">
      <dgm:prSet/>
      <dgm:spPr/>
      <dgm:t>
        <a:bodyPr/>
        <a:lstStyle/>
        <a:p>
          <a:endParaRPr lang="ru-RU"/>
        </a:p>
      </dgm:t>
    </dgm:pt>
    <dgm:pt modelId="{325FCE9F-15D7-46C3-BC52-260FB25A2AB8}" type="sibTrans" cxnId="{AFBDF34C-9C3D-45DD-A3FB-D8BBAF5B7A70}">
      <dgm:prSet/>
      <dgm:spPr/>
      <dgm:t>
        <a:bodyPr/>
        <a:lstStyle/>
        <a:p>
          <a:endParaRPr lang="ru-RU"/>
        </a:p>
      </dgm:t>
    </dgm:pt>
    <dgm:pt modelId="{7DC0E462-59EA-4EAE-8FEB-02FDCA8D3DF1}">
      <dgm:prSet phldrT="[Текст]"/>
      <dgm:spPr/>
      <dgm:t>
        <a:bodyPr/>
        <a:lstStyle/>
        <a:p>
          <a:r>
            <a:rPr lang="ru-RU" dirty="0" smtClean="0"/>
            <a:t>Комплексность и разграничение</a:t>
          </a:r>
          <a:endParaRPr lang="ru-RU" dirty="0"/>
        </a:p>
      </dgm:t>
    </dgm:pt>
    <dgm:pt modelId="{5B81EA02-F0F3-4444-801A-EBFFFC128203}" type="parTrans" cxnId="{46303B33-9744-44E2-9FDA-98953C3F25CB}">
      <dgm:prSet/>
      <dgm:spPr/>
      <dgm:t>
        <a:bodyPr/>
        <a:lstStyle/>
        <a:p>
          <a:endParaRPr lang="ru-RU"/>
        </a:p>
      </dgm:t>
    </dgm:pt>
    <dgm:pt modelId="{36A3ACC2-F1CF-4876-89F6-870F543F9B96}" type="sibTrans" cxnId="{46303B33-9744-44E2-9FDA-98953C3F25CB}">
      <dgm:prSet/>
      <dgm:spPr/>
      <dgm:t>
        <a:bodyPr/>
        <a:lstStyle/>
        <a:p>
          <a:endParaRPr lang="ru-RU"/>
        </a:p>
      </dgm:t>
    </dgm:pt>
    <dgm:pt modelId="{9D70BC1B-866F-45BE-B160-CC85F4350284}">
      <dgm:prSet phldrT="[Текст]"/>
      <dgm:spPr/>
      <dgm:t>
        <a:bodyPr/>
        <a:lstStyle/>
        <a:p>
          <a:r>
            <a:rPr lang="ru-RU" dirty="0" smtClean="0"/>
            <a:t>Специфическая организация </a:t>
          </a:r>
          <a:endParaRPr lang="ru-RU" dirty="0"/>
        </a:p>
      </dgm:t>
    </dgm:pt>
    <dgm:pt modelId="{F452DB8A-CB64-47E7-83F8-9E615919DD13}" type="parTrans" cxnId="{BA8E55C2-7B38-40CC-B8D1-4965C255CA14}">
      <dgm:prSet/>
      <dgm:spPr/>
      <dgm:t>
        <a:bodyPr/>
        <a:lstStyle/>
        <a:p>
          <a:endParaRPr lang="ru-RU"/>
        </a:p>
      </dgm:t>
    </dgm:pt>
    <dgm:pt modelId="{16CC309C-027D-40AB-B701-60D00F128F2B}" type="sibTrans" cxnId="{BA8E55C2-7B38-40CC-B8D1-4965C255CA14}">
      <dgm:prSet/>
      <dgm:spPr/>
      <dgm:t>
        <a:bodyPr/>
        <a:lstStyle/>
        <a:p>
          <a:endParaRPr lang="ru-RU"/>
        </a:p>
      </dgm:t>
    </dgm:pt>
    <dgm:pt modelId="{08832E6F-F162-4C0D-96C1-C662DEF09A9C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4EC32EA6-323C-4BD9-B3B1-DB63AE038DD3}" type="sibTrans" cxnId="{0DC9DFCF-19C2-4C53-8262-3B529D538BEF}">
      <dgm:prSet/>
      <dgm:spPr/>
      <dgm:t>
        <a:bodyPr/>
        <a:lstStyle/>
        <a:p>
          <a:endParaRPr lang="ru-RU"/>
        </a:p>
      </dgm:t>
    </dgm:pt>
    <dgm:pt modelId="{070FAE56-DB4A-4552-8CA1-982D5B6D61B5}" type="parTrans" cxnId="{0DC9DFCF-19C2-4C53-8262-3B529D538BEF}">
      <dgm:prSet/>
      <dgm:spPr/>
      <dgm:t>
        <a:bodyPr/>
        <a:lstStyle/>
        <a:p>
          <a:endParaRPr lang="ru-RU"/>
        </a:p>
      </dgm:t>
    </dgm:pt>
    <dgm:pt modelId="{0EB01F08-C8CA-49D7-B5C5-5FCB6127AE13}">
      <dgm:prSet phldrT="[Текст]"/>
      <dgm:spPr/>
      <dgm:t>
        <a:bodyPr/>
        <a:lstStyle/>
        <a:p>
          <a:r>
            <a:rPr lang="ru-RU" dirty="0" smtClean="0"/>
            <a:t>Наличие команды и руководителя проекта</a:t>
          </a:r>
          <a:endParaRPr lang="ru-RU" dirty="0"/>
        </a:p>
      </dgm:t>
    </dgm:pt>
    <dgm:pt modelId="{958CD1BD-C4CB-4612-8BE5-67CCB0C755D1}" type="parTrans" cxnId="{F2E9BA66-0D14-4452-B53A-EE7C53F59A1C}">
      <dgm:prSet/>
      <dgm:spPr/>
    </dgm:pt>
    <dgm:pt modelId="{808023FA-C625-4882-B45F-B6FF2213F8F7}" type="sibTrans" cxnId="{F2E9BA66-0D14-4452-B53A-EE7C53F59A1C}">
      <dgm:prSet/>
      <dgm:spPr/>
    </dgm:pt>
    <dgm:pt modelId="{FA00026B-4A16-43B3-ACE5-3EF7EAD600AC}" type="pres">
      <dgm:prSet presAssocID="{15D27170-AF22-4ECA-9DF3-1E95A22393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D558BF-7C9B-436E-895D-050F13D44BF1}" type="pres">
      <dgm:prSet presAssocID="{7029DD84-9A79-4861-BF54-214CD13CA716}" presName="composite" presStyleCnt="0"/>
      <dgm:spPr/>
    </dgm:pt>
    <dgm:pt modelId="{911FE127-9C1F-4DAA-B857-A1607F288613}" type="pres">
      <dgm:prSet presAssocID="{7029DD84-9A79-4861-BF54-214CD13CA7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F4431-FC58-40EC-BD35-A3B62F6C7549}" type="pres">
      <dgm:prSet presAssocID="{7029DD84-9A79-4861-BF54-214CD13CA7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DB06A-45E5-45E8-8BAC-7E9E1CD3A9AF}" type="pres">
      <dgm:prSet presAssocID="{7D21866F-86EC-45A7-8433-24E75005FF1A}" presName="sp" presStyleCnt="0"/>
      <dgm:spPr/>
    </dgm:pt>
    <dgm:pt modelId="{59808EC1-40C9-4C31-A639-06D59595ADFB}" type="pres">
      <dgm:prSet presAssocID="{08832E6F-F162-4C0D-96C1-C662DEF09A9C}" presName="composite" presStyleCnt="0"/>
      <dgm:spPr/>
    </dgm:pt>
    <dgm:pt modelId="{BAF43DC5-5CC2-4E30-B6F9-0A63B05110E7}" type="pres">
      <dgm:prSet presAssocID="{08832E6F-F162-4C0D-96C1-C662DEF09A9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F93C4-1B05-4B6B-BF2C-5B03D08E0C42}" type="pres">
      <dgm:prSet presAssocID="{08832E6F-F162-4C0D-96C1-C662DEF09A9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518B1-C640-4C54-BFF3-02E0ECDA4E35}" type="pres">
      <dgm:prSet presAssocID="{4EC32EA6-323C-4BD9-B3B1-DB63AE038DD3}" presName="sp" presStyleCnt="0"/>
      <dgm:spPr/>
    </dgm:pt>
    <dgm:pt modelId="{83684306-791D-4ECD-BD6B-AA50F2B42E23}" type="pres">
      <dgm:prSet presAssocID="{22C1C11C-C0B6-471E-A810-9771AA46AF60}" presName="composite" presStyleCnt="0"/>
      <dgm:spPr/>
    </dgm:pt>
    <dgm:pt modelId="{756242F7-7F34-4249-83ED-CEF96390D62E}" type="pres">
      <dgm:prSet presAssocID="{22C1C11C-C0B6-471E-A810-9771AA46AF6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F493E-8EE6-42A3-BD9F-41CEA397234D}" type="pres">
      <dgm:prSet presAssocID="{22C1C11C-C0B6-471E-A810-9771AA46AF6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3259B6-F9C6-4220-A814-08925498518F}" type="presOf" srcId="{F5E1D862-EEDB-4D91-AD61-DB6F495EB4B5}" destId="{AECF93C4-1B05-4B6B-BF2C-5B03D08E0C42}" srcOrd="0" destOrd="0" presId="urn:microsoft.com/office/officeart/2005/8/layout/chevron2"/>
    <dgm:cxn modelId="{30BCF324-0C17-44D3-B414-24993172711B}" type="presOf" srcId="{7DC0E462-59EA-4EAE-8FEB-02FDCA8D3DF1}" destId="{880F493E-8EE6-42A3-BD9F-41CEA397234D}" srcOrd="0" destOrd="0" presId="urn:microsoft.com/office/officeart/2005/8/layout/chevron2"/>
    <dgm:cxn modelId="{D41D30B0-F051-4775-8CC0-DBFC4FF31DA9}" type="presOf" srcId="{9D70BC1B-866F-45BE-B160-CC85F4350284}" destId="{880F493E-8EE6-42A3-BD9F-41CEA397234D}" srcOrd="0" destOrd="1" presId="urn:microsoft.com/office/officeart/2005/8/layout/chevron2"/>
    <dgm:cxn modelId="{BA8E55C2-7B38-40CC-B8D1-4965C255CA14}" srcId="{22C1C11C-C0B6-471E-A810-9771AA46AF60}" destId="{9D70BC1B-866F-45BE-B160-CC85F4350284}" srcOrd="1" destOrd="0" parTransId="{F452DB8A-CB64-47E7-83F8-9E615919DD13}" sibTransId="{16CC309C-027D-40AB-B701-60D00F128F2B}"/>
    <dgm:cxn modelId="{E6F05499-9C4F-41B3-B83D-CA15F930F9AE}" type="presOf" srcId="{7029DD84-9A79-4861-BF54-214CD13CA716}" destId="{911FE127-9C1F-4DAA-B857-A1607F288613}" srcOrd="0" destOrd="0" presId="urn:microsoft.com/office/officeart/2005/8/layout/chevron2"/>
    <dgm:cxn modelId="{5A9D0A51-209C-4DE0-A6D4-10B7D3410E1B}" srcId="{7029DD84-9A79-4861-BF54-214CD13CA716}" destId="{28043581-1771-4D50-909E-DD2FA38CB890}" srcOrd="0" destOrd="0" parTransId="{6767AB01-46CA-4178-8688-F5E5F83BA177}" sibTransId="{B951AA97-9477-414E-9013-1902270D12D3}"/>
    <dgm:cxn modelId="{F2E9BA66-0D14-4452-B53A-EE7C53F59A1C}" srcId="{7029DD84-9A79-4861-BF54-214CD13CA716}" destId="{0EB01F08-C8CA-49D7-B5C5-5FCB6127AE13}" srcOrd="1" destOrd="0" parTransId="{958CD1BD-C4CB-4612-8BE5-67CCB0C755D1}" sibTransId="{808023FA-C625-4882-B45F-B6FF2213F8F7}"/>
    <dgm:cxn modelId="{56D8D054-6B7D-48F9-A5B8-7BACAE17B280}" srcId="{15D27170-AF22-4ECA-9DF3-1E95A223933F}" destId="{7029DD84-9A79-4861-BF54-214CD13CA716}" srcOrd="0" destOrd="0" parTransId="{05B05017-4D2D-47E6-9594-70B0FABF01EB}" sibTransId="{7D21866F-86EC-45A7-8433-24E75005FF1A}"/>
    <dgm:cxn modelId="{4EA9DAE7-C8A0-48C5-BBEE-07EA91C5E64D}" srcId="{08832E6F-F162-4C0D-96C1-C662DEF09A9C}" destId="{710D7079-7773-4C3C-B48E-6E9723454618}" srcOrd="1" destOrd="0" parTransId="{4FFF9864-D2F6-43D5-824A-95E61D248B9F}" sibTransId="{F679119B-55FF-4851-9A4B-14F2EBB293B7}"/>
    <dgm:cxn modelId="{AFBDF34C-9C3D-45DD-A3FB-D8BBAF5B7A70}" srcId="{15D27170-AF22-4ECA-9DF3-1E95A223933F}" destId="{22C1C11C-C0B6-471E-A810-9771AA46AF60}" srcOrd="2" destOrd="0" parTransId="{987B18BE-27A3-431C-8264-7BC7E2E40C4E}" sibTransId="{325FCE9F-15D7-46C3-BC52-260FB25A2AB8}"/>
    <dgm:cxn modelId="{B8458BA3-F256-4EC8-A6CB-60E066505455}" type="presOf" srcId="{28043581-1771-4D50-909E-DD2FA38CB890}" destId="{BB7F4431-FC58-40EC-BD35-A3B62F6C7549}" srcOrd="0" destOrd="0" presId="urn:microsoft.com/office/officeart/2005/8/layout/chevron2"/>
    <dgm:cxn modelId="{1DEC9C8E-E78A-4C52-91BC-E20FDB4794AC}" type="presOf" srcId="{15D27170-AF22-4ECA-9DF3-1E95A223933F}" destId="{FA00026B-4A16-43B3-ACE5-3EF7EAD600AC}" srcOrd="0" destOrd="0" presId="urn:microsoft.com/office/officeart/2005/8/layout/chevron2"/>
    <dgm:cxn modelId="{B9F2E2D8-8457-419D-86B8-9FF809A4E7D7}" type="presOf" srcId="{22C1C11C-C0B6-471E-A810-9771AA46AF60}" destId="{756242F7-7F34-4249-83ED-CEF96390D62E}" srcOrd="0" destOrd="0" presId="urn:microsoft.com/office/officeart/2005/8/layout/chevron2"/>
    <dgm:cxn modelId="{C41CC449-63FC-414C-9519-FA146BD8EA32}" type="presOf" srcId="{0EB01F08-C8CA-49D7-B5C5-5FCB6127AE13}" destId="{BB7F4431-FC58-40EC-BD35-A3B62F6C7549}" srcOrd="0" destOrd="1" presId="urn:microsoft.com/office/officeart/2005/8/layout/chevron2"/>
    <dgm:cxn modelId="{0DC9DFCF-19C2-4C53-8262-3B529D538BEF}" srcId="{15D27170-AF22-4ECA-9DF3-1E95A223933F}" destId="{08832E6F-F162-4C0D-96C1-C662DEF09A9C}" srcOrd="1" destOrd="0" parTransId="{070FAE56-DB4A-4552-8CA1-982D5B6D61B5}" sibTransId="{4EC32EA6-323C-4BD9-B3B1-DB63AE038DD3}"/>
    <dgm:cxn modelId="{117F107D-1218-4225-9ECA-9DBCA90B6C84}" type="presOf" srcId="{710D7079-7773-4C3C-B48E-6E9723454618}" destId="{AECF93C4-1B05-4B6B-BF2C-5B03D08E0C42}" srcOrd="0" destOrd="1" presId="urn:microsoft.com/office/officeart/2005/8/layout/chevron2"/>
    <dgm:cxn modelId="{46303B33-9744-44E2-9FDA-98953C3F25CB}" srcId="{22C1C11C-C0B6-471E-A810-9771AA46AF60}" destId="{7DC0E462-59EA-4EAE-8FEB-02FDCA8D3DF1}" srcOrd="0" destOrd="0" parTransId="{5B81EA02-F0F3-4444-801A-EBFFFC128203}" sibTransId="{36A3ACC2-F1CF-4876-89F6-870F543F9B96}"/>
    <dgm:cxn modelId="{415E8F7C-BD4C-4394-85A9-745754A71C7E}" srcId="{08832E6F-F162-4C0D-96C1-C662DEF09A9C}" destId="{F5E1D862-EEDB-4D91-AD61-DB6F495EB4B5}" srcOrd="0" destOrd="0" parTransId="{13F1DDB2-AEF3-4051-BBDB-768D6757015D}" sibTransId="{17C1943B-E037-40FF-978C-5E7424578E31}"/>
    <dgm:cxn modelId="{4B0639AD-E3B8-4A35-83AF-48A360C00684}" type="presOf" srcId="{08832E6F-F162-4C0D-96C1-C662DEF09A9C}" destId="{BAF43DC5-5CC2-4E30-B6F9-0A63B05110E7}" srcOrd="0" destOrd="0" presId="urn:microsoft.com/office/officeart/2005/8/layout/chevron2"/>
    <dgm:cxn modelId="{4FCA747E-B2B4-40D3-95F1-0006A741E63C}" type="presParOf" srcId="{FA00026B-4A16-43B3-ACE5-3EF7EAD600AC}" destId="{F6D558BF-7C9B-436E-895D-050F13D44BF1}" srcOrd="0" destOrd="0" presId="urn:microsoft.com/office/officeart/2005/8/layout/chevron2"/>
    <dgm:cxn modelId="{DB795C5F-F0F1-4E89-B812-68F24D7420A3}" type="presParOf" srcId="{F6D558BF-7C9B-436E-895D-050F13D44BF1}" destId="{911FE127-9C1F-4DAA-B857-A1607F288613}" srcOrd="0" destOrd="0" presId="urn:microsoft.com/office/officeart/2005/8/layout/chevron2"/>
    <dgm:cxn modelId="{5E36B287-409B-4682-9127-CF13FD8D5D94}" type="presParOf" srcId="{F6D558BF-7C9B-436E-895D-050F13D44BF1}" destId="{BB7F4431-FC58-40EC-BD35-A3B62F6C7549}" srcOrd="1" destOrd="0" presId="urn:microsoft.com/office/officeart/2005/8/layout/chevron2"/>
    <dgm:cxn modelId="{9FB7E6D6-2B5C-4212-83C2-4B03553EC7DA}" type="presParOf" srcId="{FA00026B-4A16-43B3-ACE5-3EF7EAD600AC}" destId="{227DB06A-45E5-45E8-8BAC-7E9E1CD3A9AF}" srcOrd="1" destOrd="0" presId="urn:microsoft.com/office/officeart/2005/8/layout/chevron2"/>
    <dgm:cxn modelId="{DE716602-E068-4839-A405-841A60A8A5DF}" type="presParOf" srcId="{FA00026B-4A16-43B3-ACE5-3EF7EAD600AC}" destId="{59808EC1-40C9-4C31-A639-06D59595ADFB}" srcOrd="2" destOrd="0" presId="urn:microsoft.com/office/officeart/2005/8/layout/chevron2"/>
    <dgm:cxn modelId="{0E1778F0-8C59-428A-9ADD-5BB939483B3A}" type="presParOf" srcId="{59808EC1-40C9-4C31-A639-06D59595ADFB}" destId="{BAF43DC5-5CC2-4E30-B6F9-0A63B05110E7}" srcOrd="0" destOrd="0" presId="urn:microsoft.com/office/officeart/2005/8/layout/chevron2"/>
    <dgm:cxn modelId="{4848D08B-7A62-42D6-A4B2-28FC3F9EFFF2}" type="presParOf" srcId="{59808EC1-40C9-4C31-A639-06D59595ADFB}" destId="{AECF93C4-1B05-4B6B-BF2C-5B03D08E0C42}" srcOrd="1" destOrd="0" presId="urn:microsoft.com/office/officeart/2005/8/layout/chevron2"/>
    <dgm:cxn modelId="{C433F588-EECB-4E26-A181-6D1A7F22FE16}" type="presParOf" srcId="{FA00026B-4A16-43B3-ACE5-3EF7EAD600AC}" destId="{1EA518B1-C640-4C54-BFF3-02E0ECDA4E35}" srcOrd="3" destOrd="0" presId="urn:microsoft.com/office/officeart/2005/8/layout/chevron2"/>
    <dgm:cxn modelId="{4ABB4A3E-D499-4CA3-84D0-AF6D16558376}" type="presParOf" srcId="{FA00026B-4A16-43B3-ACE5-3EF7EAD600AC}" destId="{83684306-791D-4ECD-BD6B-AA50F2B42E23}" srcOrd="4" destOrd="0" presId="urn:microsoft.com/office/officeart/2005/8/layout/chevron2"/>
    <dgm:cxn modelId="{1B44777D-4E0B-4DFE-BD07-3D5531C4E21E}" type="presParOf" srcId="{83684306-791D-4ECD-BD6B-AA50F2B42E23}" destId="{756242F7-7F34-4249-83ED-CEF96390D62E}" srcOrd="0" destOrd="0" presId="urn:microsoft.com/office/officeart/2005/8/layout/chevron2"/>
    <dgm:cxn modelId="{8D447CE7-5C0E-4116-B3A2-DDCD24B0E1E8}" type="presParOf" srcId="{83684306-791D-4ECD-BD6B-AA50F2B42E23}" destId="{880F493E-8EE6-42A3-BD9F-41CEA39723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FE127-9C1F-4DAA-B857-A1607F288613}">
      <dsp:nvSpPr>
        <dsp:cNvPr id="0" name=""/>
        <dsp:cNvSpPr/>
      </dsp:nvSpPr>
      <dsp:spPr>
        <a:xfrm rot="5400000">
          <a:off x="-250656" y="252877"/>
          <a:ext cx="1671041" cy="11697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1</a:t>
          </a:r>
          <a:endParaRPr lang="ru-RU" sz="3400" kern="1200" dirty="0"/>
        </a:p>
      </dsp:txBody>
      <dsp:txXfrm rot="-5400000">
        <a:off x="1" y="587086"/>
        <a:ext cx="1169729" cy="501312"/>
      </dsp:txXfrm>
    </dsp:sp>
    <dsp:sp modelId="{BB7F4431-FC58-40EC-BD35-A3B62F6C7549}">
      <dsp:nvSpPr>
        <dsp:cNvPr id="0" name=""/>
        <dsp:cNvSpPr/>
      </dsp:nvSpPr>
      <dsp:spPr>
        <a:xfrm rot="5400000">
          <a:off x="4652050" y="-3480099"/>
          <a:ext cx="1086177" cy="8050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Наличие цели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Наличие команды и руководителя проекта</a:t>
          </a:r>
          <a:endParaRPr lang="ru-RU" sz="2200" kern="1200" dirty="0"/>
        </a:p>
      </dsp:txBody>
      <dsp:txXfrm rot="-5400000">
        <a:off x="1169730" y="55244"/>
        <a:ext cx="7997796" cy="980131"/>
      </dsp:txXfrm>
    </dsp:sp>
    <dsp:sp modelId="{BAF43DC5-5CC2-4E30-B6F9-0A63B05110E7}">
      <dsp:nvSpPr>
        <dsp:cNvPr id="0" name=""/>
        <dsp:cNvSpPr/>
      </dsp:nvSpPr>
      <dsp:spPr>
        <a:xfrm rot="5400000">
          <a:off x="-250656" y="1730624"/>
          <a:ext cx="1671041" cy="11697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2</a:t>
          </a:r>
          <a:endParaRPr lang="ru-RU" sz="3400" kern="1200" dirty="0"/>
        </a:p>
      </dsp:txBody>
      <dsp:txXfrm rot="-5400000">
        <a:off x="1" y="2064833"/>
        <a:ext cx="1169729" cy="501312"/>
      </dsp:txXfrm>
    </dsp:sp>
    <dsp:sp modelId="{AECF93C4-1B05-4B6B-BF2C-5B03D08E0C42}">
      <dsp:nvSpPr>
        <dsp:cNvPr id="0" name=""/>
        <dsp:cNvSpPr/>
      </dsp:nvSpPr>
      <dsp:spPr>
        <a:xfrm rot="5400000">
          <a:off x="4652050" y="-2002352"/>
          <a:ext cx="1086177" cy="8050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Ограничение ресурсов (финансовые, материальные, людские и пр.)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Ограничение во времени</a:t>
          </a:r>
          <a:endParaRPr lang="ru-RU" sz="2200" kern="1200" dirty="0"/>
        </a:p>
      </dsp:txBody>
      <dsp:txXfrm rot="-5400000">
        <a:off x="1169730" y="1532991"/>
        <a:ext cx="7997796" cy="980131"/>
      </dsp:txXfrm>
    </dsp:sp>
    <dsp:sp modelId="{756242F7-7F34-4249-83ED-CEF96390D62E}">
      <dsp:nvSpPr>
        <dsp:cNvPr id="0" name=""/>
        <dsp:cNvSpPr/>
      </dsp:nvSpPr>
      <dsp:spPr>
        <a:xfrm rot="5400000">
          <a:off x="-250656" y="3208371"/>
          <a:ext cx="1671041" cy="11697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3</a:t>
          </a:r>
          <a:endParaRPr lang="ru-RU" sz="3400" kern="1200" dirty="0"/>
        </a:p>
      </dsp:txBody>
      <dsp:txXfrm rot="-5400000">
        <a:off x="1" y="3542580"/>
        <a:ext cx="1169729" cy="501312"/>
      </dsp:txXfrm>
    </dsp:sp>
    <dsp:sp modelId="{880F493E-8EE6-42A3-BD9F-41CEA397234D}">
      <dsp:nvSpPr>
        <dsp:cNvPr id="0" name=""/>
        <dsp:cNvSpPr/>
      </dsp:nvSpPr>
      <dsp:spPr>
        <a:xfrm rot="5400000">
          <a:off x="4652050" y="-524605"/>
          <a:ext cx="1086177" cy="8050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Комплексность и разграничение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Специфическая организация </a:t>
          </a:r>
          <a:endParaRPr lang="ru-RU" sz="2200" kern="1200" dirty="0"/>
        </a:p>
      </dsp:txBody>
      <dsp:txXfrm rot="-5400000">
        <a:off x="1169730" y="3010738"/>
        <a:ext cx="7997796" cy="980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003CD30-C199-44E2-84CF-7F71792DE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1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18050"/>
            <a:ext cx="5408613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3200510-47BB-469F-8F49-6A85EF105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01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177A5-C4C2-40A5-B4C7-D1A789CCB3A3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ACECB-7E77-4E34-A6C4-7E8F9141333E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Чтобы удовлетворить требования и ожидания, предъявляемые к проекту,  необходимо найти </a:t>
            </a:r>
            <a:r>
              <a:rPr lang="ru-RU" b="1" smtClean="0"/>
              <a:t>оптимальное сочетание между целями, сроками, затратами, качеством и другими характеристиками проекта.</a:t>
            </a:r>
            <a:r>
              <a:rPr lang="ru-RU" smtClean="0"/>
              <a:t> Управление проектами подчиняется </a:t>
            </a:r>
            <a:r>
              <a:rPr lang="ru-RU" b="1" smtClean="0"/>
              <a:t>четкой логике,</a:t>
            </a:r>
            <a:r>
              <a:rPr lang="ru-RU" smtClean="0"/>
              <a:t> которая связывает между собой различные области знаний и процессы управления проектами.   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C5116A-170D-45FD-9A60-236087137988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Чтобы удовлетворить требования и ожидания, предъявляемые к проекту,  необходимо найти </a:t>
            </a:r>
            <a:r>
              <a:rPr lang="ru-RU" b="1" smtClean="0"/>
              <a:t>оптимальное сочетание между целями, сроками, затратами, качеством и другими характеристиками проекта.</a:t>
            </a:r>
            <a:r>
              <a:rPr lang="ru-RU" smtClean="0"/>
              <a:t> Управление проектами подчиняется </a:t>
            </a:r>
            <a:r>
              <a:rPr lang="ru-RU" b="1" smtClean="0"/>
              <a:t>четкой логике,</a:t>
            </a:r>
            <a:r>
              <a:rPr lang="ru-RU" smtClean="0"/>
              <a:t> которая связывает между собой различные области знаний и процессы управления проектами.   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95D8-41B6-4D22-93C2-8CA422C0512C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Чтобы удовлетворить требования и ожидания, предъявляемые к проекту,  необходимо найти </a:t>
            </a:r>
            <a:r>
              <a:rPr lang="ru-RU" b="1" smtClean="0"/>
              <a:t>оптимальное сочетание между целями, сроками, затратами, качеством и другими характеристиками проекта.</a:t>
            </a:r>
            <a:r>
              <a:rPr lang="ru-RU" smtClean="0"/>
              <a:t> Управление проектами подчиняется </a:t>
            </a:r>
            <a:r>
              <a:rPr lang="ru-RU" b="1" smtClean="0"/>
              <a:t>четкой логике,</a:t>
            </a:r>
            <a:r>
              <a:rPr lang="ru-RU" smtClean="0"/>
              <a:t> которая связывает между собой различные области знаний и процессы управления проектами.   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2745C-F339-4380-A7A4-B126C39A8B91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b="1" smtClean="0"/>
              <a:t>«Треугольник управления проектом -  тройное ограничение: Время Затраты Качество это так называемый Золотой треугольник который иногда для управляющего проектом становится Бермудским</a:t>
            </a:r>
          </a:p>
          <a:p>
            <a:pPr marL="228600" indent="-228600"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43696-C697-48DB-8796-02B69A74FE0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Примеры </a:t>
            </a:r>
          </a:p>
          <a:p>
            <a:pPr eaLnBrk="1" hangingPunct="1"/>
            <a:r>
              <a:rPr lang="ru-RU" smtClean="0"/>
              <a:t>по отраслям:</a:t>
            </a:r>
          </a:p>
          <a:p>
            <a:pPr eaLnBrk="1" hangingPunct="1">
              <a:buFontTx/>
              <a:buChar char="-"/>
            </a:pPr>
            <a:r>
              <a:rPr lang="ru-RU" smtClean="0"/>
              <a:t>торговый бизнес</a:t>
            </a:r>
          </a:p>
          <a:p>
            <a:pPr eaLnBrk="1" hangingPunct="1">
              <a:buFontTx/>
              <a:buChar char="-"/>
            </a:pPr>
            <a:r>
              <a:rPr lang="ru-RU" smtClean="0"/>
              <a:t>Образование</a:t>
            </a:r>
          </a:p>
          <a:p>
            <a:pPr eaLnBrk="1" hangingPunct="1">
              <a:buFontTx/>
              <a:buChar char="-"/>
            </a:pPr>
            <a:r>
              <a:rPr lang="en-US" sz="1400" smtClean="0"/>
              <a:t>event-management</a:t>
            </a:r>
            <a:r>
              <a:rPr lang="ru-RU" sz="1400" smtClean="0"/>
              <a:t>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0504F7-2EED-4A23-9A85-F259D616DD22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Примеры </a:t>
            </a:r>
          </a:p>
          <a:p>
            <a:pPr eaLnBrk="1" hangingPunct="1"/>
            <a:r>
              <a:rPr lang="ru-RU" smtClean="0"/>
              <a:t>по отраслям:</a:t>
            </a:r>
          </a:p>
          <a:p>
            <a:pPr eaLnBrk="1" hangingPunct="1">
              <a:buFontTx/>
              <a:buChar char="-"/>
            </a:pPr>
            <a:r>
              <a:rPr lang="ru-RU" smtClean="0"/>
              <a:t>торговый бизнес</a:t>
            </a:r>
          </a:p>
          <a:p>
            <a:pPr eaLnBrk="1" hangingPunct="1">
              <a:buFontTx/>
              <a:buChar char="-"/>
            </a:pPr>
            <a:r>
              <a:rPr lang="ru-RU" smtClean="0"/>
              <a:t>Образование</a:t>
            </a:r>
          </a:p>
          <a:p>
            <a:pPr eaLnBrk="1" hangingPunct="1">
              <a:buFontTx/>
              <a:buChar char="-"/>
            </a:pPr>
            <a:r>
              <a:rPr lang="en-US" sz="1400" smtClean="0"/>
              <a:t>event-management</a:t>
            </a:r>
            <a:r>
              <a:rPr lang="ru-RU" sz="1400" smtClean="0"/>
              <a:t>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37F4E-E5D1-45FE-8372-1A92DBC177A8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Примеры </a:t>
            </a:r>
          </a:p>
          <a:p>
            <a:pPr eaLnBrk="1" hangingPunct="1"/>
            <a:r>
              <a:rPr lang="ru-RU" smtClean="0"/>
              <a:t>по отраслям:</a:t>
            </a:r>
          </a:p>
          <a:p>
            <a:pPr eaLnBrk="1" hangingPunct="1">
              <a:buFontTx/>
              <a:buChar char="-"/>
            </a:pPr>
            <a:r>
              <a:rPr lang="ru-RU" smtClean="0"/>
              <a:t>торговый бизнес</a:t>
            </a:r>
          </a:p>
          <a:p>
            <a:pPr eaLnBrk="1" hangingPunct="1">
              <a:buFontTx/>
              <a:buChar char="-"/>
            </a:pPr>
            <a:r>
              <a:rPr lang="ru-RU" smtClean="0"/>
              <a:t>Образование</a:t>
            </a:r>
          </a:p>
          <a:p>
            <a:pPr eaLnBrk="1" hangingPunct="1">
              <a:buFontTx/>
              <a:buChar char="-"/>
            </a:pPr>
            <a:r>
              <a:rPr lang="en-US" sz="1400" smtClean="0"/>
              <a:t>event-management</a:t>
            </a:r>
            <a:r>
              <a:rPr lang="ru-RU" sz="1400" smtClean="0"/>
              <a:t>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54BC9-4CE9-4491-92C9-E154B31D840C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Примеры </a:t>
            </a:r>
          </a:p>
          <a:p>
            <a:pPr eaLnBrk="1" hangingPunct="1"/>
            <a:r>
              <a:rPr lang="ru-RU" smtClean="0"/>
              <a:t>по отраслям:</a:t>
            </a:r>
          </a:p>
          <a:p>
            <a:pPr eaLnBrk="1" hangingPunct="1">
              <a:buFontTx/>
              <a:buChar char="-"/>
            </a:pPr>
            <a:r>
              <a:rPr lang="ru-RU" smtClean="0"/>
              <a:t>торговый бизнес</a:t>
            </a:r>
          </a:p>
          <a:p>
            <a:pPr eaLnBrk="1" hangingPunct="1">
              <a:buFontTx/>
              <a:buChar char="-"/>
            </a:pPr>
            <a:r>
              <a:rPr lang="ru-RU" smtClean="0"/>
              <a:t>Образование</a:t>
            </a:r>
          </a:p>
          <a:p>
            <a:pPr eaLnBrk="1" hangingPunct="1">
              <a:buFontTx/>
              <a:buChar char="-"/>
            </a:pPr>
            <a:r>
              <a:rPr lang="en-US" sz="1400" smtClean="0"/>
              <a:t>event-management</a:t>
            </a:r>
            <a:r>
              <a:rPr lang="ru-RU" sz="1400" smtClean="0"/>
              <a:t>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3471D-6D1C-4EDE-A949-4BE83DFD3A71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   </a:t>
            </a:r>
            <a:r>
              <a:rPr lang="ru-RU" b="1" smtClean="0"/>
              <a:t>Применение управления проектами стало жизненной необходимостью. Так, например, чтобы выиграть тендеры, строительные компании США закладывают в предлагаемые цены прибыль всего в 7.5% при том, что за каждый день опоздания к контрактному сроку приходится платить большие штрафы. Без тщательного расчета сроков и затрат, моделирования рисков, оптимальной организации управления на таком рынке не удержаться и потому управление проектами там широко распространено. По мере ужесточения конкуренции и снижения нормы прибыли и в нашей стране управление проектами станет непременным условием успеха в конкурентной борьбе.  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332E26-90F0-4178-AFC9-69206A485648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44E52-816B-45FD-AC81-CB751702096E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b="1" smtClean="0"/>
              <a:t>«Треугольник управления проектом -  тройное ограничение: Время Затраты Качество это так называемый Золотой треугольник который иногда для управляющего проектом становится Бермудским</a:t>
            </a:r>
          </a:p>
          <a:p>
            <a:pPr marL="228600" indent="-228600"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EBD49-BB66-45BC-A3B8-A1637A928235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</p:grpSp>
      <p:sp>
        <p:nvSpPr>
          <p:cNvPr id="136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25C5636D-8B32-404D-A569-34DE14B2A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A9228-54A5-4E23-8FC3-D7C59BF50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948F9-FD06-44C7-A575-96B49FED3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0BDB2-7198-40AA-A486-2EFF2C378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CE0B8-44DF-494D-81F9-8382D97AE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C977F-FC35-474A-9FC7-CE572D6DA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D4807-DA00-4D64-9E88-898AA540D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2BAA0-B032-4CC0-9F44-1EBC62C26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384CF-E6E8-4D12-8E75-2D3C3947F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F78F4-C99C-49C5-8FA3-1067349FF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DD1-3F6D-46AE-9BF0-FC9D4FA41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4CFCE-282C-44ED-9322-5B745853A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D9880-F49A-41BF-9C4A-7855A15B8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19AED-76BE-4260-A6F9-E9A5AA757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68E6F-62A2-4548-8A81-8B41F0921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F91EE6EF-45AC-415B-95A9-C15AB21C0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522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3517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7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3517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3517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3518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5" r:id="rId2"/>
    <p:sldLayoutId id="2147483784" r:id="rId3"/>
    <p:sldLayoutId id="2147483783" r:id="rId4"/>
    <p:sldLayoutId id="2147483782" r:id="rId5"/>
    <p:sldLayoutId id="2147483781" r:id="rId6"/>
    <p:sldLayoutId id="2147483780" r:id="rId7"/>
    <p:sldLayoutId id="2147483779" r:id="rId8"/>
    <p:sldLayoutId id="2147483778" r:id="rId9"/>
    <p:sldLayoutId id="2147483777" r:id="rId10"/>
    <p:sldLayoutId id="2147483776" r:id="rId11"/>
    <p:sldLayoutId id="2147483775" r:id="rId12"/>
    <p:sldLayoutId id="2147483774" r:id="rId13"/>
    <p:sldLayoutId id="2147483773" r:id="rId14"/>
    <p:sldLayoutId id="2147483772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836613"/>
            <a:ext cx="8208963" cy="3024187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400" b="1" dirty="0" smtClean="0"/>
              <a:t>Управление </a:t>
            </a:r>
            <a:br>
              <a:rPr lang="ru-RU" sz="4400" b="1" dirty="0" smtClean="0"/>
            </a:br>
            <a:r>
              <a:rPr lang="ru-RU" sz="4400" b="1" dirty="0" smtClean="0"/>
              <a:t>образовательными  проектами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sz="2400" b="1" dirty="0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860800"/>
            <a:ext cx="7986712" cy="2376488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sz="3200" b="1" dirty="0"/>
              <a:t>Основы управления проектами</a:t>
            </a:r>
            <a:br>
              <a:rPr lang="ru-RU" sz="3200" b="1" dirty="0"/>
            </a:b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21E1E8-4920-4663-AFFF-E7539E641AD1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57313"/>
            <a:ext cx="9144000" cy="71437"/>
          </a:xfrm>
        </p:spPr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2800" b="1" smtClean="0">
                <a:solidFill>
                  <a:schemeClr val="bg2"/>
                </a:solidFill>
              </a:rPr>
              <a:t>ЗАДАНИЕ 2 </a:t>
            </a:r>
            <a:br>
              <a:rPr lang="ru-RU" sz="2800" b="1" smtClean="0">
                <a:solidFill>
                  <a:schemeClr val="bg2"/>
                </a:solidFill>
              </a:rPr>
            </a:br>
            <a:r>
              <a:rPr lang="ru-RU" sz="2800" b="1" smtClean="0">
                <a:solidFill>
                  <a:schemeClr val="bg2"/>
                </a:solidFill>
              </a:rPr>
              <a:t>на тему:</a:t>
            </a:r>
            <a:r>
              <a:rPr lang="ru-RU" sz="2800" b="1" smtClean="0"/>
              <a:t> «Классификация проектов, виды проектов»</a:t>
            </a:r>
            <a:endParaRPr lang="ru-RU" sz="2000" b="1" smtClean="0"/>
          </a:p>
        </p:txBody>
      </p:sp>
      <p:graphicFrame>
        <p:nvGraphicFramePr>
          <p:cNvPr id="221265" name="Group 81"/>
          <p:cNvGraphicFramePr>
            <a:graphicFrameLocks noGrp="1"/>
          </p:cNvGraphicFramePr>
          <p:nvPr>
            <p:ph sz="half" idx="2"/>
          </p:nvPr>
        </p:nvGraphicFramePr>
        <p:xfrm>
          <a:off x="214313" y="1412875"/>
          <a:ext cx="8715437" cy="5230959"/>
        </p:xfrm>
        <a:graphic>
          <a:graphicData uri="http://schemas.openxmlformats.org/drawingml/2006/table">
            <a:tbl>
              <a:tblPr/>
              <a:tblGrid>
                <a:gridCol w="4663523"/>
                <a:gridCol w="2064183"/>
                <a:gridCol w="1987731"/>
              </a:tblGrid>
              <a:tr h="1000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Сравнить проекты из области управления образованием и из другой области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 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(Название проекта)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 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(Название проекта)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70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Вид деятельности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Управление образованием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 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(Вид деятельности проекта)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76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Описать значимость проекта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(значимость проекта)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(значимость проекта)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70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Инициатор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(Инициатор проекта)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(Инициатор проекта)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759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Обозначить степень сложности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(степень сложности)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(степень  сложности)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650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Описать уникальность и возможную повторяемость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735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Описать принцип  формирования команды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(степень сложности)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(степень  сложности)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sp>
        <p:nvSpPr>
          <p:cNvPr id="65573" name="Rectangle 82"/>
          <p:cNvSpPr>
            <a:spLocks noChangeArrowheads="1"/>
          </p:cNvSpPr>
          <p:nvPr/>
        </p:nvSpPr>
        <p:spPr bwMode="auto">
          <a:xfrm>
            <a:off x="785813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 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D09D0C-3350-41D9-9234-81EA6FF41317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964612" cy="638175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Управление проектами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89138"/>
            <a:ext cx="7850187" cy="4032250"/>
          </a:xfrm>
          <a:solidFill>
            <a:srgbClr val="CCFFCC"/>
          </a:solidFill>
        </p:spPr>
        <p:txBody>
          <a:bodyPr/>
          <a:lstStyle/>
          <a:p>
            <a:pPr marL="261938" indent="-261938" algn="ctr" eaLnBrk="1" hangingPunct="1">
              <a:buFont typeface="Wingdings" pitchFamily="2" charset="2"/>
              <a:buNone/>
              <a:tabLst>
                <a:tab pos="261938" algn="l"/>
              </a:tabLst>
            </a:pPr>
            <a:r>
              <a:rPr lang="ru-RU" b="1" smtClean="0"/>
              <a:t>Социальные проекты</a:t>
            </a:r>
            <a:r>
              <a:rPr lang="en-US" b="1" smtClean="0"/>
              <a:t> </a:t>
            </a:r>
            <a:endParaRPr lang="ru-RU" b="1" smtClean="0"/>
          </a:p>
          <a:p>
            <a:pPr marL="261938" indent="-261938" algn="ctr" eaLnBrk="1" hangingPunct="1">
              <a:buFont typeface="Wingdings" pitchFamily="2" charset="2"/>
              <a:buNone/>
              <a:tabLst>
                <a:tab pos="261938" algn="l"/>
              </a:tabLst>
            </a:pPr>
            <a:r>
              <a:rPr lang="en-US" b="1" smtClean="0"/>
              <a:t> </a:t>
            </a:r>
            <a:r>
              <a:rPr lang="ru-RU" b="1" smtClean="0">
                <a:solidFill>
                  <a:schemeClr val="folHlink"/>
                </a:solidFill>
              </a:rPr>
              <a:t>ОБСУЖДЕНИЕ</a:t>
            </a:r>
          </a:p>
          <a:p>
            <a:pPr marL="261938" indent="-261938" eaLnBrk="1" hangingPunct="1">
              <a:buFont typeface="Wingdings" pitchFamily="2" charset="2"/>
              <a:buNone/>
              <a:tabLst>
                <a:tab pos="261938" algn="l"/>
              </a:tabLst>
            </a:pPr>
            <a:endParaRPr lang="ru-RU" b="1" i="1" smtClean="0">
              <a:solidFill>
                <a:schemeClr val="folHlink"/>
              </a:solidFill>
            </a:endParaRPr>
          </a:p>
          <a:p>
            <a:pPr marL="261938" indent="-261938" eaLnBrk="1" hangingPunct="1">
              <a:buFont typeface="Wingdings" pitchFamily="2" charset="2"/>
              <a:buChar char="Ø"/>
              <a:tabLst>
                <a:tab pos="261938" algn="l"/>
              </a:tabLst>
            </a:pPr>
            <a:r>
              <a:rPr lang="ru-RU" smtClean="0"/>
              <a:t> Что есть социальный проект ?</a:t>
            </a:r>
          </a:p>
          <a:p>
            <a:pPr marL="261938" indent="-261938" eaLnBrk="1" hangingPunct="1">
              <a:buFont typeface="Wingdings" pitchFamily="2" charset="2"/>
              <a:buChar char="Ø"/>
              <a:tabLst>
                <a:tab pos="261938" algn="l"/>
              </a:tabLst>
            </a:pPr>
            <a:r>
              <a:rPr lang="ru-RU" smtClean="0"/>
              <a:t> Проекты в образовании – социальные ? </a:t>
            </a:r>
          </a:p>
          <a:p>
            <a:pPr marL="261938" indent="-261938" eaLnBrk="1" hangingPunct="1">
              <a:buFont typeface="Wingdings" pitchFamily="2" charset="2"/>
              <a:buChar char="Ø"/>
              <a:tabLst>
                <a:tab pos="261938" algn="l"/>
              </a:tabLst>
            </a:pPr>
            <a:r>
              <a:rPr lang="ru-RU" smtClean="0"/>
              <a:t> Примеры не социальных проектов в образовании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Управление проектами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/>
              <a:t>Инновационные проекты</a:t>
            </a:r>
            <a:r>
              <a:rPr lang="en-US" b="1" smtClean="0"/>
              <a:t> </a:t>
            </a:r>
            <a:endParaRPr lang="ru-RU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</a:t>
            </a:r>
            <a:r>
              <a:rPr lang="ru-RU" b="1" smtClean="0">
                <a:solidFill>
                  <a:schemeClr val="folHlink"/>
                </a:solidFill>
              </a:rPr>
              <a:t>ОБСУЖДЕНИЕ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b="1" i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/>
              <a:t> Что есть инновационный проект 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/>
              <a:t> Возможно ли втиснуть инновацию в жёсткие рамки проекта –  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/>
              <a:t> Примеры лжеинновационных проектов в образовании …</a:t>
            </a:r>
          </a:p>
          <a:p>
            <a:pPr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794204-5212-43F8-A948-E6933D06A0DF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92138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Виды проектов в образовании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91512" cy="48625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mtClean="0"/>
              <a:t>1. Проект – как способ обучения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mtClean="0"/>
              <a:t>		- проектное обучение (проблемно-и проектно-ориентированное обучение)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mtClean="0"/>
              <a:t>	- сетевые проекты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mtClean="0"/>
              <a:t>2. Проект – как способ организации работ по реализации поставленных целей (</a:t>
            </a:r>
            <a:r>
              <a:rPr lang="ru-RU" u="sng" smtClean="0"/>
              <a:t>способ управления)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u="sng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tx1"/>
                </a:solidFill>
              </a:rPr>
              <a:t>Управление проектом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Этапы управления</a:t>
            </a:r>
            <a:endParaRPr lang="ru-RU" dirty="0" smtClean="0"/>
          </a:p>
        </p:txBody>
      </p:sp>
      <p:grpSp>
        <p:nvGrpSpPr>
          <p:cNvPr id="88068" name="Группа 15"/>
          <p:cNvGrpSpPr>
            <a:grpSpLocks/>
          </p:cNvGrpSpPr>
          <p:nvPr/>
        </p:nvGrpSpPr>
        <p:grpSpPr bwMode="auto">
          <a:xfrm>
            <a:off x="2368550" y="4202113"/>
            <a:ext cx="1773238" cy="898525"/>
            <a:chOff x="4446158" y="812549"/>
            <a:chExt cx="898326" cy="898326"/>
          </a:xfrm>
        </p:grpSpPr>
        <p:sp>
          <p:nvSpPr>
            <p:cNvPr id="17" name="Овал 16"/>
            <p:cNvSpPr/>
            <p:nvPr/>
          </p:nvSpPr>
          <p:spPr>
            <a:xfrm>
              <a:off x="4446158" y="812549"/>
              <a:ext cx="898326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/>
                  </a:solidFill>
                </a:rPr>
                <a:t>Планирование</a:t>
              </a:r>
            </a:p>
          </p:txBody>
        </p:sp>
        <p:sp>
          <p:nvSpPr>
            <p:cNvPr id="18" name="Овал 4"/>
            <p:cNvSpPr/>
            <p:nvPr/>
          </p:nvSpPr>
          <p:spPr>
            <a:xfrm>
              <a:off x="4619872" y="939521"/>
              <a:ext cx="635342" cy="6348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8073" name="Группа 21"/>
          <p:cNvGrpSpPr>
            <a:grpSpLocks/>
          </p:cNvGrpSpPr>
          <p:nvPr/>
        </p:nvGrpSpPr>
        <p:grpSpPr bwMode="auto">
          <a:xfrm>
            <a:off x="7037388" y="3808413"/>
            <a:ext cx="1476375" cy="1320800"/>
            <a:chOff x="4488163" y="807866"/>
            <a:chExt cx="898326" cy="898326"/>
          </a:xfrm>
        </p:grpSpPr>
        <p:sp>
          <p:nvSpPr>
            <p:cNvPr id="23" name="Овал 22"/>
            <p:cNvSpPr/>
            <p:nvPr/>
          </p:nvSpPr>
          <p:spPr>
            <a:xfrm>
              <a:off x="4488163" y="807866"/>
              <a:ext cx="898326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/>
                  </a:solidFill>
                </a:rPr>
                <a:t>Завершение</a:t>
              </a:r>
            </a:p>
          </p:txBody>
        </p:sp>
        <p:sp>
          <p:nvSpPr>
            <p:cNvPr id="24" name="Овал 4"/>
            <p:cNvSpPr/>
            <p:nvPr/>
          </p:nvSpPr>
          <p:spPr>
            <a:xfrm>
              <a:off x="4619531" y="939592"/>
              <a:ext cx="635590" cy="634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7" name="Овал 4"/>
          <p:cNvSpPr/>
          <p:nvPr/>
        </p:nvSpPr>
        <p:spPr>
          <a:xfrm>
            <a:off x="5707063" y="5062538"/>
            <a:ext cx="635000" cy="635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6035" tIns="26035" rIns="26035" bIns="26035" spcCol="1270" anchor="ctr"/>
          <a:lstStyle/>
          <a:p>
            <a:pPr algn="ctr" defTabSz="1822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b="1">
              <a:solidFill>
                <a:schemeClr val="tx1"/>
              </a:solidFill>
            </a:endParaRPr>
          </a:p>
        </p:txBody>
      </p:sp>
      <p:grpSp>
        <p:nvGrpSpPr>
          <p:cNvPr id="88079" name="Группа 27"/>
          <p:cNvGrpSpPr>
            <a:grpSpLocks/>
          </p:cNvGrpSpPr>
          <p:nvPr/>
        </p:nvGrpSpPr>
        <p:grpSpPr bwMode="auto">
          <a:xfrm>
            <a:off x="4248150" y="5021263"/>
            <a:ext cx="2111375" cy="1038225"/>
            <a:chOff x="4488163" y="807866"/>
            <a:chExt cx="898326" cy="898326"/>
          </a:xfrm>
        </p:grpSpPr>
        <p:sp>
          <p:nvSpPr>
            <p:cNvPr id="29" name="Овал 28"/>
            <p:cNvSpPr/>
            <p:nvPr/>
          </p:nvSpPr>
          <p:spPr>
            <a:xfrm>
              <a:off x="4488163" y="807866"/>
              <a:ext cx="898326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/>
                  </a:solidFill>
                </a:rPr>
                <a:t>Исполнение</a:t>
              </a:r>
            </a:p>
          </p:txBody>
        </p:sp>
        <p:sp>
          <p:nvSpPr>
            <p:cNvPr id="30" name="Овал 4"/>
            <p:cNvSpPr/>
            <p:nvPr/>
          </p:nvSpPr>
          <p:spPr>
            <a:xfrm>
              <a:off x="4619873" y="939730"/>
              <a:ext cx="634907" cy="6345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Прямая со стрелкой 35"/>
          <p:cNvCxnSpPr>
            <a:stCxn id="11" idx="6"/>
            <a:endCxn id="17" idx="2"/>
          </p:cNvCxnSpPr>
          <p:nvPr/>
        </p:nvCxnSpPr>
        <p:spPr>
          <a:xfrm>
            <a:off x="2216150" y="4611688"/>
            <a:ext cx="152400" cy="396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7" idx="7"/>
            <a:endCxn id="32" idx="2"/>
          </p:cNvCxnSpPr>
          <p:nvPr/>
        </p:nvCxnSpPr>
        <p:spPr>
          <a:xfrm flipV="1">
            <a:off x="3883025" y="3784600"/>
            <a:ext cx="365125" cy="5492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7" idx="5"/>
            <a:endCxn id="29" idx="2"/>
          </p:cNvCxnSpPr>
          <p:nvPr/>
        </p:nvCxnSpPr>
        <p:spPr>
          <a:xfrm>
            <a:off x="3883025" y="4968875"/>
            <a:ext cx="365125" cy="5715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9" idx="6"/>
            <a:endCxn id="23" idx="3"/>
          </p:cNvCxnSpPr>
          <p:nvPr/>
        </p:nvCxnSpPr>
        <p:spPr>
          <a:xfrm flipV="1">
            <a:off x="6359525" y="4935538"/>
            <a:ext cx="893763" cy="6048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2" idx="6"/>
            <a:endCxn id="23" idx="1"/>
          </p:cNvCxnSpPr>
          <p:nvPr/>
        </p:nvCxnSpPr>
        <p:spPr>
          <a:xfrm>
            <a:off x="6342063" y="3784600"/>
            <a:ext cx="911225" cy="2174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Двойная стрелка вверх/вниз 59"/>
          <p:cNvSpPr/>
          <p:nvPr/>
        </p:nvSpPr>
        <p:spPr>
          <a:xfrm>
            <a:off x="5186363" y="4483100"/>
            <a:ext cx="288925" cy="4667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>
              <a:solidFill>
                <a:schemeClr val="tx1"/>
              </a:solidFill>
            </a:endParaRPr>
          </a:p>
        </p:txBody>
      </p:sp>
      <p:grpSp>
        <p:nvGrpSpPr>
          <p:cNvPr id="88090" name="Группа 30"/>
          <p:cNvGrpSpPr>
            <a:grpSpLocks/>
          </p:cNvGrpSpPr>
          <p:nvPr/>
        </p:nvGrpSpPr>
        <p:grpSpPr bwMode="auto">
          <a:xfrm>
            <a:off x="3851275" y="2997200"/>
            <a:ext cx="2093913" cy="1039813"/>
            <a:chOff x="4488163" y="807866"/>
            <a:chExt cx="968535" cy="898326"/>
          </a:xfrm>
        </p:grpSpPr>
        <p:sp>
          <p:nvSpPr>
            <p:cNvPr id="32" name="Овал 31"/>
            <p:cNvSpPr/>
            <p:nvPr/>
          </p:nvSpPr>
          <p:spPr>
            <a:xfrm>
              <a:off x="4488163" y="807866"/>
              <a:ext cx="968535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/>
                  </a:solidFill>
                </a:rPr>
                <a:t>Контроль</a:t>
              </a:r>
            </a:p>
          </p:txBody>
        </p:sp>
        <p:sp>
          <p:nvSpPr>
            <p:cNvPr id="33" name="Овал 4"/>
            <p:cNvSpPr/>
            <p:nvPr/>
          </p:nvSpPr>
          <p:spPr>
            <a:xfrm>
              <a:off x="4619602" y="939529"/>
              <a:ext cx="635165" cy="635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8110" name="Группа 9"/>
          <p:cNvGrpSpPr>
            <a:grpSpLocks/>
          </p:cNvGrpSpPr>
          <p:nvPr/>
        </p:nvGrpSpPr>
        <p:grpSpPr bwMode="auto">
          <a:xfrm>
            <a:off x="611188" y="3933825"/>
            <a:ext cx="1584325" cy="1150938"/>
            <a:chOff x="4488163" y="807866"/>
            <a:chExt cx="898326" cy="898326"/>
          </a:xfrm>
        </p:grpSpPr>
        <p:sp>
          <p:nvSpPr>
            <p:cNvPr id="11" name="Овал 10"/>
            <p:cNvSpPr/>
            <p:nvPr/>
          </p:nvSpPr>
          <p:spPr>
            <a:xfrm>
              <a:off x="4488163" y="807866"/>
              <a:ext cx="898326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/>
                  </a:solidFill>
                </a:rPr>
                <a:t>Инициация</a:t>
              </a:r>
            </a:p>
          </p:txBody>
        </p:sp>
        <p:sp>
          <p:nvSpPr>
            <p:cNvPr id="12" name="Овал 4"/>
            <p:cNvSpPr/>
            <p:nvPr/>
          </p:nvSpPr>
          <p:spPr>
            <a:xfrm>
              <a:off x="4619581" y="939207"/>
              <a:ext cx="635489" cy="6356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проблему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Проблемный вопрос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В чём отличие  проектного управления от </a:t>
            </a:r>
          </a:p>
          <a:p>
            <a:r>
              <a:rPr lang="ru-RU" dirty="0" smtClean="0"/>
              <a:t>- процессного</a:t>
            </a:r>
          </a:p>
          <a:p>
            <a:r>
              <a:rPr lang="ru-RU" dirty="0" smtClean="0"/>
              <a:t>функционального</a:t>
            </a:r>
          </a:p>
          <a:p>
            <a:r>
              <a:rPr lang="ru-RU" dirty="0" smtClean="0"/>
              <a:t>управление уровнем услуг?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71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Управление проектами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dirty="0" smtClean="0"/>
              <a:t>Управление проектами</a:t>
            </a:r>
            <a:r>
              <a:rPr lang="ru-RU" sz="2000" dirty="0" smtClean="0"/>
              <a:t> — в соответствии с определением национальным стандартом ANSI </a:t>
            </a:r>
            <a:r>
              <a:rPr lang="ru-RU" sz="2000" dirty="0" err="1" smtClean="0"/>
              <a:t>PMBoK</a:t>
            </a:r>
            <a:r>
              <a:rPr lang="ru-RU" sz="2000" dirty="0" smtClean="0"/>
              <a:t> — область деятельности, в ходе которой определяются и достигаются четкие цели проекта при балансировании между объёмом работ, ресурсами (такими как деньги, труд, материалы, энергия, пространство и др.), временем, качеством и рисками.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Ключевым фактором успеха </a:t>
            </a:r>
            <a:r>
              <a:rPr lang="ru-RU" sz="2000" b="1" dirty="0" smtClean="0"/>
              <a:t>проектного управления</a:t>
            </a:r>
            <a:r>
              <a:rPr lang="ru-RU" sz="2000" dirty="0" smtClean="0"/>
              <a:t> является наличие чёткого заранее определённого </a:t>
            </a:r>
            <a:r>
              <a:rPr lang="ru-RU" sz="2000" b="1" dirty="0" smtClean="0"/>
              <a:t>плана,</a:t>
            </a:r>
            <a:r>
              <a:rPr lang="ru-RU" sz="2000" dirty="0" smtClean="0"/>
              <a:t> минимизации рисков и отклонений от плана, эффективного управления изменениями (в отличие от процессного, функционального управления, управления уровнем услуг).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проектами является частью системы менеджмента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1C77BF-93ED-4CF5-AB3D-F98EB45CBF6E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576263"/>
          </a:xfrm>
        </p:spPr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4000" b="1" smtClean="0"/>
              <a:t>Управление через проекты</a:t>
            </a:r>
            <a:br>
              <a:rPr lang="ru-RU" sz="4000" b="1" smtClean="0"/>
            </a:br>
            <a:r>
              <a:rPr lang="ru-RU" sz="4000" b="1" smtClean="0"/>
              <a:t>либо проектное управление?</a:t>
            </a:r>
          </a:p>
        </p:txBody>
      </p:sp>
      <p:graphicFrame>
        <p:nvGraphicFramePr>
          <p:cNvPr id="200792" name="Group 88"/>
          <p:cNvGraphicFramePr>
            <a:graphicFrameLocks noGrp="1"/>
          </p:cNvGraphicFramePr>
          <p:nvPr>
            <p:ph idx="1"/>
          </p:nvPr>
        </p:nvGraphicFramePr>
        <p:xfrm>
          <a:off x="1042988" y="1916113"/>
          <a:ext cx="7358062" cy="4537711"/>
        </p:xfrm>
        <a:graphic>
          <a:graphicData uri="http://schemas.openxmlformats.org/drawingml/2006/table">
            <a:tbl>
              <a:tblPr/>
              <a:tblGrid>
                <a:gridCol w="2890837"/>
                <a:gridCol w="1095375"/>
                <a:gridCol w="1127125"/>
                <a:gridCol w="860425"/>
                <a:gridCol w="544513"/>
                <a:gridCol w="839787"/>
              </a:tblGrid>
              <a:tr h="210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Задачи внепроектной деятельности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учет труда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хозяйственная деятельность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72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понеде-льник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втор-ник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пят-ница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92" name="Rectangle 89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A7DDD3-F462-4696-9E84-374A3632F6E3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08050"/>
            <a:ext cx="8964612" cy="27352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tabLst>
                <a:tab pos="1530350" algn="l"/>
              </a:tabLst>
            </a:pPr>
            <a:r>
              <a:rPr lang="ru-RU" sz="2800" b="1" smtClean="0"/>
              <a:t>Управление проектами – что это?</a:t>
            </a:r>
            <a:r>
              <a:rPr lang="en-US" sz="2800" b="1" smtClean="0"/>
              <a:t>  - </a:t>
            </a:r>
            <a:r>
              <a:rPr lang="ru-RU" sz="2400" b="1" smtClean="0">
                <a:solidFill>
                  <a:schemeClr val="folHlink"/>
                </a:solidFill>
              </a:rPr>
              <a:t>это приложение знаний, навыков, инструментов и методов к операциям проекта для удовлетворения требований, предъявляемых к проекту</a:t>
            </a:r>
            <a:br>
              <a:rPr lang="ru-RU" sz="2400" b="1" smtClean="0">
                <a:solidFill>
                  <a:schemeClr val="folHlink"/>
                </a:solidFill>
              </a:rPr>
            </a:br>
            <a:r>
              <a:rPr lang="en-US" sz="2400" b="1" smtClean="0">
                <a:solidFill>
                  <a:schemeClr val="folHlink"/>
                </a:solidFill>
              </a:rPr>
              <a:t/>
            </a:r>
            <a:br>
              <a:rPr lang="en-US" sz="2400" b="1" smtClean="0">
                <a:solidFill>
                  <a:schemeClr val="folHlink"/>
                </a:solidFill>
              </a:rPr>
            </a:br>
            <a:endParaRPr lang="ru-RU" sz="2400" b="1" smtClean="0">
              <a:solidFill>
                <a:schemeClr val="tx1"/>
              </a:solidFill>
            </a:endParaRPr>
          </a:p>
        </p:txBody>
      </p:sp>
      <p:graphicFrame>
        <p:nvGraphicFramePr>
          <p:cNvPr id="247811" name="Group 3"/>
          <p:cNvGraphicFramePr>
            <a:graphicFrameLocks noGrp="1"/>
          </p:cNvGraphicFramePr>
          <p:nvPr>
            <p:ph sz="quarter" idx="2"/>
          </p:nvPr>
        </p:nvGraphicFramePr>
        <p:xfrm>
          <a:off x="0" y="3933825"/>
          <a:ext cx="3168650" cy="2133600"/>
        </p:xfrm>
        <a:graphic>
          <a:graphicData uri="http://schemas.openxmlformats.org/drawingml/2006/table">
            <a:tbl>
              <a:tblPr/>
              <a:tblGrid>
                <a:gridCol w="3168650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Треугольник управления проектом!!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187325" marR="0" lvl="0" indent="-18732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Содержание 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Качество</a:t>
                      </a:r>
                    </a:p>
                    <a:p>
                      <a:pPr marL="187325" marR="0" lvl="0" indent="-18732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Время</a:t>
                      </a:r>
                    </a:p>
                    <a:p>
                      <a:pPr marL="187325" marR="0" lvl="0" indent="-18732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Стоимость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7819" name="Group 11"/>
          <p:cNvGraphicFramePr>
            <a:graphicFrameLocks noGrp="1"/>
          </p:cNvGraphicFramePr>
          <p:nvPr>
            <p:ph sz="quarter" idx="3"/>
          </p:nvPr>
        </p:nvGraphicFramePr>
        <p:xfrm>
          <a:off x="4427538" y="4437063"/>
          <a:ext cx="4138612" cy="2232025"/>
        </p:xfrm>
        <a:graphic>
          <a:graphicData uri="http://schemas.openxmlformats.org/drawingml/2006/table">
            <a:tbl>
              <a:tblPr/>
              <a:tblGrid>
                <a:gridCol w="4138612"/>
              </a:tblGrid>
              <a:tr h="223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Основной принцип проектного подхода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повысить эффективность использования ресурсов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85" name="AutoShape 17"/>
          <p:cNvSpPr>
            <a:spLocks noChangeArrowheads="1"/>
          </p:cNvSpPr>
          <p:nvPr/>
        </p:nvSpPr>
        <p:spPr bwMode="auto">
          <a:xfrm>
            <a:off x="3059113" y="47244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179388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Управление проектом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u="sng" smtClean="0"/>
              <a:t>Функция управления проектом </a:t>
            </a:r>
            <a:r>
              <a:rPr lang="ru-RU" sz="2000" b="1" i="1" smtClean="0"/>
              <a:t>– </a:t>
            </a:r>
            <a:r>
              <a:rPr lang="ru-RU" sz="2000" i="1" smtClean="0"/>
              <a:t>это конкретная область знаний управления проектом, которой управляет Руководитель проекта</a:t>
            </a:r>
          </a:p>
          <a:p>
            <a:pPr>
              <a:lnSpc>
                <a:spcPct val="80000"/>
              </a:lnSpc>
            </a:pPr>
            <a:r>
              <a:rPr lang="ru-RU" sz="2000" b="1" u="sng" smtClean="0"/>
              <a:t>Функциональные области управления проектом: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содержанием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сроками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затратами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рисками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персоналом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заинтересованными сторонами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поставками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качеством проекта;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обменом информацией в проекте;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управление интеграцией проекта.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575"/>
          </a:xfrm>
        </p:spPr>
        <p:txBody>
          <a:bodyPr/>
          <a:lstStyle/>
          <a:p>
            <a:r>
              <a:rPr lang="ru-RU" sz="4000" smtClean="0"/>
              <a:t>Понятия и термины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2400" b="1" i="1" u="sng" dirty="0" smtClean="0"/>
              <a:t>Проект </a:t>
            </a:r>
            <a:r>
              <a:rPr lang="ru-RU" sz="2400" dirty="0" smtClean="0"/>
              <a:t>– это комплекс взаимосвязанных мероприятий </a:t>
            </a:r>
            <a:r>
              <a:rPr lang="ru-RU" sz="2400" dirty="0" smtClean="0"/>
              <a:t>и управленческих </a:t>
            </a:r>
            <a:r>
              <a:rPr lang="ru-RU" sz="2400" dirty="0" smtClean="0"/>
              <a:t>решений, направленных на достижение поставленных целей и имеющих ресурсные ограничения (временные, финансовые, людские и др.)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2400" b="1" i="1" u="sng" dirty="0" smtClean="0"/>
              <a:t>Проект</a:t>
            </a:r>
            <a:r>
              <a:rPr lang="ru-RU" sz="2400" dirty="0" smtClean="0"/>
              <a:t> – это временное предприятие, предназначенное для создания уникальных продуктов, услуг или результатов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i="1" u="sng" dirty="0" smtClean="0"/>
              <a:t>Управление проектом </a:t>
            </a:r>
            <a:r>
              <a:rPr lang="ru-RU" sz="2400" dirty="0" smtClean="0"/>
              <a:t>– это применение методов, </a:t>
            </a:r>
            <a:r>
              <a:rPr lang="en-US" sz="2400" dirty="0" smtClean="0"/>
              <a:t>   </a:t>
            </a:r>
            <a:r>
              <a:rPr lang="ru-RU" sz="2400" dirty="0" smtClean="0"/>
              <a:t>инструментов</a:t>
            </a:r>
            <a:r>
              <a:rPr lang="ru-RU" sz="2400" dirty="0" smtClean="0"/>
              <a:t>, техник и компетенций к проекту.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i="1" u="sng" dirty="0" smtClean="0"/>
              <a:t>Процесс</a:t>
            </a:r>
            <a:r>
              <a:rPr lang="ru-RU" sz="2400" b="1" i="1" dirty="0" smtClean="0"/>
              <a:t> – </a:t>
            </a:r>
            <a:r>
              <a:rPr lang="ru-RU" sz="2400" i="1" dirty="0" smtClean="0"/>
              <a:t>совокупность взаимосвязанных </a:t>
            </a:r>
            <a:r>
              <a:rPr lang="ru-RU" sz="2400" dirty="0" smtClean="0"/>
              <a:t>действий</a:t>
            </a:r>
            <a:r>
              <a:rPr lang="ru-RU" sz="2400" i="1" dirty="0" smtClean="0"/>
              <a:t>, направленных на достижение определенных результатов</a:t>
            </a:r>
          </a:p>
          <a:p>
            <a:pPr>
              <a:lnSpc>
                <a:spcPct val="90000"/>
              </a:lnSpc>
            </a:pPr>
            <a:endParaRPr lang="ru-RU" sz="2400" i="1" dirty="0" smtClean="0"/>
          </a:p>
          <a:p>
            <a:pPr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Подходы к управлению проектами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/>
              <a:t> предположение о неограниченности ресурсов, критичен только срок выполнения и качество — </a:t>
            </a:r>
            <a:r>
              <a:rPr lang="ru-RU" sz="2000" b="1" smtClean="0"/>
              <a:t>метод критического пути</a:t>
            </a:r>
            <a:r>
              <a:rPr lang="ru-RU" sz="200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    предположение о критичности качества, при этом требования к сроку и ресурсам достаточно гибки (под качеством здесь понимается полнота удовлетворения потребностей, как известных, так и неизвестных заранее, часто создаваемых выходом нового продукта) — </a:t>
            </a:r>
            <a:r>
              <a:rPr lang="ru-RU" sz="2000" b="1" smtClean="0"/>
              <a:t>гибкая методология разработки</a:t>
            </a:r>
            <a:r>
              <a:rPr lang="ru-RU" sz="200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    предположение о неизменности требований, низких рисках, жесткий срок, из этого исходят классические методы, во многом опирающиеся на </a:t>
            </a:r>
            <a:r>
              <a:rPr lang="ru-RU" sz="2000" b="1" smtClean="0"/>
              <a:t>модель водопада</a:t>
            </a:r>
            <a:r>
              <a:rPr lang="ru-RU" sz="200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    предположение о высоких рисках проекта — </a:t>
            </a:r>
            <a:r>
              <a:rPr lang="ru-RU" sz="2000" b="1" smtClean="0"/>
              <a:t>метод инновационных проектов.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Существуют также варианты нейтральных (сбалансированных) подходов, делающие либо акцент на взаимодействие исполнителей, либо на взаимодействие процессов (</a:t>
            </a:r>
            <a:r>
              <a:rPr lang="ru-RU" sz="2000" b="1" smtClean="0"/>
              <a:t>процессно-ориентированное управление).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/>
              <a:t> </a:t>
            </a:r>
            <a:r>
              <a:rPr lang="ru-RU" b="1" smtClean="0">
                <a:solidFill>
                  <a:schemeClr val="folHlink"/>
                </a:solidFill>
              </a:rPr>
              <a:t>ОБСУЖДЕНИЕ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/>
              <a:t>Приведите примеры подходов в управлении проектами в образовании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метод критического пути</a:t>
            </a:r>
            <a:r>
              <a:rPr lang="ru-RU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гибкая методология разработки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модель водопада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метод инновационных проектов.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процессно-ориентированное управление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личностно – ориентированное управление</a:t>
            </a:r>
          </a:p>
          <a:p>
            <a:pPr>
              <a:lnSpc>
                <a:spcPct val="80000"/>
              </a:lnSpc>
            </a:pPr>
            <a:endParaRPr lang="ru-RU" sz="2800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B60E80-1200-43EB-9757-33311B5473E3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592138"/>
          </a:xfrm>
        </p:spPr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4000" b="1" smtClean="0"/>
              <a:t>Критерии успешности проекта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89138"/>
            <a:ext cx="8353425" cy="4319587"/>
          </a:xfrm>
        </p:spPr>
        <p:txBody>
          <a:bodyPr/>
          <a:lstStyle/>
          <a:p>
            <a:pPr marL="261938" indent="-261938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61938" algn="l"/>
              </a:tabLst>
            </a:pPr>
            <a:r>
              <a:rPr lang="ru-RU" sz="4000" dirty="0" smtClean="0">
                <a:solidFill>
                  <a:schemeClr val="folHlink"/>
                </a:solidFill>
              </a:rPr>
              <a:t> </a:t>
            </a:r>
            <a:r>
              <a:rPr lang="ru-RU" sz="4000" b="1" dirty="0" smtClean="0">
                <a:solidFill>
                  <a:schemeClr val="folHlink"/>
                </a:solidFill>
              </a:rPr>
              <a:t>Цель</a:t>
            </a:r>
            <a:r>
              <a:rPr lang="ru-RU" sz="4000" dirty="0" smtClean="0">
                <a:solidFill>
                  <a:schemeClr val="folHlink"/>
                </a:solidFill>
              </a:rPr>
              <a:t> </a:t>
            </a:r>
            <a:r>
              <a:rPr lang="ru-RU" sz="4000" dirty="0" smtClean="0"/>
              <a:t>(с учетом интересов заказчика? без учета?)</a:t>
            </a:r>
          </a:p>
          <a:p>
            <a:pPr marL="261938" indent="-261938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61938" algn="l"/>
              </a:tabLst>
            </a:pP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chemeClr val="folHlink"/>
                </a:solidFill>
              </a:rPr>
              <a:t>Срок</a:t>
            </a:r>
          </a:p>
          <a:p>
            <a:pPr marL="261938" indent="-261938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61938" algn="l"/>
              </a:tabLst>
            </a:pPr>
            <a:r>
              <a:rPr lang="ru-RU" sz="4000" b="1" dirty="0" smtClean="0">
                <a:solidFill>
                  <a:schemeClr val="folHlink"/>
                </a:solidFill>
              </a:rPr>
              <a:t> Ресурсы </a:t>
            </a:r>
          </a:p>
          <a:p>
            <a:pPr marL="261938" indent="-261938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61938" algn="l"/>
              </a:tabLst>
            </a:pPr>
            <a:r>
              <a:rPr lang="ru-RU" sz="4000" b="1" dirty="0" smtClean="0">
                <a:solidFill>
                  <a:schemeClr val="folHlink"/>
                </a:solidFill>
              </a:rPr>
              <a:t>  Удовлетворенность </a:t>
            </a:r>
            <a:r>
              <a:rPr lang="ru-RU" sz="4000" b="1" dirty="0" smtClean="0">
                <a:solidFill>
                  <a:schemeClr val="folHlink"/>
                </a:solidFill>
              </a:rPr>
              <a:t>заказчика</a:t>
            </a:r>
            <a:endParaRPr lang="ru-RU" sz="1200" dirty="0" smtClean="0"/>
          </a:p>
        </p:txBody>
      </p:sp>
      <p:sp>
        <p:nvSpPr>
          <p:cNvPr id="54276" name="Rectangle 20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  <p:sp>
        <p:nvSpPr>
          <p:cNvPr id="54277" name="Rectangle 21"/>
          <p:cNvSpPr>
            <a:spLocks noChangeArrowheads="1"/>
          </p:cNvSpPr>
          <p:nvPr/>
        </p:nvSpPr>
        <p:spPr bwMode="auto">
          <a:xfrm>
            <a:off x="323850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 dirty="0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50D78-4F72-4C04-A83A-D195BF2779EA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/>
              <a:t>Цели проекта и критерии успешности</a:t>
            </a:r>
            <a:br>
              <a:rPr lang="ru-RU" sz="2800" b="1" smtClean="0"/>
            </a:br>
            <a:r>
              <a:rPr lang="ru-RU" sz="2800" b="1" smtClean="0"/>
              <a:t> достижения поставленных целей проекта</a:t>
            </a:r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3322638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b="1" smtClean="0"/>
              <a:t>Цели проекта: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- конечные результаты проекта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- выбранные пути достижения этих результатов</a:t>
            </a:r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  <p:sp>
        <p:nvSpPr>
          <p:cNvPr id="56324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3708400" y="1773238"/>
            <a:ext cx="5184775" cy="2074862"/>
          </a:xfrm>
        </p:spPr>
        <p:txBody>
          <a:bodyPr/>
          <a:lstStyle/>
          <a:p>
            <a:pPr eaLnBrk="1" hangingPunct="1"/>
            <a:r>
              <a:rPr lang="ru-RU" sz="2400" b="1" smtClean="0"/>
              <a:t>Критерии успешности достижения поставленных целей</a:t>
            </a:r>
            <a:r>
              <a:rPr lang="ru-RU" sz="2400" smtClean="0"/>
              <a:t> (оценки различных вариантов исполнения проекта)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smtClean="0"/>
              <a:t>	</a:t>
            </a:r>
            <a:r>
              <a:rPr lang="ru-RU" sz="2400" b="1" i="1" smtClean="0"/>
              <a:t>Основные:</a:t>
            </a:r>
            <a:r>
              <a:rPr lang="ru-RU" sz="2400" smtClean="0"/>
              <a:t>  - сроки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smtClean="0"/>
              <a:t>			  -  стоимость</a:t>
            </a:r>
          </a:p>
        </p:txBody>
      </p:sp>
      <p:sp>
        <p:nvSpPr>
          <p:cNvPr id="56325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3779838" y="4056063"/>
            <a:ext cx="5364162" cy="2074862"/>
          </a:xfrm>
        </p:spPr>
        <p:txBody>
          <a:bodyPr/>
          <a:lstStyle/>
          <a:p>
            <a:pPr eaLnBrk="1" hangingPunct="1"/>
            <a:r>
              <a:rPr lang="ru-RU" sz="2400" b="1" smtClean="0"/>
              <a:t>Ограничения</a:t>
            </a:r>
            <a:r>
              <a:rPr lang="ru-RU" sz="2400" smtClean="0"/>
              <a:t> (при рассмотрении и оценке различных вариантов)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i="1" smtClean="0"/>
              <a:t>	</a:t>
            </a:r>
            <a:r>
              <a:rPr lang="ru-RU" sz="2400" b="1" i="1" smtClean="0"/>
              <a:t>Основные:</a:t>
            </a:r>
            <a:r>
              <a:rPr lang="ru-RU" sz="2400" smtClean="0"/>
              <a:t>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smtClean="0"/>
              <a:t>	 		- степень выполнения 		запланированных целей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smtClean="0"/>
              <a:t>	 		- качество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smtClean="0"/>
              <a:t>			 - ресурсы </a:t>
            </a:r>
          </a:p>
          <a:p>
            <a:pPr eaLnBrk="1" hangingPunct="1"/>
            <a:endParaRPr lang="ru-RU" sz="2400" smtClean="0"/>
          </a:p>
        </p:txBody>
      </p:sp>
      <p:sp>
        <p:nvSpPr>
          <p:cNvPr id="56326" name="Rectangle 7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  <p:sp>
        <p:nvSpPr>
          <p:cNvPr id="56327" name="Rectangle 8"/>
          <p:cNvSpPr>
            <a:spLocks noChangeArrowheads="1"/>
          </p:cNvSpPr>
          <p:nvPr/>
        </p:nvSpPr>
        <p:spPr bwMode="auto">
          <a:xfrm>
            <a:off x="468313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4D32C-4095-4836-8332-27CA52166E08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1358900"/>
          </a:xfrm>
        </p:spPr>
        <p:txBody>
          <a:bodyPr/>
          <a:lstStyle/>
          <a:p>
            <a:pPr algn="ctr" eaLnBrk="1" hangingPunct="1"/>
            <a:r>
              <a:rPr lang="ru-RU" sz="2800" b="1" smtClean="0"/>
              <a:t>Цели проекта и критерии успешности</a:t>
            </a:r>
            <a:br>
              <a:rPr lang="ru-RU" sz="2800" b="1" smtClean="0"/>
            </a:br>
            <a:r>
              <a:rPr lang="ru-RU" sz="2800" b="1" smtClean="0"/>
              <a:t> достижения поставленных целей ОБРАЗОВАТЕЛЬНОГО проекта  -  </a:t>
            </a:r>
            <a:r>
              <a:rPr lang="ru-RU" sz="2800" b="1" smtClean="0">
                <a:solidFill>
                  <a:schemeClr val="folHlink"/>
                </a:solidFill>
              </a:rPr>
              <a:t>ОБСУЖДЕНИЕ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205038"/>
            <a:ext cx="7272337" cy="3960812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q"/>
            </a:pPr>
            <a:r>
              <a:rPr lang="ru-RU" b="1" smtClean="0"/>
              <a:t>Цели образовательного проекта: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ru-RU" smtClean="0"/>
              <a:t>-   конечные результаты проекта </a:t>
            </a:r>
            <a:r>
              <a:rPr lang="ru-RU" b="1" smtClean="0"/>
              <a:t>?</a:t>
            </a:r>
          </a:p>
          <a:p>
            <a:pPr eaLnBrk="1" hangingPunct="1">
              <a:spcBef>
                <a:spcPct val="40000"/>
              </a:spcBef>
              <a:buFontTx/>
              <a:buChar char="-"/>
            </a:pPr>
            <a:r>
              <a:rPr lang="ru-RU" smtClean="0"/>
              <a:t>выбранные пути достижения этих результатов </a:t>
            </a:r>
            <a:r>
              <a:rPr lang="ru-RU" b="1" smtClean="0"/>
              <a:t>?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080D5-7950-43F0-8F5D-F14C5FE551C4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1287463"/>
          </a:xfrm>
        </p:spPr>
        <p:txBody>
          <a:bodyPr/>
          <a:lstStyle/>
          <a:p>
            <a:pPr algn="ctr" eaLnBrk="1" hangingPunct="1"/>
            <a:r>
              <a:rPr lang="ru-RU" sz="2800" b="1" smtClean="0"/>
              <a:t>Цели проекта и критерии успешности</a:t>
            </a:r>
            <a:br>
              <a:rPr lang="ru-RU" sz="2800" b="1" smtClean="0"/>
            </a:br>
            <a:r>
              <a:rPr lang="ru-RU" sz="2800" b="1" smtClean="0"/>
              <a:t> достижения поставленных целей ОБРАЗОВАТЕЛЬНОГО проекта  -  </a:t>
            </a:r>
            <a:r>
              <a:rPr lang="ru-RU" sz="2800" b="1" smtClean="0">
                <a:solidFill>
                  <a:schemeClr val="folHlink"/>
                </a:solidFill>
              </a:rPr>
              <a:t>ОБСУЖДЕНИЕ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179388" y="2205038"/>
            <a:ext cx="5724525" cy="1655762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sz="2400" b="1" smtClean="0"/>
              <a:t>Что есть критерии успешности проектов в области образования?</a:t>
            </a:r>
            <a:endParaRPr lang="ru-RU" sz="24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smtClean="0"/>
              <a:t>	</a:t>
            </a:r>
            <a:r>
              <a:rPr lang="ru-RU" sz="2400" b="1" i="1" smtClean="0"/>
              <a:t>Основные критерии: …</a:t>
            </a:r>
            <a:endParaRPr lang="ru-RU" sz="2400" smtClean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sz="quarter" idx="3"/>
          </p:nvPr>
        </p:nvSpPr>
        <p:spPr>
          <a:xfrm>
            <a:off x="3059113" y="4292600"/>
            <a:ext cx="5905500" cy="2259013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2400" b="1" smtClean="0"/>
              <a:t>Каковы ограничения</a:t>
            </a:r>
            <a:r>
              <a:rPr lang="ru-RU" sz="2400" smtClean="0"/>
              <a:t> </a:t>
            </a:r>
            <a:r>
              <a:rPr lang="ru-RU" sz="2400" b="1" smtClean="0"/>
              <a:t>проекта в области образования   </a:t>
            </a:r>
            <a:r>
              <a:rPr lang="ru-RU" sz="2400" smtClean="0"/>
              <a:t>(при рассмотрении и оценке различных вариантов) ?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i="1" smtClean="0"/>
              <a:t>	</a:t>
            </a:r>
            <a:r>
              <a:rPr lang="ru-RU" sz="2400" b="1" i="1" smtClean="0"/>
              <a:t>Основные  ограничения: …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Роли в проекте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Внешние проекты</a:t>
            </a:r>
          </a:p>
          <a:p>
            <a:pPr>
              <a:lnSpc>
                <a:spcPct val="90000"/>
              </a:lnSpc>
            </a:pPr>
            <a:r>
              <a:rPr lang="ru-RU" smtClean="0"/>
              <a:t>- заказчик</a:t>
            </a:r>
          </a:p>
          <a:p>
            <a:pPr>
              <a:lnSpc>
                <a:spcPct val="90000"/>
              </a:lnSpc>
            </a:pPr>
            <a:r>
              <a:rPr lang="ru-RU" smtClean="0"/>
              <a:t>-исполнитель</a:t>
            </a:r>
          </a:p>
          <a:p>
            <a:pPr>
              <a:lnSpc>
                <a:spcPct val="90000"/>
              </a:lnSpc>
            </a:pPr>
            <a:r>
              <a:rPr lang="ru-RU" smtClean="0"/>
              <a:t>Внутренние проекты</a:t>
            </a:r>
          </a:p>
          <a:p>
            <a:pPr>
              <a:lnSpc>
                <a:spcPct val="90000"/>
              </a:lnSpc>
            </a:pPr>
            <a:r>
              <a:rPr lang="ru-RU" smtClean="0"/>
              <a:t>Заказчик</a:t>
            </a:r>
          </a:p>
          <a:p>
            <a:pPr>
              <a:lnSpc>
                <a:spcPct val="90000"/>
              </a:lnSpc>
            </a:pPr>
            <a:r>
              <a:rPr lang="ru-RU" smtClean="0"/>
              <a:t>Исполнитель</a:t>
            </a:r>
          </a:p>
          <a:p>
            <a:pPr>
              <a:lnSpc>
                <a:spcPct val="90000"/>
              </a:lnSpc>
            </a:pPr>
            <a:r>
              <a:rPr lang="ru-RU" b="1" i="1" smtClean="0"/>
              <a:t>Приведите примеры заказчиков и исполнителей  проектов в образовании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Роли и характеристики участников проекта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smtClean="0"/>
              <a:t>Ключевые роли при управлении проектом</a:t>
            </a:r>
          </a:p>
          <a:p>
            <a:pPr>
              <a:lnSpc>
                <a:spcPct val="80000"/>
              </a:lnSpc>
            </a:pPr>
            <a:r>
              <a:rPr lang="ru-RU" sz="2000" b="1" u="sng" smtClean="0"/>
              <a:t>РОЛЬ</a:t>
            </a:r>
            <a:r>
              <a:rPr lang="ru-RU" sz="2000" smtClean="0"/>
              <a:t> – это поведение, которое ожидает команда проекта и его участников от личности в процессе выполнения ею проекта.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выполнения ею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smtClean="0"/>
              <a:t>ЗАКАЗЧИК ПРОЕКТА </a:t>
            </a:r>
            <a:r>
              <a:rPr lang="ru-RU" sz="2000" smtClean="0"/>
              <a:t>– физическое или юридическое лицо, которое является владельцем результата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smtClean="0"/>
              <a:t>КУРАТОР ПРОЕКТА </a:t>
            </a:r>
            <a:r>
              <a:rPr lang="ru-RU" sz="2000" smtClean="0"/>
              <a:t>– лицо, ответственное за обеспечение проекта ресурсами и осуществляющее административную, финансовую и иную поддержку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smtClean="0"/>
              <a:t>РУКОВОДИТЕЛЬ ПРОЕКТА </a:t>
            </a:r>
            <a:r>
              <a:rPr lang="ru-RU" sz="2000" smtClean="0"/>
              <a:t>– лицо, осуществляющее управление проектом и ответственное за результаты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smtClean="0"/>
              <a:t>КОМАНДА ПРОЕКТА </a:t>
            </a:r>
            <a:r>
              <a:rPr lang="ru-RU" sz="2000" smtClean="0"/>
              <a:t>– совокупность лиц, групп и организаций, объединенных во временную организационную структуру для выполнения работ проекта.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010C10-BC88-4FAD-B27C-CACEC6663767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100" smtClean="0"/>
              <a:t/>
            </a:r>
            <a:br>
              <a:rPr lang="ru-RU" sz="4100" smtClean="0"/>
            </a:br>
            <a:endParaRPr lang="ru-RU" sz="41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19475" y="2060575"/>
            <a:ext cx="5545138" cy="4608513"/>
          </a:xfrm>
        </p:spPr>
        <p:txBody>
          <a:bodyPr/>
          <a:lstStyle/>
          <a:p>
            <a:pPr marL="261938" indent="-261938" eaLnBrk="1" hangingPunct="1">
              <a:lnSpc>
                <a:spcPct val="90000"/>
              </a:lnSpc>
              <a:spcBef>
                <a:spcPct val="30000"/>
              </a:spcBef>
              <a:buFontTx/>
              <a:buNone/>
              <a:tabLst>
                <a:tab pos="261938" algn="l"/>
              </a:tabLst>
            </a:pPr>
            <a:r>
              <a:rPr lang="en-US" sz="2500" smtClean="0">
                <a:solidFill>
                  <a:schemeClr val="folHlink"/>
                </a:solidFill>
              </a:rPr>
              <a:t>	</a:t>
            </a:r>
            <a:r>
              <a:rPr lang="ru-RU" sz="2500" smtClean="0">
                <a:solidFill>
                  <a:schemeClr val="folHlink"/>
                </a:solidFill>
              </a:rPr>
              <a:t>Основные </a:t>
            </a:r>
            <a:r>
              <a:rPr lang="ru-RU" sz="2500" b="1" smtClean="0">
                <a:solidFill>
                  <a:schemeClr val="folHlink"/>
                </a:solidFill>
              </a:rPr>
              <a:t>задачи менеджера проекта:</a:t>
            </a:r>
          </a:p>
          <a:p>
            <a:pPr marL="261938" indent="-261938" eaLnBrk="1" hangingPunct="1">
              <a:lnSpc>
                <a:spcPct val="90000"/>
              </a:lnSpc>
              <a:buFont typeface="Wingdings" pitchFamily="2" charset="2"/>
              <a:buChar char="§"/>
              <a:tabLst>
                <a:tab pos="261938" algn="l"/>
              </a:tabLst>
            </a:pPr>
            <a:r>
              <a:rPr lang="ru-RU" sz="2500" b="1" smtClean="0">
                <a:solidFill>
                  <a:schemeClr val="folHlink"/>
                </a:solidFill>
              </a:rPr>
              <a:t>	</a:t>
            </a:r>
            <a:r>
              <a:rPr lang="ru-RU" sz="2500" smtClean="0"/>
              <a:t>определение </a:t>
            </a:r>
            <a:r>
              <a:rPr lang="ru-RU" sz="2500" b="1" smtClean="0"/>
              <a:t>требований</a:t>
            </a:r>
            <a:r>
              <a:rPr lang="ru-RU" sz="2500" smtClean="0"/>
              <a:t> и  установка четких и достижимых</a:t>
            </a:r>
            <a:r>
              <a:rPr lang="ru-RU" sz="2500" b="1" smtClean="0"/>
              <a:t> целей</a:t>
            </a:r>
          </a:p>
          <a:p>
            <a:pPr marL="261938" indent="-261938" eaLnBrk="1" hangingPunct="1">
              <a:lnSpc>
                <a:spcPct val="90000"/>
              </a:lnSpc>
              <a:buFont typeface="Wingdings" pitchFamily="2" charset="2"/>
              <a:buChar char="§"/>
              <a:tabLst>
                <a:tab pos="261938" algn="l"/>
              </a:tabLst>
            </a:pPr>
            <a:r>
              <a:rPr lang="ru-RU" sz="2500" smtClean="0"/>
              <a:t>	определение «</a:t>
            </a:r>
            <a:r>
              <a:rPr lang="ru-RU" sz="2500" b="1" smtClean="0"/>
              <a:t>траектории»</a:t>
            </a:r>
            <a:r>
              <a:rPr lang="ru-RU" sz="2500" smtClean="0"/>
              <a:t> выполнения проекта в условиях противоречащих требований по качеству, содержанию, времени и стоимости</a:t>
            </a:r>
          </a:p>
          <a:p>
            <a:pPr marL="261938" indent="-261938" eaLnBrk="1" hangingPunct="1">
              <a:lnSpc>
                <a:spcPct val="90000"/>
              </a:lnSpc>
              <a:buFont typeface="Wingdings" pitchFamily="2" charset="2"/>
              <a:buChar char="§"/>
              <a:tabLst>
                <a:tab pos="261938" algn="l"/>
              </a:tabLst>
            </a:pPr>
            <a:r>
              <a:rPr lang="ru-RU" sz="2500" smtClean="0"/>
              <a:t>	</a:t>
            </a:r>
            <a:r>
              <a:rPr lang="ru-RU" sz="2500" b="1" smtClean="0"/>
              <a:t>коррекция</a:t>
            </a:r>
            <a:r>
              <a:rPr lang="ru-RU" sz="2500" smtClean="0"/>
              <a:t> характеристик, планов, отдельных задач</a:t>
            </a:r>
            <a:endParaRPr lang="ru-RU" sz="700" smtClean="0"/>
          </a:p>
          <a:p>
            <a:pPr marL="261938" indent="-261938" eaLnBrk="1" hangingPunct="1">
              <a:lnSpc>
                <a:spcPct val="80000"/>
              </a:lnSpc>
              <a:buFontTx/>
              <a:buNone/>
              <a:tabLst>
                <a:tab pos="261938" algn="l"/>
              </a:tabLst>
            </a:pPr>
            <a:r>
              <a:rPr lang="ru-RU" sz="600" smtClean="0"/>
              <a:t>	</a:t>
            </a:r>
            <a:endParaRPr lang="ru-RU" sz="600" i="1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smtClean="0"/>
          </a:p>
          <a:p>
            <a:pPr marL="261938" indent="-261938" eaLnBrk="1" hangingPunct="1">
              <a:lnSpc>
                <a:spcPct val="80000"/>
              </a:lnSpc>
              <a:buFontTx/>
              <a:buNone/>
              <a:tabLst>
                <a:tab pos="261938" algn="l"/>
              </a:tabLst>
            </a:pPr>
            <a:endParaRPr lang="ru-RU" sz="600" smtClean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50825" y="476250"/>
            <a:ext cx="76342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folHlink"/>
                </a:solidFill>
              </a:rPr>
              <a:t>Менеджер проекта – </a:t>
            </a:r>
            <a:r>
              <a:rPr lang="ru-RU" sz="3200">
                <a:solidFill>
                  <a:schemeClr val="tx2"/>
                </a:solidFill>
              </a:rPr>
              <a:t>лицо, ответственное за достижение целей проекта</a:t>
            </a:r>
          </a:p>
        </p:txBody>
      </p:sp>
      <p:pic>
        <p:nvPicPr>
          <p:cNvPr id="60421" name="Picture 5" descr="j01958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333375"/>
            <a:ext cx="1773237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6" descr="j02330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63" y="2349500"/>
            <a:ext cx="3190875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0BDB2-7198-40AA-A486-2EFF2C3789D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208912" cy="595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33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</a:rPr>
              <a:t>Модуль 1. ГОСТ Р 54869-2011 </a:t>
            </a:r>
            <a:br>
              <a:rPr lang="ru-RU" sz="3600" b="1" smtClean="0">
                <a:solidFill>
                  <a:schemeClr val="tx1"/>
                </a:solidFill>
              </a:rPr>
            </a:br>
            <a:r>
              <a:rPr lang="ru-RU" sz="3600" b="1" smtClean="0">
                <a:solidFill>
                  <a:schemeClr val="tx1"/>
                </a:solidFill>
              </a:rPr>
              <a:t>Признаки проекта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z="2800" b="1" smtClean="0"/>
          </a:p>
        </p:txBody>
      </p:sp>
      <p:pic>
        <p:nvPicPr>
          <p:cNvPr id="81924" name="Picture 4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916113"/>
            <a:ext cx="8242300" cy="4314825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/>
        </p:nvGraphicFramePr>
        <p:xfrm>
          <a:off x="339580" y="1796093"/>
          <a:ext cx="9220549" cy="4630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tx1"/>
                </a:solidFill>
              </a:rPr>
              <a:t>Описание и выявление целей проекта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>
                <a:solidFill>
                  <a:srgbClr val="000000"/>
                </a:solidFill>
              </a:rPr>
              <a:t>Формулировка целей должна соответствовать следующим критериям </a:t>
            </a:r>
          </a:p>
          <a:p>
            <a:pPr>
              <a:lnSpc>
                <a:spcPct val="80000"/>
              </a:lnSpc>
            </a:pPr>
            <a:r>
              <a:rPr lang="ru-RU" sz="2000" b="1" smtClean="0">
                <a:solidFill>
                  <a:srgbClr val="000000"/>
                </a:solidFill>
              </a:rPr>
              <a:t>( </a:t>
            </a:r>
            <a:r>
              <a:rPr lang="ru-RU" sz="2000" b="1" i="1" smtClean="0">
                <a:solidFill>
                  <a:srgbClr val="000000"/>
                </a:solidFill>
              </a:rPr>
              <a:t>SMART- Specific, Measurable, Achievable, Relevant, Time-bound</a:t>
            </a:r>
            <a:r>
              <a:rPr lang="ru-RU" sz="2000" b="1" smtClean="0">
                <a:solidFill>
                  <a:srgbClr val="000000"/>
                </a:solidFill>
              </a:rPr>
              <a:t> ):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000000"/>
                </a:solidFill>
              </a:rPr>
              <a:t>Конкретные </a:t>
            </a:r>
            <a:r>
              <a:rPr lang="ru-RU" sz="2000" smtClean="0">
                <a:solidFill>
                  <a:srgbClr val="000000"/>
                </a:solidFill>
              </a:rPr>
              <a:t>(Specific) - позволяющие сформировать </a:t>
            </a:r>
            <a:r>
              <a:rPr lang="ru-RU" sz="2000" i="1" smtClean="0">
                <a:solidFill>
                  <a:srgbClr val="000000"/>
                </a:solidFill>
              </a:rPr>
              <a:t>расписание проекта</a:t>
            </a:r>
            <a:r>
              <a:rPr lang="ru-RU" sz="2000" smtClean="0">
                <a:solidFill>
                  <a:srgbClr val="000000"/>
                </a:solidFill>
              </a:rPr>
              <a:t>;</a:t>
            </a: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000000"/>
                </a:solidFill>
              </a:rPr>
              <a:t>Измеримые </a:t>
            </a:r>
            <a:r>
              <a:rPr lang="ru-RU" sz="2000" smtClean="0">
                <a:solidFill>
                  <a:srgbClr val="000000"/>
                </a:solidFill>
              </a:rPr>
              <a:t>(</a:t>
            </a:r>
            <a:r>
              <a:rPr lang="ru-RU" sz="2000" i="1" smtClean="0">
                <a:solidFill>
                  <a:srgbClr val="000000"/>
                </a:solidFill>
              </a:rPr>
              <a:t>Measurable</a:t>
            </a:r>
            <a:r>
              <a:rPr lang="ru-RU" sz="2000" smtClean="0">
                <a:solidFill>
                  <a:srgbClr val="000000"/>
                </a:solidFill>
              </a:rPr>
              <a:t>) - позволяющие качественно (или количественно) оценить, что результат получен;</a:t>
            </a: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000000"/>
                </a:solidFill>
              </a:rPr>
              <a:t>Достижимые </a:t>
            </a:r>
            <a:r>
              <a:rPr lang="ru-RU" sz="2000" smtClean="0">
                <a:solidFill>
                  <a:srgbClr val="000000"/>
                </a:solidFill>
              </a:rPr>
              <a:t>(Achievable) - принципиально реализуемые Исполнителем в рамках проекта, с учетом декларируемой помощи со стороны Заказчика;</a:t>
            </a: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000000"/>
                </a:solidFill>
              </a:rPr>
              <a:t>Приносящие результат </a:t>
            </a:r>
            <a:r>
              <a:rPr lang="ru-RU" sz="2000" smtClean="0">
                <a:solidFill>
                  <a:srgbClr val="000000"/>
                </a:solidFill>
              </a:rPr>
              <a:t>(</a:t>
            </a:r>
            <a:r>
              <a:rPr lang="ru-RU" sz="2000" i="1" smtClean="0">
                <a:solidFill>
                  <a:srgbClr val="000000"/>
                </a:solidFill>
              </a:rPr>
              <a:t>Relevant</a:t>
            </a:r>
            <a:r>
              <a:rPr lang="ru-RU" sz="2000" smtClean="0">
                <a:solidFill>
                  <a:srgbClr val="000000"/>
                </a:solidFill>
              </a:rPr>
              <a:t>) - соответствуют ожидаемой Заказчиком пользе;</a:t>
            </a: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000000"/>
                </a:solidFill>
              </a:rPr>
              <a:t>Ограниченные во времени </a:t>
            </a:r>
            <a:r>
              <a:rPr lang="ru-RU" sz="2000" smtClean="0">
                <a:solidFill>
                  <a:srgbClr val="000000"/>
                </a:solidFill>
              </a:rPr>
              <a:t>(Time-bound) - реализуемые в ожидаемые Заказчиком временные рамки проекта.</a:t>
            </a:r>
            <a:endParaRPr lang="ru-RU" sz="2000" smtClean="0"/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</a:rPr>
              <a:t>Планирование проекта</a:t>
            </a:r>
            <a:r>
              <a:rPr lang="ru-RU" sz="3600" b="1" smtClean="0"/>
              <a:t/>
            </a:r>
            <a:br>
              <a:rPr lang="ru-RU" sz="3600" b="1" smtClean="0"/>
            </a:br>
            <a:endParaRPr lang="ru-RU" sz="3600" b="1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u="sng" dirty="0" smtClean="0"/>
              <a:t>Процессы: 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содержания проекта;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разработка расписания;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бюджета;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персонала проекта;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закупок в проекте;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реагирования на риски;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обмена информацией в проекте;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управления изменениями в проекте</a:t>
            </a:r>
          </a:p>
          <a:p>
            <a:pPr>
              <a:lnSpc>
                <a:spcPct val="80000"/>
              </a:lnSpc>
            </a:pPr>
            <a:endParaRPr lang="ru-RU" sz="2400" b="1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tx1"/>
                </a:solidFill>
              </a:rPr>
              <a:t>Организация исполнения проекта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u="sng" smtClean="0"/>
              <a:t>Цель процесса </a:t>
            </a:r>
            <a:r>
              <a:rPr lang="ru-RU" sz="2400" smtClean="0"/>
              <a:t>– организация исполнения проекта согласно разработанным планам. </a:t>
            </a:r>
          </a:p>
          <a:p>
            <a:pPr>
              <a:lnSpc>
                <a:spcPct val="90000"/>
              </a:lnSpc>
            </a:pPr>
            <a:r>
              <a:rPr lang="ru-RU" sz="2400" b="1" u="sng" smtClean="0"/>
              <a:t>Выходы процесса: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выполнены запланированные работы;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получены продукты проекта;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осуществлены изменения согласно принятым в проекте правилам;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выполнены намеченные корректирующие и предупреждающие действия;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актуализированы документы по управлению проектом.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Контроль исполнения проекта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u="sng" smtClean="0"/>
              <a:t>Цель процесса </a:t>
            </a:r>
            <a:r>
              <a:rPr lang="ru-RU" sz="2400" smtClean="0"/>
              <a:t>– проверка соответствия процессов и продукта проекта установленным требованиям. </a:t>
            </a:r>
          </a:p>
          <a:p>
            <a:pPr>
              <a:lnSpc>
                <a:spcPct val="80000"/>
              </a:lnSpc>
            </a:pPr>
            <a:r>
              <a:rPr lang="ru-RU" sz="2400" b="1" u="sng" smtClean="0"/>
              <a:t>Выходы процесса: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документированы результаты регулярной проверки состояния проекта, в частности отклонения от планов, и проанализированы с целью определения причин отклонений;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произведена оценка соответствия продукта проекта требованиям к нему;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сформированы корректирующие и предупреждающие действия по результатам проверки;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отчеты о выполнении работ проекта соответствуют утвержденной системе отчетности по проекту.</a:t>
            </a:r>
          </a:p>
          <a:p>
            <a:pPr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tx1"/>
                </a:solidFill>
              </a:rPr>
              <a:t>Завершение проекта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u="sng" smtClean="0"/>
              <a:t>Цель процесса </a:t>
            </a:r>
            <a:r>
              <a:rPr lang="ru-RU" sz="2400" smtClean="0"/>
              <a:t>- формальное закрытие проекта. </a:t>
            </a:r>
          </a:p>
          <a:p>
            <a:pPr>
              <a:lnSpc>
                <a:spcPct val="90000"/>
              </a:lnSpc>
            </a:pPr>
            <a:r>
              <a:rPr lang="ru-RU" sz="2400" b="1" u="sng" smtClean="0"/>
              <a:t>Выходы процесса: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проведена и документально оформлена приемка продукта проекта заказчиком;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проведено закрытие всех договоров по проекту (в случае их наличия);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документировано окончание проекта;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сформирован архив проекта;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команда проекта и основные заинтересованные стороны проинформированы об окончании проекта.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План управления проектом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 smtClean="0"/>
              <a:t>Базовый план проекта </a:t>
            </a:r>
            <a:r>
              <a:rPr lang="ru-RU" sz="1800" smtClean="0"/>
              <a:t>– принятый к исполнению план проекта, содержащий сведения об основных временных и стоимостных параметрах проекта. Варианты: </a:t>
            </a:r>
            <a:r>
              <a:rPr lang="ru-RU" sz="1800" i="1" smtClean="0"/>
              <a:t>базовый календарный план проекта, базовый бюджет проекта.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 smtClean="0"/>
              <a:t>Примерная структура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ЦЕЛИ И ЗАДАЧИ ПРОЕКТА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ТРЕБОВАНИЯ К ПРОЕКТНОМУ РЕШЕНИЮ 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ГРАНИЦЫ ПРОЕКТА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КЛЮЧЕВЫЕ ФАКТОРЫ УСПЕХА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РИСКИ И ДОПУЩЕНИЯ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ПЛАН УПРАВЛЕНИЯ СОДЕРЖАНИЕМ ПРОЕКТА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ИЕРАРХИЧЕСКАЯ СТРУКТУРА РАБОТ (ИСР) 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ПРОЦЕДУРЫ УПРАВЛЕНИЯ СОДЕРЖАНИЕМ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ПЛАН УПРАВЛЕНИЯ РАСПИСАНИЕМ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БАЗОВЫЙ ПЛАН РАСПИСАНИЯ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ПРОЦЕДУРЫ УПРАВЛЕНИЯ СРОКАМИ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Описание содержания проекта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00"/>
                </a:solidFill>
              </a:rPr>
              <a:t>Описание содержания проекта включает (пример):</a:t>
            </a:r>
            <a:endParaRPr lang="ru-RU" sz="1800" b="1" smtClean="0"/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цели проекта и продукта;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требования к продукту или услуге и характеристики таковых;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критерии приемки продукта;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границы проекта;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требования и результаты проекта;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ограничения проекта;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допущения проекта;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первоначальную организацию проекта;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первоначально сформулированные риски;</a:t>
            </a:r>
          </a:p>
          <a:p>
            <a:pPr>
              <a:lnSpc>
                <a:spcPct val="80000"/>
              </a:lnSpc>
            </a:pPr>
            <a:r>
              <a:rPr lang="ru-RU" sz="1800" i="1" smtClean="0">
                <a:solidFill>
                  <a:srgbClr val="000000"/>
                </a:solidFill>
              </a:rPr>
              <a:t>контрольные события</a:t>
            </a:r>
            <a:r>
              <a:rPr lang="ru-RU" sz="1800" smtClean="0">
                <a:solidFill>
                  <a:srgbClr val="000000"/>
                </a:solidFill>
              </a:rPr>
              <a:t> (вехи) расписания;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первоначальную </a:t>
            </a:r>
            <a:r>
              <a:rPr lang="ru-RU" sz="1800" i="1" smtClean="0">
                <a:solidFill>
                  <a:srgbClr val="000000"/>
                </a:solidFill>
              </a:rPr>
              <a:t>иерархическую структуру работ</a:t>
            </a:r>
            <a:r>
              <a:rPr lang="ru-RU" sz="1800" smtClean="0">
                <a:solidFill>
                  <a:srgbClr val="000000"/>
                </a:solidFill>
              </a:rPr>
              <a:t> (</a:t>
            </a:r>
            <a:r>
              <a:rPr lang="ru-RU" sz="1800" i="1" smtClean="0">
                <a:solidFill>
                  <a:srgbClr val="000000"/>
                </a:solidFill>
              </a:rPr>
              <a:t>ИСР</a:t>
            </a:r>
            <a:r>
              <a:rPr lang="ru-RU" sz="1800" smtClean="0">
                <a:solidFill>
                  <a:srgbClr val="000000"/>
                </a:solidFill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ru-RU" sz="1800" i="1" smtClean="0">
                <a:solidFill>
                  <a:srgbClr val="000000"/>
                </a:solidFill>
              </a:rPr>
              <a:t>смету</a:t>
            </a:r>
            <a:r>
              <a:rPr lang="ru-RU" sz="1800" smtClean="0">
                <a:solidFill>
                  <a:srgbClr val="000000"/>
                </a:solidFill>
              </a:rPr>
              <a:t> расходов с указанием порядка величин;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требования к управлению конфигурацией проекта;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000000"/>
                </a:solidFill>
              </a:rPr>
              <a:t>требования к одобрению.</a:t>
            </a:r>
            <a:endParaRPr lang="ru-RU" sz="1800" smtClean="0"/>
          </a:p>
          <a:p>
            <a:pPr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</a:rPr>
              <a:t>Разработка расписания. Определение состава операций</a:t>
            </a:r>
          </a:p>
        </p:txBody>
      </p:sp>
      <p:graphicFrame>
        <p:nvGraphicFramePr>
          <p:cNvPr id="97284" name="Group 4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302126"/>
        </p:xfrm>
        <a:graphic>
          <a:graphicData uri="http://schemas.openxmlformats.org/drawingml/2006/table">
            <a:tbl>
              <a:tblPr/>
              <a:tblGrid>
                <a:gridCol w="2352675"/>
                <a:gridCol w="3052763"/>
                <a:gridCol w="2824162"/>
              </a:tblGrid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Последовательность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Длительность, дней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B,C,D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E,G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tx1"/>
                </a:solidFill>
              </a:rPr>
              <a:t>Разработка расписания.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800" smtClean="0"/>
              <a:t>последовательностей операций, их длительности, требований к ресурсам и временных ограничений для создания расписания проекта. Ввод операций, длительностей и ресурсов в инструмент составления расписания генерирует расписание с запланированными датами завершения операций проекта.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endParaRPr lang="ru-RU" sz="1800" smtClean="0"/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800" smtClean="0"/>
              <a:t>Разработка приемлемого расписания проекта зачастую является итеративным процессом. Он определяет запланированные даты старта и финиша операций и контрольных событий проекта.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endParaRPr lang="ru-RU" sz="1800" smtClean="0"/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800" smtClean="0"/>
              <a:t>Разработка расписания может потребовать проведения анализа и проверки оценок длительности и ресурсов для создания утвержденного расписания проекта, способного служить в качестве базового плана, по которому будет проходить отслеживание исполнения. Пересмотр расписания и поддержание его реалистичности продолжается на всем протяжении проекта по мере выполнения работ, изменения плана управления проектом и выявления характера событий риска</a:t>
            </a:r>
          </a:p>
          <a:p>
            <a:endParaRPr lang="ru-RU" sz="280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tx1"/>
                </a:solidFill>
              </a:rPr>
              <a:t>Управление расписанием. Методы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Анализ исполнения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Анализ отклонений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Программы управления проектами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Выравнивание ресурсов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Анализ сценариев «что если»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Адаптация опережений и задержек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Сжатие расписания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000" b="1" smtClean="0"/>
              <a:t>Инструмент составления расписания</a:t>
            </a:r>
            <a:endParaRPr lang="ru-RU" sz="31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54FFB-A02C-4714-991F-726D271630E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592138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Проект и его характеристики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smtClean="0"/>
              <a:t>		</a:t>
            </a:r>
            <a:r>
              <a:rPr lang="ru-RU" sz="2800" b="1" smtClean="0">
                <a:solidFill>
                  <a:schemeClr val="folHlink"/>
                </a:solidFill>
              </a:rPr>
              <a:t>	</a:t>
            </a:r>
            <a:r>
              <a:rPr lang="ru-RU" sz="2400" b="1" smtClean="0">
                <a:solidFill>
                  <a:schemeClr val="folHlink"/>
                </a:solidFill>
              </a:rPr>
              <a:t>Основные свойства, </a:t>
            </a:r>
            <a:r>
              <a:rPr lang="ru-RU" sz="2400" b="1" smtClean="0"/>
              <a:t> присущие проекту:</a:t>
            </a:r>
          </a:p>
          <a:p>
            <a:pPr lvl="1" eaLnBrk="1" hangingPunct="1">
              <a:buClr>
                <a:schemeClr val="folHlink"/>
              </a:buClr>
              <a:buFont typeface="Wingdings" pitchFamily="2" charset="2"/>
              <a:buChar char="-"/>
            </a:pPr>
            <a:r>
              <a:rPr lang="ru-RU" sz="2400" b="1" smtClean="0"/>
              <a:t>временный характер</a:t>
            </a:r>
          </a:p>
          <a:p>
            <a:pPr lvl="1" eaLnBrk="1" hangingPunct="1">
              <a:buClr>
                <a:schemeClr val="folHlink"/>
              </a:buClr>
              <a:buFont typeface="Wingdings" pitchFamily="2" charset="2"/>
              <a:buChar char="-"/>
            </a:pPr>
            <a:r>
              <a:rPr lang="ru-RU" sz="2400" b="1" smtClean="0"/>
              <a:t>уникальность результатов</a:t>
            </a:r>
          </a:p>
          <a:p>
            <a:pPr lvl="1" eaLnBrk="1" hangingPunct="1">
              <a:buClr>
                <a:schemeClr val="folHlink"/>
              </a:buClr>
              <a:buFont typeface="Wingdings" pitchFamily="2" charset="2"/>
              <a:buChar char="-"/>
            </a:pPr>
            <a:r>
              <a:rPr lang="ru-RU" sz="2400" b="1" smtClean="0"/>
              <a:t>«этапность» и пошаговость (последовательность выполнения)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</a:rPr>
              <a:t>Планирование персонала. Формирование команды. Подходы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400" b="1" smtClean="0"/>
              <a:t>Целеполагающий подход </a:t>
            </a:r>
            <a:r>
              <a:rPr lang="ru-RU" sz="1400" smtClean="0"/>
              <a:t>основан на улучшении умения членов группы ориентироваться в процессах выбора и реализации групповых целей. Цели могут быть стратегическими или соответствующими специфике деятельности, например, как изменение продуктивности или уровня продаж. Цели могут быть также установлены как изменение внутренней среды. </a:t>
            </a:r>
          </a:p>
          <a:p>
            <a:pPr>
              <a:lnSpc>
                <a:spcPct val="80000"/>
              </a:lnSpc>
            </a:pPr>
            <a:r>
              <a:rPr lang="ru-RU" sz="1400" b="1" smtClean="0"/>
              <a:t>Межличностный подход</a:t>
            </a:r>
            <a:r>
              <a:rPr lang="ru-RU" sz="1400" smtClean="0"/>
              <a:t> сфокусирован на улучшении межличностных отношений в группе и основан на том, что межличностная компетентность увеличивает эффективность группы как команды. Целью его является увеличение группового доверия, поощрение совместной поддержки, а также увеличение внутри командных коммуникаций. </a:t>
            </a:r>
          </a:p>
          <a:p>
            <a:pPr>
              <a:lnSpc>
                <a:spcPct val="80000"/>
              </a:lnSpc>
            </a:pPr>
            <a:r>
              <a:rPr lang="ru-RU" sz="1400" b="1" smtClean="0"/>
              <a:t>Ролевой подход</a:t>
            </a:r>
            <a:r>
              <a:rPr lang="ru-RU" sz="1400" smtClean="0"/>
              <a:t> основывается на предположении, что команды в ролевом плане, состоят из частично перекрывающих друг друга ареалов ролей. В командном поведении многое может быть понято и изменено за счет изменения их исполнения, а также индивидуального восприятия этих ролей. </a:t>
            </a:r>
          </a:p>
          <a:p>
            <a:pPr>
              <a:lnSpc>
                <a:spcPct val="80000"/>
              </a:lnSpc>
            </a:pPr>
            <a:r>
              <a:rPr lang="ru-RU" sz="1400" b="1" smtClean="0"/>
              <a:t>Подход к формированию команды через решение проблем </a:t>
            </a:r>
            <a:r>
              <a:rPr lang="ru-RU" sz="1400" smtClean="0"/>
              <a:t>(проблемно-ориентированный) включает последовательное развитие процедур решения командных проблем и затем достижение главной командной задачи. Предполагается, что активность по формированию команды должна быть сфокусирована на выполнении основной задачи, развитии межличностных умений, а также может включать целеполагание и прояснение функционально-ролевой соотнесенности членов группы. </a:t>
            </a:r>
          </a:p>
          <a:p>
            <a:pPr>
              <a:lnSpc>
                <a:spcPct val="80000"/>
              </a:lnSpc>
            </a:pPr>
            <a:endParaRPr lang="ru-RU" sz="140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</a:rPr>
              <a:t>Планирование персонала. Управление командой проекта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 smtClean="0"/>
              <a:t>Формирование </a:t>
            </a:r>
            <a:r>
              <a:rPr lang="ru-RU" sz="2400" b="1" dirty="0" smtClean="0"/>
              <a:t>команды (классификация исполнителей в команде по </a:t>
            </a:r>
            <a:r>
              <a:rPr lang="ru-RU" sz="2400" b="1" dirty="0" err="1" smtClean="0"/>
              <a:t>Белбину</a:t>
            </a:r>
            <a:r>
              <a:rPr lang="ru-RU" sz="2400" b="1" dirty="0" smtClean="0"/>
              <a:t>: мыслитель, исполнитель, доводящий до финиша, оценивающий, исследователь ресурсов, приводящий в действие, коллективный, координатор, специалист)</a:t>
            </a:r>
            <a:endParaRPr lang="ru-RU" sz="2400" b="1" dirty="0" smtClean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Срабатывание </a:t>
            </a:r>
            <a:endParaRPr lang="ru-RU" sz="2400" b="1" dirty="0" smtClean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Нормализация</a:t>
            </a:r>
            <a:endParaRPr lang="ru-RU" sz="2400" b="1" dirty="0" smtClean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Нормальное </a:t>
            </a:r>
            <a:r>
              <a:rPr lang="ru-RU" sz="2400" b="1" dirty="0" smtClean="0"/>
              <a:t>функционирование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Реорганизация</a:t>
            </a:r>
            <a:endParaRPr lang="ru-RU" sz="2400" b="1" dirty="0" smtClean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Расформирование</a:t>
            </a:r>
            <a:endParaRPr lang="ru-RU" sz="2400" b="1" dirty="0" smtClean="0"/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Примерная структура оформления проекта (проблемно – ориентированный подход)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600" smtClean="0"/>
              <a:t>1. Наименование проекта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2.Исполнители проекта: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 координатор (контакты)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администратор 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руководители проектных групп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3. Участники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4. Соисполнители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5. Проблема 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6. Владелец проблемы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7. Концепция проблемы (что находится в основе)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8. Анализ ситуации по проблеме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9. Контур управления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цели  проекта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задачи проекта по годам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планируемые результаты по годам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рекомендации по устранению проблемы и достижению результатов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- мониторинг результатов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647700"/>
          </a:xfrm>
        </p:spPr>
        <p:txBody>
          <a:bodyPr/>
          <a:lstStyle/>
          <a:p>
            <a:r>
              <a:rPr lang="ru-RU" sz="2800" smtClean="0"/>
              <a:t>Примерная структура оформления проекта  (событийный подход)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/>
              <a:t>1.Исполнители проекта: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-  координатор (контакты)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- администратор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- руководители проектных групп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2. Участники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3. Соисполнители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Направление (№ 1,2,3,4)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Цель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Ключевое событие проекта (1,2,3)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Задачи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Планируемые результаты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Планируемые мероприятия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График реализации с указанием исполнителей и соисполнителей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Перечень региональных проектов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200" b="1" smtClean="0"/>
              <a:t>Программа  сопровождения региональной инновационной инфраструктуры (РИП)</a:t>
            </a:r>
          </a:p>
          <a:p>
            <a:pPr>
              <a:lnSpc>
                <a:spcPct val="80000"/>
              </a:lnSpc>
            </a:pPr>
            <a:r>
              <a:rPr lang="ru-RU" sz="2200" b="1" smtClean="0"/>
              <a:t>Региональный проект по сопровождению школ, работающих в сложных социальных контекстах </a:t>
            </a:r>
          </a:p>
          <a:p>
            <a:pPr>
              <a:lnSpc>
                <a:spcPct val="80000"/>
              </a:lnSpc>
            </a:pPr>
            <a:r>
              <a:rPr lang="ru-RU" sz="2200" b="1" smtClean="0"/>
              <a:t>Региональный проект «Подготовка рабочих кадров, соответствующих требованиям высокотехнологичных отраслей промышленности на основе дуального образования»</a:t>
            </a:r>
          </a:p>
          <a:p>
            <a:pPr>
              <a:lnSpc>
                <a:spcPct val="80000"/>
              </a:lnSpc>
            </a:pPr>
            <a:r>
              <a:rPr lang="ru-RU" sz="2200" b="1" smtClean="0"/>
              <a:t>Региональный проект «Развитие кадрового потенциала системы образования ЯО»</a:t>
            </a:r>
          </a:p>
          <a:p>
            <a:pPr>
              <a:lnSpc>
                <a:spcPct val="80000"/>
              </a:lnSpc>
            </a:pPr>
            <a:r>
              <a:rPr lang="ru-RU" sz="2200" b="1" smtClean="0"/>
              <a:t>Региональный проект « Образовательный комплекс региона»,  малый проект «Развитие неформального образования»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Перечень региональных проектов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/>
              <a:t>Региональный проект « Создание службы медиации» (в стадии разработки)</a:t>
            </a:r>
          </a:p>
          <a:p>
            <a:pPr>
              <a:lnSpc>
                <a:spcPct val="90000"/>
              </a:lnSpc>
            </a:pPr>
            <a:r>
              <a:rPr lang="ru-RU" sz="2800" b="1" smtClean="0"/>
              <a:t>ОЦП "Модернизация профессионального образования в соответствии с приоритетными направлениями развития экономики Ярославской области на 2013-2015 годы» </a:t>
            </a:r>
            <a:r>
              <a:rPr lang="ru-RU" sz="2800" smtClean="0"/>
              <a:t>(</a:t>
            </a:r>
            <a:r>
              <a:rPr lang="ru-RU" sz="2800" i="1" smtClean="0"/>
              <a:t>отдельные мероприятия по поручению ДО)</a:t>
            </a:r>
          </a:p>
          <a:p>
            <a:pPr>
              <a:lnSpc>
                <a:spcPct val="90000"/>
              </a:lnSpc>
            </a:pPr>
            <a:r>
              <a:rPr lang="ru-RU" sz="2800" b="1" smtClean="0"/>
              <a:t>Региональный проект « ГТО. Внедрение комплекса ГТО»  </a:t>
            </a:r>
            <a:r>
              <a:rPr lang="ru-RU" sz="2800" i="1" smtClean="0"/>
              <a:t>(отдельные мероприятия по поручению ДО)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A1CB6-2AA2-4F3C-8913-759260D3D3EA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280400" cy="8397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tabLst>
                <a:tab pos="1530350" algn="l"/>
              </a:tabLst>
            </a:pPr>
            <a:r>
              <a:rPr lang="ru-RU" sz="3200" b="1" smtClean="0"/>
              <a:t>Проекты и обычная оперативная деятельность:           общее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r>
              <a:rPr lang="ru-RU" sz="2800" b="1" smtClean="0"/>
              <a:t>- 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endParaRPr lang="ru-RU" sz="2800" b="1" smtClean="0"/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332038" algn="l"/>
              </a:tabLst>
            </a:pPr>
            <a:endParaRPr lang="en-US" b="1" smtClean="0">
              <a:solidFill>
                <a:schemeClr val="folHlink"/>
              </a:solidFill>
            </a:endParaRP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endParaRPr lang="ru-RU" b="1" smtClean="0">
              <a:solidFill>
                <a:schemeClr val="folHlink"/>
              </a:solidFill>
            </a:endParaRPr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800" smtClean="0"/>
          </a:p>
          <a:p>
            <a:pPr marL="0" indent="0" eaLnBrk="1" hangingPunct="1">
              <a:buFontTx/>
              <a:buNone/>
              <a:tabLst>
                <a:tab pos="2332038" algn="l"/>
              </a:tabLst>
            </a:pPr>
            <a:r>
              <a:rPr lang="ru-RU" sz="2400" smtClean="0"/>
              <a:t>	</a:t>
            </a:r>
            <a:endParaRPr lang="ru-RU" sz="2400" i="1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None/>
              <a:tabLst>
                <a:tab pos="2332038" algn="l"/>
              </a:tabLst>
            </a:pPr>
            <a:endParaRPr lang="ru-RU" sz="2400" smtClean="0"/>
          </a:p>
        </p:txBody>
      </p:sp>
      <p:graphicFrame>
        <p:nvGraphicFramePr>
          <p:cNvPr id="185448" name="Group 104"/>
          <p:cNvGraphicFramePr>
            <a:graphicFrameLocks noGrp="1"/>
          </p:cNvGraphicFramePr>
          <p:nvPr>
            <p:ph sz="half" idx="2"/>
          </p:nvPr>
        </p:nvGraphicFramePr>
        <p:xfrm>
          <a:off x="395288" y="1916113"/>
          <a:ext cx="8353425" cy="4342448"/>
        </p:xfrm>
        <a:graphic>
          <a:graphicData uri="http://schemas.openxmlformats.org/drawingml/2006/table">
            <a:tbl>
              <a:tblPr/>
              <a:tblGrid>
                <a:gridCol w="3848100"/>
                <a:gridCol w="4505325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Оперативная деятельность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Общие черты: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47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ограничение на  ресурсы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выполняются людьми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планируются, исполняются и управляются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40" name="Rectangle 85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  <p:sp>
        <p:nvSpPr>
          <p:cNvPr id="26641" name="Rectangle 105"/>
          <p:cNvSpPr>
            <a:spLocks noChangeArrowheads="1"/>
          </p:cNvSpPr>
          <p:nvPr/>
        </p:nvSpPr>
        <p:spPr bwMode="auto">
          <a:xfrm>
            <a:off x="539750" y="65976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3785A-9917-439C-B5FE-21F79B30F233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911225"/>
          </a:xfrm>
        </p:spPr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2800" b="1" smtClean="0"/>
              <a:t>Проекты и обычная оперативная деятельность</a:t>
            </a: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3200" b="1" i="1" smtClean="0"/>
              <a:t>отличия: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r>
              <a:rPr lang="ru-RU" sz="2800" b="1" smtClean="0"/>
              <a:t>- 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endParaRPr lang="ru-RU" sz="2800" b="1" smtClean="0"/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332038" algn="l"/>
              </a:tabLst>
            </a:pPr>
            <a:endParaRPr lang="en-US" b="1" smtClean="0">
              <a:solidFill>
                <a:schemeClr val="folHlink"/>
              </a:solidFill>
            </a:endParaRP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endParaRPr lang="ru-RU" b="1" smtClean="0">
              <a:solidFill>
                <a:schemeClr val="folHlink"/>
              </a:solidFill>
            </a:endParaRPr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800" smtClean="0"/>
          </a:p>
          <a:p>
            <a:pPr marL="0" indent="0" eaLnBrk="1" hangingPunct="1">
              <a:buFontTx/>
              <a:buNone/>
              <a:tabLst>
                <a:tab pos="2332038" algn="l"/>
              </a:tabLst>
            </a:pPr>
            <a:r>
              <a:rPr lang="ru-RU" sz="2400" smtClean="0"/>
              <a:t>	</a:t>
            </a:r>
            <a:endParaRPr lang="ru-RU" sz="2400" i="1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None/>
              <a:tabLst>
                <a:tab pos="2332038" algn="l"/>
              </a:tabLst>
            </a:pPr>
            <a:endParaRPr lang="ru-RU" sz="2400" smtClean="0"/>
          </a:p>
        </p:txBody>
      </p:sp>
      <p:graphicFrame>
        <p:nvGraphicFramePr>
          <p:cNvPr id="191555" name="Group 67"/>
          <p:cNvGraphicFramePr>
            <a:graphicFrameLocks noGrp="1"/>
          </p:cNvGraphicFramePr>
          <p:nvPr>
            <p:ph sz="half" idx="2"/>
          </p:nvPr>
        </p:nvGraphicFramePr>
        <p:xfrm>
          <a:off x="179388" y="1773238"/>
          <a:ext cx="8964612" cy="4744403"/>
        </p:xfrm>
        <a:graphic>
          <a:graphicData uri="http://schemas.openxmlformats.org/drawingml/2006/table">
            <a:tbl>
              <a:tblPr/>
              <a:tblGrid>
                <a:gridCol w="3705225"/>
                <a:gridCol w="5259387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Оперативная деятельность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Временный характер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Продолжающийся и повторяющийся во времени процесс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проекта –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достижение его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– обеспечение нормального течения функционирования системы (бизнес и др.)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Временные команды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Закрепленный персонал, постоянные подразделения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Необязательная сертификация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Обязательная сертификация юридических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Способ организации деятельности: пошаговые планирование и отчетность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Зачастую «рутинная работа»,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оплата не зависит от результатов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Большое количество рисков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Более стабильная внешняя среда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2" name="Rectangle 71"/>
          <p:cNvSpPr>
            <a:spLocks noChangeArrowheads="1"/>
          </p:cNvSpPr>
          <p:nvPr/>
        </p:nvSpPr>
        <p:spPr bwMode="auto">
          <a:xfrm>
            <a:off x="179388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CEFC0B-2BB2-4025-A212-9CFA39208BFC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519112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Классификация проектов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b="1" dirty="0" smtClean="0"/>
              <a:t>Часто используемые признаки классификации:</a:t>
            </a:r>
            <a:endParaRPr lang="ru-RU" dirty="0" smtClean="0"/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- </a:t>
            </a:r>
            <a:r>
              <a:rPr lang="ru-RU" sz="2800" dirty="0" smtClean="0"/>
              <a:t>вид деятельности;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ru-RU" sz="2800" dirty="0"/>
              <a:t>-</a:t>
            </a:r>
            <a:r>
              <a:rPr lang="ru-RU" sz="2800" dirty="0" smtClean="0"/>
              <a:t> </a:t>
            </a:r>
            <a:r>
              <a:rPr lang="ru-RU" sz="2800" dirty="0" smtClean="0"/>
              <a:t>исходная </a:t>
            </a:r>
            <a:r>
              <a:rPr lang="ru-RU" sz="2800" dirty="0" smtClean="0"/>
              <a:t>ситуация;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ru-RU" sz="2800" dirty="0" smtClean="0"/>
              <a:t>- содержание;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ru-RU" sz="2800" dirty="0" smtClean="0"/>
              <a:t>- </a:t>
            </a:r>
            <a:r>
              <a:rPr lang="ru-RU" sz="2800" dirty="0" smtClean="0"/>
              <a:t> значимость </a:t>
            </a:r>
            <a:r>
              <a:rPr lang="ru-RU" sz="2800" dirty="0" smtClean="0"/>
              <a:t>проекта для </a:t>
            </a:r>
            <a:r>
              <a:rPr lang="ru-RU" sz="2800" dirty="0" smtClean="0"/>
              <a:t>общества,</a:t>
            </a:r>
            <a:r>
              <a:rPr lang="ru-RU" sz="2800" dirty="0" smtClean="0"/>
              <a:t> </a:t>
            </a:r>
            <a:r>
              <a:rPr lang="ru-RU" sz="2800" dirty="0" smtClean="0"/>
              <a:t> кто </a:t>
            </a:r>
            <a:r>
              <a:rPr lang="ru-RU" sz="2800" dirty="0" smtClean="0"/>
              <a:t>инициирует </a:t>
            </a:r>
            <a:r>
              <a:rPr lang="ru-RU" sz="2800" dirty="0" smtClean="0"/>
              <a:t>проекты, </a:t>
            </a:r>
            <a:r>
              <a:rPr lang="ru-RU" sz="2800" dirty="0" smtClean="0"/>
              <a:t>источники финансирования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ru-RU" sz="2800" dirty="0" smtClean="0"/>
              <a:t>- сложность </a:t>
            </a:r>
            <a:r>
              <a:rPr lang="ru-RU" sz="2800" dirty="0" smtClean="0"/>
              <a:t>проекта (крупные, мелкие)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ru-RU" sz="2800" dirty="0" smtClean="0"/>
              <a:t>- степень </a:t>
            </a:r>
            <a:r>
              <a:rPr lang="ru-RU" sz="2800" dirty="0" smtClean="0"/>
              <a:t>повторяемости (например, «пилотные» проекты)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ru-RU" sz="2800" dirty="0" smtClean="0"/>
              <a:t>- способ </a:t>
            </a:r>
            <a:r>
              <a:rPr lang="ru-RU" sz="2800" dirty="0" smtClean="0"/>
              <a:t>формирования команды проекта (конкурсный отбор, поручение, инициативные проекты)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23850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 dirty="0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D691DE-ECAE-47B7-8087-94173497B8B3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85875"/>
            <a:ext cx="9144000" cy="523875"/>
          </a:xfrm>
        </p:spPr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2800" b="1" smtClean="0">
                <a:solidFill>
                  <a:schemeClr val="bg2"/>
                </a:solidFill>
              </a:rPr>
              <a:t>ЗАДАНИЕ 1 на тему:</a:t>
            </a:r>
            <a:r>
              <a:rPr lang="ru-RU" sz="2800" b="1" smtClean="0"/>
              <a:t> «Основные свойства проектов, отличия от оперативной деятельности»</a:t>
            </a:r>
            <a:br>
              <a:rPr lang="ru-RU" sz="2800" b="1" smtClean="0"/>
            </a:br>
            <a:endParaRPr lang="ru-RU" sz="20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r>
              <a:rPr lang="ru-RU" sz="2800" b="1" smtClean="0"/>
              <a:t>- 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endParaRPr lang="ru-RU" sz="2800" b="1" smtClean="0"/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Char char="q"/>
              <a:tabLst>
                <a:tab pos="2332038" algn="l"/>
              </a:tabLst>
            </a:pPr>
            <a:endParaRPr lang="en-US" b="1" smtClean="0">
              <a:solidFill>
                <a:schemeClr val="folHlink"/>
              </a:solidFill>
            </a:endParaRP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tabLst>
                <a:tab pos="2332038" algn="l"/>
              </a:tabLst>
            </a:pPr>
            <a:endParaRPr lang="ru-RU" b="1" smtClean="0">
              <a:solidFill>
                <a:schemeClr val="folHlink"/>
              </a:solidFill>
            </a:endParaRPr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800" smtClean="0"/>
          </a:p>
          <a:p>
            <a:pPr marL="0" indent="0" eaLnBrk="1" hangingPunct="1">
              <a:buFontTx/>
              <a:buNone/>
              <a:tabLst>
                <a:tab pos="2332038" algn="l"/>
              </a:tabLst>
            </a:pPr>
            <a:r>
              <a:rPr lang="ru-RU" sz="2400" smtClean="0"/>
              <a:t>	</a:t>
            </a:r>
            <a:endParaRPr lang="ru-RU" sz="2400" i="1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Char char="-"/>
              <a:tabLst>
                <a:tab pos="2332038" algn="l"/>
              </a:tabLst>
            </a:pPr>
            <a:endParaRPr lang="ru-RU" sz="2400" smtClean="0"/>
          </a:p>
          <a:p>
            <a:pPr marL="0" indent="0" eaLnBrk="1" hangingPunct="1">
              <a:buFontTx/>
              <a:buNone/>
              <a:tabLst>
                <a:tab pos="2332038" algn="l"/>
              </a:tabLst>
            </a:pPr>
            <a:endParaRPr lang="ru-RU" sz="2400" smtClean="0"/>
          </a:p>
        </p:txBody>
      </p:sp>
      <p:graphicFrame>
        <p:nvGraphicFramePr>
          <p:cNvPr id="221265" name="Group 81"/>
          <p:cNvGraphicFramePr>
            <a:graphicFrameLocks noGrp="1"/>
          </p:cNvGraphicFramePr>
          <p:nvPr>
            <p:ph sz="half" idx="2"/>
          </p:nvPr>
        </p:nvGraphicFramePr>
        <p:xfrm>
          <a:off x="214313" y="2000250"/>
          <a:ext cx="8715436" cy="3873818"/>
        </p:xfrm>
        <a:graphic>
          <a:graphicData uri="http://schemas.openxmlformats.org/drawingml/2006/table">
            <a:tbl>
              <a:tblPr/>
              <a:tblGrid>
                <a:gridCol w="5494996"/>
                <a:gridCol w="3220440"/>
              </a:tblGrid>
              <a:tr h="5159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Спланировать проект  из области управления образованием,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дать ему 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(Название проекта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Описать предназначение проекта 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(во имя какой благой цели …)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(Предназначение проекта)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Сформулировать цель проекта и его задачи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(Цель проекта)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(Задачи проекта)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727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Обозначить временный характер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(срок исполнения проекта, «видимый» результат  к окончанию проекта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sp>
        <p:nvSpPr>
          <p:cNvPr id="30741" name="Rectangle 82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3DA272-F7CE-4731-9B06-4DC6CBF76228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4438"/>
            <a:ext cx="9144000" cy="523875"/>
          </a:xfrm>
        </p:spPr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2800" b="1" smtClean="0">
                <a:solidFill>
                  <a:schemeClr val="bg2"/>
                </a:solidFill>
              </a:rPr>
              <a:t>ЗАДАНИЕ 1 на тему:</a:t>
            </a:r>
            <a:r>
              <a:rPr lang="ru-RU" sz="2800" b="1" smtClean="0"/>
              <a:t> «Основные свойства проектов, отличия от оперативной деятельности»</a:t>
            </a:r>
            <a:br>
              <a:rPr lang="ru-RU" sz="2800" b="1" smtClean="0"/>
            </a:br>
            <a:r>
              <a:rPr lang="ru-RU" sz="2000" b="1" smtClean="0"/>
              <a:t>Продолжение 1</a:t>
            </a:r>
          </a:p>
        </p:txBody>
      </p:sp>
      <p:graphicFrame>
        <p:nvGraphicFramePr>
          <p:cNvPr id="221265" name="Group 81"/>
          <p:cNvGraphicFramePr>
            <a:graphicFrameLocks noGrp="1"/>
          </p:cNvGraphicFramePr>
          <p:nvPr>
            <p:ph sz="half" idx="2"/>
          </p:nvPr>
        </p:nvGraphicFramePr>
        <p:xfrm>
          <a:off x="142875" y="1928813"/>
          <a:ext cx="8858312" cy="4718685"/>
        </p:xfrm>
        <a:graphic>
          <a:graphicData uri="http://schemas.openxmlformats.org/drawingml/2006/table">
            <a:tbl>
              <a:tblPr/>
              <a:tblGrid>
                <a:gridCol w="6090102"/>
                <a:gridCol w="2768210"/>
              </a:tblGrid>
              <a:tr h="125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Показать, как учитывается ограниченность во времени работы команды (временный характер команды)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(Способ формирования команды)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Показать, как учитывается обязательность (или необязательность) сертификации деятельности в рамках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(Что должно быть сертифицировано)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Показать пошаговый характер </a:t>
                      </a:r>
                      <a:r>
                        <a:rPr kumimoji="0" lang="ru-RU" sz="2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управле-ния</a:t>
                      </a: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выполнением проекта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(планирование и контроль выполнения его этапов)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(Схема управления проектом)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Указать на возможные риски при выполнении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___________________________________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(Основные риски)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788" name="Rectangle 82"/>
          <p:cNvSpPr>
            <a:spLocks noChangeArrowheads="1"/>
          </p:cNvSpPr>
          <p:nvPr/>
        </p:nvSpPr>
        <p:spPr bwMode="auto">
          <a:xfrm>
            <a:off x="285750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вадрант">
  <a:themeElements>
    <a:clrScheme name="Квадрант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Квадран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вадрант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1566</TotalTime>
  <Words>2681</Words>
  <Application>Microsoft Office PowerPoint</Application>
  <PresentationFormat>Экран (4:3)</PresentationFormat>
  <Paragraphs>596</Paragraphs>
  <Slides>45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Квадрант</vt:lpstr>
      <vt:lpstr>  Управление  образовательными  проектами </vt:lpstr>
      <vt:lpstr>Понятия и термины</vt:lpstr>
      <vt:lpstr>Модуль 1. ГОСТ Р 54869-2011  Признаки проекта</vt:lpstr>
      <vt:lpstr>Проект и его характеристики</vt:lpstr>
      <vt:lpstr>Проекты и обычная оперативная деятельность:           общее</vt:lpstr>
      <vt:lpstr>Проекты и обычная оперативная деятельность отличия:</vt:lpstr>
      <vt:lpstr>Классификация проектов</vt:lpstr>
      <vt:lpstr>ЗАДАНИЕ 1 на тему: «Основные свойства проектов, отличия от оперативной деятельности» </vt:lpstr>
      <vt:lpstr>ЗАДАНИЕ 1 на тему: «Основные свойства проектов, отличия от оперативной деятельности» Продолжение 1</vt:lpstr>
      <vt:lpstr>ЗАДАНИЕ 2  на тему: «Классификация проектов, виды проектов»</vt:lpstr>
      <vt:lpstr>Управление проектами</vt:lpstr>
      <vt:lpstr>Управление проектами</vt:lpstr>
      <vt:lpstr>Виды проектов в образовании</vt:lpstr>
      <vt:lpstr>Управление проектом</vt:lpstr>
      <vt:lpstr>Решаем проблему</vt:lpstr>
      <vt:lpstr>Управление проектами</vt:lpstr>
      <vt:lpstr>Управление через проекты либо проектное управление?</vt:lpstr>
      <vt:lpstr>Управление проектами – что это?  - это приложение знаний, навыков, инструментов и методов к операциям проекта для удовлетворения требований, предъявляемых к проекту  </vt:lpstr>
      <vt:lpstr>Управление проектом</vt:lpstr>
      <vt:lpstr>Подходы к управлению проектами </vt:lpstr>
      <vt:lpstr>Презентация PowerPoint</vt:lpstr>
      <vt:lpstr>Критерии успешности проекта</vt:lpstr>
      <vt:lpstr>Цели проекта и критерии успешности  достижения поставленных целей проекта</vt:lpstr>
      <vt:lpstr>Цели проекта и критерии успешности  достижения поставленных целей ОБРАЗОВАТЕЛЬНОГО проекта  -  ОБСУЖДЕНИЕ</vt:lpstr>
      <vt:lpstr>Цели проекта и критерии успешности  достижения поставленных целей ОБРАЗОВАТЕЛЬНОГО проекта  -  ОБСУЖДЕНИЕ</vt:lpstr>
      <vt:lpstr>Роли в проекте</vt:lpstr>
      <vt:lpstr>Роли и характеристики участников проекта</vt:lpstr>
      <vt:lpstr> </vt:lpstr>
      <vt:lpstr>Презентация PowerPoint</vt:lpstr>
      <vt:lpstr>Описание и выявление целей проекта</vt:lpstr>
      <vt:lpstr>Планирование проекта </vt:lpstr>
      <vt:lpstr>Организация исполнения проекта</vt:lpstr>
      <vt:lpstr>Контроль исполнения проекта</vt:lpstr>
      <vt:lpstr>Завершение проекта</vt:lpstr>
      <vt:lpstr>План управления проектом</vt:lpstr>
      <vt:lpstr>Описание содержания проекта</vt:lpstr>
      <vt:lpstr>Разработка расписания. Определение состава операций</vt:lpstr>
      <vt:lpstr>Разработка расписания.</vt:lpstr>
      <vt:lpstr>Управление расписанием. Методы</vt:lpstr>
      <vt:lpstr>Планирование персонала. Формирование команды. Подходы</vt:lpstr>
      <vt:lpstr>Планирование персонала. Управление командой проекта</vt:lpstr>
      <vt:lpstr>Примерная структура оформления проекта (проблемно – ориентированный подход)</vt:lpstr>
      <vt:lpstr>Примерная структура оформления проекта  (событийный подход) </vt:lpstr>
      <vt:lpstr>Перечень региональных проектов</vt:lpstr>
      <vt:lpstr>Перечень региональных проектов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Алевтина Валентиновна Репина</cp:lastModifiedBy>
  <cp:revision>110</cp:revision>
  <dcterms:created xsi:type="dcterms:W3CDTF">2007-01-06T05:48:53Z</dcterms:created>
  <dcterms:modified xsi:type="dcterms:W3CDTF">2015-03-28T06:37:44Z</dcterms:modified>
</cp:coreProperties>
</file>