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64" r:id="rId4"/>
    <p:sldId id="259" r:id="rId5"/>
    <p:sldId id="260" r:id="rId6"/>
    <p:sldId id="266" r:id="rId7"/>
    <p:sldId id="265" r:id="rId8"/>
    <p:sldId id="261" r:id="rId9"/>
    <p:sldId id="284" r:id="rId10"/>
    <p:sldId id="285" r:id="rId11"/>
    <p:sldId id="286" r:id="rId12"/>
    <p:sldId id="287" r:id="rId13"/>
    <p:sldId id="288" r:id="rId14"/>
    <p:sldId id="297" r:id="rId15"/>
    <p:sldId id="290" r:id="rId16"/>
    <p:sldId id="291" r:id="rId17"/>
    <p:sldId id="292" r:id="rId18"/>
    <p:sldId id="293" r:id="rId19"/>
    <p:sldId id="272" r:id="rId20"/>
    <p:sldId id="294" r:id="rId21"/>
    <p:sldId id="295" r:id="rId22"/>
    <p:sldId id="296" r:id="rId23"/>
    <p:sldId id="289" r:id="rId24"/>
    <p:sldId id="262" r:id="rId25"/>
    <p:sldId id="263" r:id="rId26"/>
    <p:sldId id="270" r:id="rId27"/>
    <p:sldId id="271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58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0" y="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27170-AF22-4ECA-9DF3-1E95A223933F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029DD84-9A79-4861-BF54-214CD13CA71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05B05017-4D2D-47E6-9594-70B0FABF01EB}" type="parTrans" cxnId="{56D8D054-6B7D-48F9-A5B8-7BACAE17B280}">
      <dgm:prSet/>
      <dgm:spPr/>
      <dgm:t>
        <a:bodyPr/>
        <a:lstStyle/>
        <a:p>
          <a:endParaRPr lang="ru-RU"/>
        </a:p>
      </dgm:t>
    </dgm:pt>
    <dgm:pt modelId="{7D21866F-86EC-45A7-8433-24E75005FF1A}" type="sibTrans" cxnId="{56D8D054-6B7D-48F9-A5B8-7BACAE17B280}">
      <dgm:prSet/>
      <dgm:spPr/>
      <dgm:t>
        <a:bodyPr/>
        <a:lstStyle/>
        <a:p>
          <a:endParaRPr lang="ru-RU"/>
        </a:p>
      </dgm:t>
    </dgm:pt>
    <dgm:pt modelId="{28043581-1771-4D50-909E-DD2FA38CB890}">
      <dgm:prSet phldrT="[Текст]"/>
      <dgm:spPr/>
      <dgm:t>
        <a:bodyPr/>
        <a:lstStyle/>
        <a:p>
          <a:r>
            <a:rPr lang="ru-RU" dirty="0" smtClean="0"/>
            <a:t>Наличие цели</a:t>
          </a:r>
          <a:endParaRPr lang="ru-RU" dirty="0"/>
        </a:p>
      </dgm:t>
    </dgm:pt>
    <dgm:pt modelId="{6767AB01-46CA-4178-8688-F5E5F83BA177}" type="parTrans" cxnId="{5A9D0A51-209C-4DE0-A6D4-10B7D3410E1B}">
      <dgm:prSet/>
      <dgm:spPr/>
      <dgm:t>
        <a:bodyPr/>
        <a:lstStyle/>
        <a:p>
          <a:endParaRPr lang="ru-RU"/>
        </a:p>
      </dgm:t>
    </dgm:pt>
    <dgm:pt modelId="{B951AA97-9477-414E-9013-1902270D12D3}" type="sibTrans" cxnId="{5A9D0A51-209C-4DE0-A6D4-10B7D3410E1B}">
      <dgm:prSet/>
      <dgm:spPr/>
      <dgm:t>
        <a:bodyPr/>
        <a:lstStyle/>
        <a:p>
          <a:endParaRPr lang="ru-RU"/>
        </a:p>
      </dgm:t>
    </dgm:pt>
    <dgm:pt modelId="{F5E1D862-EEDB-4D91-AD61-DB6F495EB4B5}">
      <dgm:prSet phldrT="[Текст]"/>
      <dgm:spPr/>
      <dgm:t>
        <a:bodyPr/>
        <a:lstStyle/>
        <a:p>
          <a:r>
            <a:rPr lang="ru-RU" dirty="0" smtClean="0"/>
            <a:t>Ограничение ресурсов (финансовые, материальные, людские и пр.)</a:t>
          </a:r>
          <a:endParaRPr lang="ru-RU" dirty="0"/>
        </a:p>
      </dgm:t>
    </dgm:pt>
    <dgm:pt modelId="{13F1DDB2-AEF3-4051-BBDB-768D6757015D}" type="parTrans" cxnId="{415E8F7C-BD4C-4394-85A9-745754A71C7E}">
      <dgm:prSet/>
      <dgm:spPr/>
      <dgm:t>
        <a:bodyPr/>
        <a:lstStyle/>
        <a:p>
          <a:endParaRPr lang="ru-RU"/>
        </a:p>
      </dgm:t>
    </dgm:pt>
    <dgm:pt modelId="{17C1943B-E037-40FF-978C-5E7424578E31}" type="sibTrans" cxnId="{415E8F7C-BD4C-4394-85A9-745754A71C7E}">
      <dgm:prSet/>
      <dgm:spPr/>
      <dgm:t>
        <a:bodyPr/>
        <a:lstStyle/>
        <a:p>
          <a:endParaRPr lang="ru-RU"/>
        </a:p>
      </dgm:t>
    </dgm:pt>
    <dgm:pt modelId="{710D7079-7773-4C3C-B48E-6E9723454618}">
      <dgm:prSet phldrT="[Текст]"/>
      <dgm:spPr/>
      <dgm:t>
        <a:bodyPr/>
        <a:lstStyle/>
        <a:p>
          <a:r>
            <a:rPr lang="ru-RU" dirty="0" smtClean="0"/>
            <a:t>Ограничение во времени</a:t>
          </a:r>
          <a:endParaRPr lang="ru-RU" dirty="0"/>
        </a:p>
      </dgm:t>
    </dgm:pt>
    <dgm:pt modelId="{4FFF9864-D2F6-43D5-824A-95E61D248B9F}" type="parTrans" cxnId="{4EA9DAE7-C8A0-48C5-BBEE-07EA91C5E64D}">
      <dgm:prSet/>
      <dgm:spPr/>
      <dgm:t>
        <a:bodyPr/>
        <a:lstStyle/>
        <a:p>
          <a:endParaRPr lang="ru-RU"/>
        </a:p>
      </dgm:t>
    </dgm:pt>
    <dgm:pt modelId="{F679119B-55FF-4851-9A4B-14F2EBB293B7}" type="sibTrans" cxnId="{4EA9DAE7-C8A0-48C5-BBEE-07EA91C5E64D}">
      <dgm:prSet/>
      <dgm:spPr/>
      <dgm:t>
        <a:bodyPr/>
        <a:lstStyle/>
        <a:p>
          <a:endParaRPr lang="ru-RU"/>
        </a:p>
      </dgm:t>
    </dgm:pt>
    <dgm:pt modelId="{22C1C11C-C0B6-471E-A810-9771AA46AF60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87B18BE-27A3-431C-8264-7BC7E2E40C4E}" type="parTrans" cxnId="{AFBDF34C-9C3D-45DD-A3FB-D8BBAF5B7A70}">
      <dgm:prSet/>
      <dgm:spPr/>
      <dgm:t>
        <a:bodyPr/>
        <a:lstStyle/>
        <a:p>
          <a:endParaRPr lang="ru-RU"/>
        </a:p>
      </dgm:t>
    </dgm:pt>
    <dgm:pt modelId="{325FCE9F-15D7-46C3-BC52-260FB25A2AB8}" type="sibTrans" cxnId="{AFBDF34C-9C3D-45DD-A3FB-D8BBAF5B7A70}">
      <dgm:prSet/>
      <dgm:spPr/>
      <dgm:t>
        <a:bodyPr/>
        <a:lstStyle/>
        <a:p>
          <a:endParaRPr lang="ru-RU"/>
        </a:p>
      </dgm:t>
    </dgm:pt>
    <dgm:pt modelId="{7DC0E462-59EA-4EAE-8FEB-02FDCA8D3DF1}">
      <dgm:prSet phldrT="[Текст]"/>
      <dgm:spPr/>
      <dgm:t>
        <a:bodyPr/>
        <a:lstStyle/>
        <a:p>
          <a:r>
            <a:rPr lang="ru-RU" dirty="0" smtClean="0"/>
            <a:t>Комплексность и разграничение</a:t>
          </a:r>
          <a:endParaRPr lang="ru-RU" dirty="0"/>
        </a:p>
      </dgm:t>
    </dgm:pt>
    <dgm:pt modelId="{5B81EA02-F0F3-4444-801A-EBFFFC128203}" type="parTrans" cxnId="{46303B33-9744-44E2-9FDA-98953C3F25CB}">
      <dgm:prSet/>
      <dgm:spPr/>
      <dgm:t>
        <a:bodyPr/>
        <a:lstStyle/>
        <a:p>
          <a:endParaRPr lang="ru-RU"/>
        </a:p>
      </dgm:t>
    </dgm:pt>
    <dgm:pt modelId="{36A3ACC2-F1CF-4876-89F6-870F543F9B96}" type="sibTrans" cxnId="{46303B33-9744-44E2-9FDA-98953C3F25CB}">
      <dgm:prSet/>
      <dgm:spPr/>
      <dgm:t>
        <a:bodyPr/>
        <a:lstStyle/>
        <a:p>
          <a:endParaRPr lang="ru-RU"/>
        </a:p>
      </dgm:t>
    </dgm:pt>
    <dgm:pt modelId="{9D70BC1B-866F-45BE-B160-CC85F4350284}">
      <dgm:prSet phldrT="[Текст]"/>
      <dgm:spPr/>
      <dgm:t>
        <a:bodyPr/>
        <a:lstStyle/>
        <a:p>
          <a:r>
            <a:rPr lang="ru-RU" dirty="0" smtClean="0"/>
            <a:t>Специфическая организация </a:t>
          </a:r>
          <a:endParaRPr lang="ru-RU" dirty="0"/>
        </a:p>
      </dgm:t>
    </dgm:pt>
    <dgm:pt modelId="{F452DB8A-CB64-47E7-83F8-9E615919DD13}" type="parTrans" cxnId="{BA8E55C2-7B38-40CC-B8D1-4965C255CA14}">
      <dgm:prSet/>
      <dgm:spPr/>
      <dgm:t>
        <a:bodyPr/>
        <a:lstStyle/>
        <a:p>
          <a:endParaRPr lang="ru-RU"/>
        </a:p>
      </dgm:t>
    </dgm:pt>
    <dgm:pt modelId="{16CC309C-027D-40AB-B701-60D00F128F2B}" type="sibTrans" cxnId="{BA8E55C2-7B38-40CC-B8D1-4965C255CA14}">
      <dgm:prSet/>
      <dgm:spPr/>
      <dgm:t>
        <a:bodyPr/>
        <a:lstStyle/>
        <a:p>
          <a:endParaRPr lang="ru-RU"/>
        </a:p>
      </dgm:t>
    </dgm:pt>
    <dgm:pt modelId="{08832E6F-F162-4C0D-96C1-C662DEF09A9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4EC32EA6-323C-4BD9-B3B1-DB63AE038DD3}" type="sibTrans" cxnId="{0DC9DFCF-19C2-4C53-8262-3B529D538BEF}">
      <dgm:prSet/>
      <dgm:spPr/>
      <dgm:t>
        <a:bodyPr/>
        <a:lstStyle/>
        <a:p>
          <a:endParaRPr lang="ru-RU"/>
        </a:p>
      </dgm:t>
    </dgm:pt>
    <dgm:pt modelId="{070FAE56-DB4A-4552-8CA1-982D5B6D61B5}" type="parTrans" cxnId="{0DC9DFCF-19C2-4C53-8262-3B529D538BEF}">
      <dgm:prSet/>
      <dgm:spPr/>
      <dgm:t>
        <a:bodyPr/>
        <a:lstStyle/>
        <a:p>
          <a:endParaRPr lang="ru-RU"/>
        </a:p>
      </dgm:t>
    </dgm:pt>
    <dgm:pt modelId="{0EB01F08-C8CA-49D7-B5C5-5FCB6127AE13}">
      <dgm:prSet phldrT="[Текст]"/>
      <dgm:spPr/>
      <dgm:t>
        <a:bodyPr/>
        <a:lstStyle/>
        <a:p>
          <a:r>
            <a:rPr lang="ru-RU" dirty="0" smtClean="0"/>
            <a:t>Наличие команды и руководителя проекта</a:t>
          </a:r>
          <a:endParaRPr lang="ru-RU" dirty="0"/>
        </a:p>
      </dgm:t>
    </dgm:pt>
    <dgm:pt modelId="{958CD1BD-C4CB-4612-8BE5-67CCB0C755D1}" type="parTrans" cxnId="{F2E9BA66-0D14-4452-B53A-EE7C53F59A1C}">
      <dgm:prSet/>
      <dgm:spPr/>
      <dgm:t>
        <a:bodyPr/>
        <a:lstStyle/>
        <a:p>
          <a:endParaRPr lang="ru-RU"/>
        </a:p>
      </dgm:t>
    </dgm:pt>
    <dgm:pt modelId="{808023FA-C625-4882-B45F-B6FF2213F8F7}" type="sibTrans" cxnId="{F2E9BA66-0D14-4452-B53A-EE7C53F59A1C}">
      <dgm:prSet/>
      <dgm:spPr/>
      <dgm:t>
        <a:bodyPr/>
        <a:lstStyle/>
        <a:p>
          <a:endParaRPr lang="ru-RU"/>
        </a:p>
      </dgm:t>
    </dgm:pt>
    <dgm:pt modelId="{FA00026B-4A16-43B3-ACE5-3EF7EAD600AC}" type="pres">
      <dgm:prSet presAssocID="{15D27170-AF22-4ECA-9DF3-1E95A22393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D558BF-7C9B-436E-895D-050F13D44BF1}" type="pres">
      <dgm:prSet presAssocID="{7029DD84-9A79-4861-BF54-214CD13CA716}" presName="composite" presStyleCnt="0"/>
      <dgm:spPr/>
    </dgm:pt>
    <dgm:pt modelId="{911FE127-9C1F-4DAA-B857-A1607F288613}" type="pres">
      <dgm:prSet presAssocID="{7029DD84-9A79-4861-BF54-214CD13CA71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F4431-FC58-40EC-BD35-A3B62F6C7549}" type="pres">
      <dgm:prSet presAssocID="{7029DD84-9A79-4861-BF54-214CD13CA71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DB06A-45E5-45E8-8BAC-7E9E1CD3A9AF}" type="pres">
      <dgm:prSet presAssocID="{7D21866F-86EC-45A7-8433-24E75005FF1A}" presName="sp" presStyleCnt="0"/>
      <dgm:spPr/>
    </dgm:pt>
    <dgm:pt modelId="{59808EC1-40C9-4C31-A639-06D59595ADFB}" type="pres">
      <dgm:prSet presAssocID="{08832E6F-F162-4C0D-96C1-C662DEF09A9C}" presName="composite" presStyleCnt="0"/>
      <dgm:spPr/>
    </dgm:pt>
    <dgm:pt modelId="{BAF43DC5-5CC2-4E30-B6F9-0A63B05110E7}" type="pres">
      <dgm:prSet presAssocID="{08832E6F-F162-4C0D-96C1-C662DEF09A9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F93C4-1B05-4B6B-BF2C-5B03D08E0C42}" type="pres">
      <dgm:prSet presAssocID="{08832E6F-F162-4C0D-96C1-C662DEF09A9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518B1-C640-4C54-BFF3-02E0ECDA4E35}" type="pres">
      <dgm:prSet presAssocID="{4EC32EA6-323C-4BD9-B3B1-DB63AE038DD3}" presName="sp" presStyleCnt="0"/>
      <dgm:spPr/>
    </dgm:pt>
    <dgm:pt modelId="{83684306-791D-4ECD-BD6B-AA50F2B42E23}" type="pres">
      <dgm:prSet presAssocID="{22C1C11C-C0B6-471E-A810-9771AA46AF60}" presName="composite" presStyleCnt="0"/>
      <dgm:spPr/>
    </dgm:pt>
    <dgm:pt modelId="{756242F7-7F34-4249-83ED-CEF96390D62E}" type="pres">
      <dgm:prSet presAssocID="{22C1C11C-C0B6-471E-A810-9771AA46AF6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F493E-8EE6-42A3-BD9F-41CEA397234D}" type="pres">
      <dgm:prSet presAssocID="{22C1C11C-C0B6-471E-A810-9771AA46AF60}" presName="descendantText" presStyleLbl="alignAcc1" presStyleIdx="2" presStyleCnt="3" custLinFactNeighborX="443" custLinFactNeighborY="1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A54B01-8CB1-4194-86D9-6F15611381DA}" type="presOf" srcId="{08832E6F-F162-4C0D-96C1-C662DEF09A9C}" destId="{BAF43DC5-5CC2-4E30-B6F9-0A63B05110E7}" srcOrd="0" destOrd="0" presId="urn:microsoft.com/office/officeart/2005/8/layout/chevron2"/>
    <dgm:cxn modelId="{4FE520AC-6E92-4490-983F-4025BB1C3B57}" type="presOf" srcId="{9D70BC1B-866F-45BE-B160-CC85F4350284}" destId="{880F493E-8EE6-42A3-BD9F-41CEA397234D}" srcOrd="0" destOrd="1" presId="urn:microsoft.com/office/officeart/2005/8/layout/chevron2"/>
    <dgm:cxn modelId="{BA8E55C2-7B38-40CC-B8D1-4965C255CA14}" srcId="{22C1C11C-C0B6-471E-A810-9771AA46AF60}" destId="{9D70BC1B-866F-45BE-B160-CC85F4350284}" srcOrd="1" destOrd="0" parTransId="{F452DB8A-CB64-47E7-83F8-9E615919DD13}" sibTransId="{16CC309C-027D-40AB-B701-60D00F128F2B}"/>
    <dgm:cxn modelId="{FFC5B1C7-AD5F-49A4-A004-038D0DEDCC57}" type="presOf" srcId="{7029DD84-9A79-4861-BF54-214CD13CA716}" destId="{911FE127-9C1F-4DAA-B857-A1607F288613}" srcOrd="0" destOrd="0" presId="urn:microsoft.com/office/officeart/2005/8/layout/chevron2"/>
    <dgm:cxn modelId="{5A9D0A51-209C-4DE0-A6D4-10B7D3410E1B}" srcId="{7029DD84-9A79-4861-BF54-214CD13CA716}" destId="{28043581-1771-4D50-909E-DD2FA38CB890}" srcOrd="0" destOrd="0" parTransId="{6767AB01-46CA-4178-8688-F5E5F83BA177}" sibTransId="{B951AA97-9477-414E-9013-1902270D12D3}"/>
    <dgm:cxn modelId="{5D56D0B9-426F-4D13-B552-3A516AACAC21}" type="presOf" srcId="{0EB01F08-C8CA-49D7-B5C5-5FCB6127AE13}" destId="{BB7F4431-FC58-40EC-BD35-A3B62F6C7549}" srcOrd="0" destOrd="1" presId="urn:microsoft.com/office/officeart/2005/8/layout/chevron2"/>
    <dgm:cxn modelId="{F2E9BA66-0D14-4452-B53A-EE7C53F59A1C}" srcId="{7029DD84-9A79-4861-BF54-214CD13CA716}" destId="{0EB01F08-C8CA-49D7-B5C5-5FCB6127AE13}" srcOrd="1" destOrd="0" parTransId="{958CD1BD-C4CB-4612-8BE5-67CCB0C755D1}" sibTransId="{808023FA-C625-4882-B45F-B6FF2213F8F7}"/>
    <dgm:cxn modelId="{56D8D054-6B7D-48F9-A5B8-7BACAE17B280}" srcId="{15D27170-AF22-4ECA-9DF3-1E95A223933F}" destId="{7029DD84-9A79-4861-BF54-214CD13CA716}" srcOrd="0" destOrd="0" parTransId="{05B05017-4D2D-47E6-9594-70B0FABF01EB}" sibTransId="{7D21866F-86EC-45A7-8433-24E75005FF1A}"/>
    <dgm:cxn modelId="{4EA9DAE7-C8A0-48C5-BBEE-07EA91C5E64D}" srcId="{08832E6F-F162-4C0D-96C1-C662DEF09A9C}" destId="{710D7079-7773-4C3C-B48E-6E9723454618}" srcOrd="1" destOrd="0" parTransId="{4FFF9864-D2F6-43D5-824A-95E61D248B9F}" sibTransId="{F679119B-55FF-4851-9A4B-14F2EBB293B7}"/>
    <dgm:cxn modelId="{AFBDF34C-9C3D-45DD-A3FB-D8BBAF5B7A70}" srcId="{15D27170-AF22-4ECA-9DF3-1E95A223933F}" destId="{22C1C11C-C0B6-471E-A810-9771AA46AF60}" srcOrd="2" destOrd="0" parTransId="{987B18BE-27A3-431C-8264-7BC7E2E40C4E}" sibTransId="{325FCE9F-15D7-46C3-BC52-260FB25A2AB8}"/>
    <dgm:cxn modelId="{DA835959-AB43-41A0-A4A6-2DA630E09C1E}" type="presOf" srcId="{F5E1D862-EEDB-4D91-AD61-DB6F495EB4B5}" destId="{AECF93C4-1B05-4B6B-BF2C-5B03D08E0C42}" srcOrd="0" destOrd="0" presId="urn:microsoft.com/office/officeart/2005/8/layout/chevron2"/>
    <dgm:cxn modelId="{CC2DAE6A-5F22-423E-B67A-DC73D2D482CE}" type="presOf" srcId="{15D27170-AF22-4ECA-9DF3-1E95A223933F}" destId="{FA00026B-4A16-43B3-ACE5-3EF7EAD600AC}" srcOrd="0" destOrd="0" presId="urn:microsoft.com/office/officeart/2005/8/layout/chevron2"/>
    <dgm:cxn modelId="{FA1ACC61-6280-4517-86B1-9BBD57C52AB0}" type="presOf" srcId="{28043581-1771-4D50-909E-DD2FA38CB890}" destId="{BB7F4431-FC58-40EC-BD35-A3B62F6C7549}" srcOrd="0" destOrd="0" presId="urn:microsoft.com/office/officeart/2005/8/layout/chevron2"/>
    <dgm:cxn modelId="{0DC9DFCF-19C2-4C53-8262-3B529D538BEF}" srcId="{15D27170-AF22-4ECA-9DF3-1E95A223933F}" destId="{08832E6F-F162-4C0D-96C1-C662DEF09A9C}" srcOrd="1" destOrd="0" parTransId="{070FAE56-DB4A-4552-8CA1-982D5B6D61B5}" sibTransId="{4EC32EA6-323C-4BD9-B3B1-DB63AE038DD3}"/>
    <dgm:cxn modelId="{67E18867-3AD9-419C-8706-55DB2295BBD8}" type="presOf" srcId="{22C1C11C-C0B6-471E-A810-9771AA46AF60}" destId="{756242F7-7F34-4249-83ED-CEF96390D62E}" srcOrd="0" destOrd="0" presId="urn:microsoft.com/office/officeart/2005/8/layout/chevron2"/>
    <dgm:cxn modelId="{46303B33-9744-44E2-9FDA-98953C3F25CB}" srcId="{22C1C11C-C0B6-471E-A810-9771AA46AF60}" destId="{7DC0E462-59EA-4EAE-8FEB-02FDCA8D3DF1}" srcOrd="0" destOrd="0" parTransId="{5B81EA02-F0F3-4444-801A-EBFFFC128203}" sibTransId="{36A3ACC2-F1CF-4876-89F6-870F543F9B96}"/>
    <dgm:cxn modelId="{58E7CE65-7EF9-4793-B3C3-5DB1DD0761F4}" type="presOf" srcId="{7DC0E462-59EA-4EAE-8FEB-02FDCA8D3DF1}" destId="{880F493E-8EE6-42A3-BD9F-41CEA397234D}" srcOrd="0" destOrd="0" presId="urn:microsoft.com/office/officeart/2005/8/layout/chevron2"/>
    <dgm:cxn modelId="{415E8F7C-BD4C-4394-85A9-745754A71C7E}" srcId="{08832E6F-F162-4C0D-96C1-C662DEF09A9C}" destId="{F5E1D862-EEDB-4D91-AD61-DB6F495EB4B5}" srcOrd="0" destOrd="0" parTransId="{13F1DDB2-AEF3-4051-BBDB-768D6757015D}" sibTransId="{17C1943B-E037-40FF-978C-5E7424578E31}"/>
    <dgm:cxn modelId="{B27C71F7-05A6-41AB-9949-CE9FBC5B6A24}" type="presOf" srcId="{710D7079-7773-4C3C-B48E-6E9723454618}" destId="{AECF93C4-1B05-4B6B-BF2C-5B03D08E0C42}" srcOrd="0" destOrd="1" presId="urn:microsoft.com/office/officeart/2005/8/layout/chevron2"/>
    <dgm:cxn modelId="{2F9FEA7E-2AC1-46AC-A8A4-0B5CD47C71F8}" type="presParOf" srcId="{FA00026B-4A16-43B3-ACE5-3EF7EAD600AC}" destId="{F6D558BF-7C9B-436E-895D-050F13D44BF1}" srcOrd="0" destOrd="0" presId="urn:microsoft.com/office/officeart/2005/8/layout/chevron2"/>
    <dgm:cxn modelId="{31A10B63-A84E-498B-B5F1-FDE1750B362A}" type="presParOf" srcId="{F6D558BF-7C9B-436E-895D-050F13D44BF1}" destId="{911FE127-9C1F-4DAA-B857-A1607F288613}" srcOrd="0" destOrd="0" presId="urn:microsoft.com/office/officeart/2005/8/layout/chevron2"/>
    <dgm:cxn modelId="{583957D8-66B7-4C33-9322-21040727AF2D}" type="presParOf" srcId="{F6D558BF-7C9B-436E-895D-050F13D44BF1}" destId="{BB7F4431-FC58-40EC-BD35-A3B62F6C7549}" srcOrd="1" destOrd="0" presId="urn:microsoft.com/office/officeart/2005/8/layout/chevron2"/>
    <dgm:cxn modelId="{FA04AF2E-8DA3-4726-A111-1A1508620691}" type="presParOf" srcId="{FA00026B-4A16-43B3-ACE5-3EF7EAD600AC}" destId="{227DB06A-45E5-45E8-8BAC-7E9E1CD3A9AF}" srcOrd="1" destOrd="0" presId="urn:microsoft.com/office/officeart/2005/8/layout/chevron2"/>
    <dgm:cxn modelId="{FFB82372-E8CD-4BC9-B282-10CD0BDC3066}" type="presParOf" srcId="{FA00026B-4A16-43B3-ACE5-3EF7EAD600AC}" destId="{59808EC1-40C9-4C31-A639-06D59595ADFB}" srcOrd="2" destOrd="0" presId="urn:microsoft.com/office/officeart/2005/8/layout/chevron2"/>
    <dgm:cxn modelId="{984BD4C6-021D-4037-8994-7F8789FDCF3D}" type="presParOf" srcId="{59808EC1-40C9-4C31-A639-06D59595ADFB}" destId="{BAF43DC5-5CC2-4E30-B6F9-0A63B05110E7}" srcOrd="0" destOrd="0" presId="urn:microsoft.com/office/officeart/2005/8/layout/chevron2"/>
    <dgm:cxn modelId="{3E6D619F-C84C-43C5-8967-E176BB3D27B0}" type="presParOf" srcId="{59808EC1-40C9-4C31-A639-06D59595ADFB}" destId="{AECF93C4-1B05-4B6B-BF2C-5B03D08E0C42}" srcOrd="1" destOrd="0" presId="urn:microsoft.com/office/officeart/2005/8/layout/chevron2"/>
    <dgm:cxn modelId="{BD44D846-E951-4BE4-8515-6D5F6EBFCD21}" type="presParOf" srcId="{FA00026B-4A16-43B3-ACE5-3EF7EAD600AC}" destId="{1EA518B1-C640-4C54-BFF3-02E0ECDA4E35}" srcOrd="3" destOrd="0" presId="urn:microsoft.com/office/officeart/2005/8/layout/chevron2"/>
    <dgm:cxn modelId="{BF2C3AC5-3288-4EB6-B4C3-39451A06B992}" type="presParOf" srcId="{FA00026B-4A16-43B3-ACE5-3EF7EAD600AC}" destId="{83684306-791D-4ECD-BD6B-AA50F2B42E23}" srcOrd="4" destOrd="0" presId="urn:microsoft.com/office/officeart/2005/8/layout/chevron2"/>
    <dgm:cxn modelId="{18F007AD-61B0-4D18-9CD2-A19B9D64E3A7}" type="presParOf" srcId="{83684306-791D-4ECD-BD6B-AA50F2B42E23}" destId="{756242F7-7F34-4249-83ED-CEF96390D62E}" srcOrd="0" destOrd="0" presId="urn:microsoft.com/office/officeart/2005/8/layout/chevron2"/>
    <dgm:cxn modelId="{BEAA9A49-AE33-4351-ABF7-C02500CD0C36}" type="presParOf" srcId="{83684306-791D-4ECD-BD6B-AA50F2B42E23}" destId="{880F493E-8EE6-42A3-BD9F-41CEA39723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EE3FC-16D7-45C9-BB08-F8FF5BBBFD2E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C22EE-44FF-4EF7-95F8-CE495A640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177A5-C4C2-40A5-B4C7-D1A789CCB3A3}" type="slidenum">
              <a:rPr lang="ru-RU" smtClean="0">
                <a:solidFill>
                  <a:srgbClr val="000000"/>
                </a:solidFill>
              </a:rPr>
              <a:pPr/>
              <a:t>24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9794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54BC9-4CE9-4491-92C9-E154B31D840C}" type="slidenum">
              <a:rPr lang="ru-RU" smtClean="0">
                <a:solidFill>
                  <a:srgbClr val="000000"/>
                </a:solidFill>
              </a:rPr>
              <a:pPr/>
              <a:t>37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Примеры </a:t>
            </a:r>
          </a:p>
          <a:p>
            <a:pPr eaLnBrk="1" hangingPunct="1"/>
            <a:r>
              <a:rPr lang="ru-RU" smtClean="0"/>
              <a:t>по отраслям:</a:t>
            </a:r>
          </a:p>
          <a:p>
            <a:pPr eaLnBrk="1" hangingPunct="1">
              <a:buFontTx/>
              <a:buChar char="-"/>
            </a:pPr>
            <a:r>
              <a:rPr lang="ru-RU" smtClean="0"/>
              <a:t>торговый бизнес</a:t>
            </a:r>
          </a:p>
          <a:p>
            <a:pPr eaLnBrk="1" hangingPunct="1">
              <a:buFontTx/>
              <a:buChar char="-"/>
            </a:pPr>
            <a:r>
              <a:rPr lang="ru-RU" smtClean="0"/>
              <a:t>Образование</a:t>
            </a:r>
          </a:p>
          <a:p>
            <a:pPr eaLnBrk="1" hangingPunct="1">
              <a:buFontTx/>
              <a:buChar char="-"/>
            </a:pPr>
            <a:r>
              <a:rPr lang="en-US" sz="1400" smtClean="0"/>
              <a:t>event-management</a:t>
            </a:r>
            <a:r>
              <a:rPr lang="ru-RU" sz="1400" smtClean="0"/>
              <a:t>.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04433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43696-C697-48DB-8796-02B69A74FE08}" type="slidenum">
              <a:rPr lang="ru-RU" smtClean="0">
                <a:solidFill>
                  <a:srgbClr val="000000"/>
                </a:solidFill>
              </a:rPr>
              <a:pPr/>
              <a:t>25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Примеры </a:t>
            </a:r>
          </a:p>
          <a:p>
            <a:pPr eaLnBrk="1" hangingPunct="1"/>
            <a:r>
              <a:rPr lang="ru-RU" smtClean="0"/>
              <a:t>по отраслям:</a:t>
            </a:r>
          </a:p>
          <a:p>
            <a:pPr eaLnBrk="1" hangingPunct="1">
              <a:buFontTx/>
              <a:buChar char="-"/>
            </a:pPr>
            <a:r>
              <a:rPr lang="ru-RU" smtClean="0"/>
              <a:t>торговый бизнес</a:t>
            </a:r>
          </a:p>
          <a:p>
            <a:pPr eaLnBrk="1" hangingPunct="1">
              <a:buFontTx/>
              <a:buChar char="-"/>
            </a:pPr>
            <a:r>
              <a:rPr lang="ru-RU" smtClean="0"/>
              <a:t>Образование</a:t>
            </a:r>
          </a:p>
          <a:p>
            <a:pPr eaLnBrk="1" hangingPunct="1">
              <a:buFontTx/>
              <a:buChar char="-"/>
            </a:pPr>
            <a:r>
              <a:rPr lang="en-US" sz="1400" smtClean="0"/>
              <a:t>event-management</a:t>
            </a:r>
            <a:r>
              <a:rPr lang="ru-RU" sz="1400" smtClean="0"/>
              <a:t>.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2743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3471D-6D1C-4EDE-A949-4BE83DFD3A71}" type="slidenum">
              <a:rPr lang="ru-RU" smtClean="0">
                <a:solidFill>
                  <a:srgbClr val="000000"/>
                </a:solidFill>
              </a:rPr>
              <a:pPr/>
              <a:t>26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   </a:t>
            </a:r>
            <a:r>
              <a:rPr lang="ru-RU" b="1" dirty="0" smtClean="0"/>
              <a:t>Применение управления проектами стало жизненной необходимостью. Так, например, чтобы выиграть тендеры, строительные компании США закладывают в предлагаемые цены прибыль всего в 7.5% при том, что за каждый день опоздания к контрактному сроку приходится платить большие штрафы. Без тщательного расчета сроков и затрат, моделирования рисков, оптимальной организации управления на таком рынке не удержаться и потому управление проектами там широко распространено. По мере ужесточения конкуренции и снижения нормы прибыли и в нашей стране управление проектами станет непременным условием успеха в конкурентной борьбе.  </a:t>
            </a:r>
          </a:p>
        </p:txBody>
      </p:sp>
    </p:spTree>
    <p:extLst>
      <p:ext uri="{BB962C8B-B14F-4D97-AF65-F5344CB8AC3E}">
        <p14:creationId xmlns:p14="http://schemas.microsoft.com/office/powerpoint/2010/main" val="31851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EBD49-BB66-45BC-A3B8-A1637A928235}" type="slidenum">
              <a:rPr lang="ru-RU" smtClean="0">
                <a:solidFill>
                  <a:srgbClr val="000000"/>
                </a:solidFill>
              </a:rPr>
              <a:pPr/>
              <a:t>28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37204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AACECB-7E77-4E34-A6C4-7E8F9141333E}" type="slidenum">
              <a:rPr lang="ru-RU" smtClean="0">
                <a:solidFill>
                  <a:srgbClr val="000000"/>
                </a:solidFill>
              </a:rPr>
              <a:pPr/>
              <a:t>29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Чтобы удовлетворить требования и ожидания, предъявляемые к проекту,  необходимо найти </a:t>
            </a:r>
            <a:r>
              <a:rPr lang="ru-RU" b="1" dirty="0" smtClean="0"/>
              <a:t>оптимальное сочетание между целями, сроками, затратами, качеством и другими характеристиками проекта.</a:t>
            </a:r>
            <a:r>
              <a:rPr lang="ru-RU" dirty="0" smtClean="0"/>
              <a:t> Управление проектами подчиняется </a:t>
            </a:r>
            <a:r>
              <a:rPr lang="ru-RU" b="1" dirty="0" smtClean="0"/>
              <a:t>четкой логике,</a:t>
            </a:r>
            <a:r>
              <a:rPr lang="ru-RU" dirty="0" smtClean="0"/>
              <a:t> которая связывает между собой различные области знаний и процессы управления проектами.   </a:t>
            </a:r>
          </a:p>
        </p:txBody>
      </p:sp>
    </p:spTree>
    <p:extLst>
      <p:ext uri="{BB962C8B-B14F-4D97-AF65-F5344CB8AC3E}">
        <p14:creationId xmlns:p14="http://schemas.microsoft.com/office/powerpoint/2010/main" val="1404479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5116A-170D-45FD-9A60-236087137988}" type="slidenum">
              <a:rPr lang="ru-RU" smtClean="0">
                <a:solidFill>
                  <a:srgbClr val="000000"/>
                </a:solidFill>
              </a:rPr>
              <a:pPr/>
              <a:t>30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Чтобы удовлетворить требования и ожидания, предъявляемые к проекту,  необходимо найти </a:t>
            </a:r>
            <a:r>
              <a:rPr lang="ru-RU" b="1" smtClean="0"/>
              <a:t>оптимальное сочетание между целями, сроками, затратами, качеством и другими характеристиками проекта.</a:t>
            </a:r>
            <a:r>
              <a:rPr lang="ru-RU" smtClean="0"/>
              <a:t> Управление проектами подчиняется </a:t>
            </a:r>
            <a:r>
              <a:rPr lang="ru-RU" b="1" smtClean="0"/>
              <a:t>четкой логике,</a:t>
            </a:r>
            <a:r>
              <a:rPr lang="ru-RU" smtClean="0"/>
              <a:t> которая связывает между собой различные области знаний и процессы управления проектами.   </a:t>
            </a:r>
          </a:p>
        </p:txBody>
      </p:sp>
    </p:spTree>
    <p:extLst>
      <p:ext uri="{BB962C8B-B14F-4D97-AF65-F5344CB8AC3E}">
        <p14:creationId xmlns:p14="http://schemas.microsoft.com/office/powerpoint/2010/main" val="277140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895D8-41B6-4D22-93C2-8CA422C0512C}" type="slidenum">
              <a:rPr lang="ru-RU" smtClean="0">
                <a:solidFill>
                  <a:srgbClr val="000000"/>
                </a:solidFill>
              </a:rPr>
              <a:pPr/>
              <a:t>31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Чтобы удовлетворить требования и ожидания, предъявляемые к проекту,  необходимо найти </a:t>
            </a:r>
            <a:r>
              <a:rPr lang="ru-RU" b="1" dirty="0" smtClean="0"/>
              <a:t>оптимальное сочетание между целями, сроками, затратами, качеством и другими характеристиками проекта.</a:t>
            </a:r>
            <a:r>
              <a:rPr lang="ru-RU" dirty="0" smtClean="0"/>
              <a:t> Управление проектами подчиняется </a:t>
            </a:r>
            <a:r>
              <a:rPr lang="ru-RU" b="1" dirty="0" smtClean="0"/>
              <a:t>четкой логике,</a:t>
            </a:r>
            <a:r>
              <a:rPr lang="ru-RU" dirty="0" smtClean="0"/>
              <a:t> которая связывает между собой различные области знаний и процессы управления проектами.   </a:t>
            </a:r>
          </a:p>
        </p:txBody>
      </p:sp>
    </p:spTree>
    <p:extLst>
      <p:ext uri="{BB962C8B-B14F-4D97-AF65-F5344CB8AC3E}">
        <p14:creationId xmlns:p14="http://schemas.microsoft.com/office/powerpoint/2010/main" val="1300811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504F7-2EED-4A23-9A85-F259D616DD22}" type="slidenum">
              <a:rPr lang="ru-RU" smtClean="0">
                <a:solidFill>
                  <a:srgbClr val="000000"/>
                </a:solidFill>
              </a:rPr>
              <a:pPr/>
              <a:t>35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Примеры </a:t>
            </a:r>
          </a:p>
          <a:p>
            <a:pPr eaLnBrk="1" hangingPunct="1"/>
            <a:r>
              <a:rPr lang="ru-RU" smtClean="0"/>
              <a:t>по отраслям:</a:t>
            </a:r>
          </a:p>
          <a:p>
            <a:pPr eaLnBrk="1" hangingPunct="1">
              <a:buFontTx/>
              <a:buChar char="-"/>
            </a:pPr>
            <a:r>
              <a:rPr lang="ru-RU" smtClean="0"/>
              <a:t>торговый бизнес</a:t>
            </a:r>
          </a:p>
          <a:p>
            <a:pPr eaLnBrk="1" hangingPunct="1">
              <a:buFontTx/>
              <a:buChar char="-"/>
            </a:pPr>
            <a:r>
              <a:rPr lang="ru-RU" smtClean="0"/>
              <a:t>Образование</a:t>
            </a:r>
          </a:p>
          <a:p>
            <a:pPr eaLnBrk="1" hangingPunct="1">
              <a:buFontTx/>
              <a:buChar char="-"/>
            </a:pPr>
            <a:r>
              <a:rPr lang="en-US" sz="1400" smtClean="0"/>
              <a:t>event-management</a:t>
            </a:r>
            <a:r>
              <a:rPr lang="ru-RU" sz="1400" smtClean="0"/>
              <a:t>.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18571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37F4E-E5D1-45FE-8372-1A92DBC177A8}" type="slidenum">
              <a:rPr lang="ru-RU" smtClean="0">
                <a:solidFill>
                  <a:srgbClr val="000000"/>
                </a:solidFill>
              </a:rPr>
              <a:pPr/>
              <a:t>36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Примеры </a:t>
            </a:r>
          </a:p>
          <a:p>
            <a:pPr eaLnBrk="1" hangingPunct="1"/>
            <a:r>
              <a:rPr lang="ru-RU" smtClean="0"/>
              <a:t>по отраслям:</a:t>
            </a:r>
          </a:p>
          <a:p>
            <a:pPr eaLnBrk="1" hangingPunct="1">
              <a:buFontTx/>
              <a:buChar char="-"/>
            </a:pPr>
            <a:r>
              <a:rPr lang="ru-RU" smtClean="0"/>
              <a:t>торговый бизнес</a:t>
            </a:r>
          </a:p>
          <a:p>
            <a:pPr eaLnBrk="1" hangingPunct="1">
              <a:buFontTx/>
              <a:buChar char="-"/>
            </a:pPr>
            <a:r>
              <a:rPr lang="ru-RU" smtClean="0"/>
              <a:t>Образование</a:t>
            </a:r>
          </a:p>
          <a:p>
            <a:pPr eaLnBrk="1" hangingPunct="1">
              <a:buFontTx/>
              <a:buChar char="-"/>
            </a:pPr>
            <a:r>
              <a:rPr lang="en-US" sz="1400" smtClean="0"/>
              <a:t>event-management</a:t>
            </a:r>
            <a:r>
              <a:rPr lang="ru-RU" sz="1400" smtClean="0"/>
              <a:t>.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252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8000" y="990600"/>
            <a:ext cx="1016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508001" y="304800"/>
            <a:ext cx="11188700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136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0" y="1371600"/>
            <a:ext cx="102616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3765550"/>
            <a:ext cx="102616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25C5636D-8B32-404D-A569-34DE14B2A5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5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9228-54A5-4E23-8FC3-D7C59BF504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948F9-FD06-44C7-A575-96B49FED36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61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BDB2-7198-40AA-A486-2EFF2C3789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20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828801"/>
            <a:ext cx="10972800" cy="43021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CE0B8-44DF-494D-81F9-8382D97AE0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39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828801"/>
            <a:ext cx="10972800" cy="43021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C977F-FC35-474A-9FC7-CE572D6DAA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828801"/>
            <a:ext cx="5384800" cy="2074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4056063"/>
            <a:ext cx="5384800" cy="2074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D4807-DA00-4D64-9E88-898AA540D9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0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BAA0-B032-4CC0-9F44-1EBC62C26C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4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384CF-E6E8-4D12-8E75-2D3C3947F1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4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F78F4-C99C-49C5-8FA3-1067349FF1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8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95DD1-3F6D-46AE-9BF0-FC9D4FA411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9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4CFCE-282C-44ED-9322-5B745853AF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5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D9880-F49A-41BF-9C4A-7855A15B8D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6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19AED-76BE-4260-A6F9-E9A5AA7575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6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68E6F-62A2-4548-8A81-8B41F09212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7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1"/>
            <a:ext cx="109728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1EE6EF-45AC-415B-95A9-C15AB21C0B5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2231" name="Group 7"/>
          <p:cNvGrpSpPr>
            <a:grpSpLocks/>
          </p:cNvGrpSpPr>
          <p:nvPr/>
        </p:nvGrpSpPr>
        <p:grpSpPr bwMode="auto">
          <a:xfrm>
            <a:off x="372533" y="152400"/>
            <a:ext cx="11582400" cy="1600200"/>
            <a:chOff x="176" y="96"/>
            <a:chExt cx="5472" cy="1008"/>
          </a:xfrm>
        </p:grpSpPr>
        <p:sp>
          <p:nvSpPr>
            <p:cNvPr id="135176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135177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5178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5179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5180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835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000" y="1257300"/>
            <a:ext cx="10261600" cy="10287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 ПРОГРАММ РАЗВИТИЯ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6000" y="2286000"/>
            <a:ext cx="10261600" cy="2057400"/>
          </a:xfrm>
        </p:spPr>
        <p:txBody>
          <a:bodyPr/>
          <a:lstStyle/>
          <a:p>
            <a:r>
              <a:rPr lang="ru-RU" dirty="0" smtClean="0"/>
              <a:t>МОДУЛЬ 1.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545129"/>
              </p:ext>
            </p:extLst>
          </p:nvPr>
        </p:nvGraphicFramePr>
        <p:xfrm>
          <a:off x="1016000" y="2762044"/>
          <a:ext cx="9067800" cy="2426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67800"/>
              </a:tblGrid>
              <a:tr h="311644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Понятие «проект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» (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признаки и свойства проекта)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566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Классификация и виды проектов 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Проекты и оперативная деятельность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 проекта и критерии успешности проекта, достижения поставленных целей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24600" y="5110956"/>
            <a:ext cx="50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 eaLnBrk="1" hangingPunct="1">
              <a:buFont typeface="Arial" charset="0"/>
              <a:buNone/>
            </a:pPr>
            <a:r>
              <a:rPr lang="ru-RU" altLang="ru-RU" sz="2000" dirty="0">
                <a:solidFill>
                  <a:srgbClr val="C00000"/>
                </a:solidFill>
              </a:rPr>
              <a:t>Пополитова Ольга Витальевна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altLang="ru-RU" sz="2000" dirty="0">
                <a:solidFill>
                  <a:srgbClr val="C00000"/>
                </a:solidFill>
              </a:rPr>
              <a:t>ст.методист каф. менеджмента 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altLang="ru-RU" sz="2000" dirty="0">
                <a:solidFill>
                  <a:srgbClr val="C00000"/>
                </a:solidFill>
              </a:rPr>
              <a:t>ГАУ ДПО ЯО ИРО, к.п.н.</a:t>
            </a:r>
          </a:p>
        </p:txBody>
      </p:sp>
    </p:spTree>
    <p:extLst>
      <p:ext uri="{BB962C8B-B14F-4D97-AF65-F5344CB8AC3E}">
        <p14:creationId xmlns:p14="http://schemas.microsoft.com/office/powerpoint/2010/main" val="20182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20647"/>
            <a:ext cx="109728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ОРГАНИЗАЦИОННЫЕ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22354"/>
            <a:ext cx="10972800" cy="4478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i="1" dirty="0" smtClean="0"/>
              <a:t>Направлены </a:t>
            </a:r>
            <a:r>
              <a:rPr lang="ru-RU" sz="2400" i="1" dirty="0"/>
              <a:t>на реформирование уже существующей структуры или создание новой, а также на проведение отдельных мероприятий.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0900" y="1770063"/>
            <a:ext cx="9525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Характеризуются такими чертами:</a:t>
            </a:r>
          </a:p>
          <a:p>
            <a:r>
              <a:rPr lang="ru-RU" sz="2400" dirty="0"/>
              <a:t>•	сроки начала и окончания, а также общая продолжительность задаются точно;</a:t>
            </a:r>
          </a:p>
          <a:p>
            <a:r>
              <a:rPr lang="ru-RU" sz="2400" dirty="0"/>
              <a:t>•	цель формулируется четко, но обычно плохо поддается измерению, поскольку направлена на организационные изменения;</a:t>
            </a:r>
          </a:p>
          <a:p>
            <a:r>
              <a:rPr lang="ru-RU" sz="2400" dirty="0"/>
              <a:t>•	ресурсы выделяются по мере их наличия;</a:t>
            </a:r>
          </a:p>
          <a:p>
            <a:r>
              <a:rPr lang="ru-RU" sz="2400" dirty="0"/>
              <a:t>•	расходы на подобные начинания часто пересматриваются и корректируются с точки зрения их экономической эффективности.</a:t>
            </a:r>
          </a:p>
          <a:p>
            <a:endParaRPr lang="ru-RU" dirty="0" smtClean="0"/>
          </a:p>
          <a:p>
            <a:pPr algn="just"/>
            <a:r>
              <a:rPr lang="ru-RU" sz="2000" i="1" dirty="0" smtClean="0"/>
              <a:t>Примеры </a:t>
            </a:r>
            <a:r>
              <a:rPr lang="ru-RU" sz="2000" i="1" dirty="0"/>
              <a:t>проектов такого типа – модернизация системы управления заводом или бюджетной организацией, организация и проведение конференции, концерта, спортивных соревнований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912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85940"/>
            <a:ext cx="10972800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58976"/>
            <a:ext cx="10972800" cy="430212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 </a:t>
            </a:r>
            <a:r>
              <a:rPr lang="ru-RU" sz="2800" dirty="0" smtClean="0"/>
              <a:t>Их </a:t>
            </a:r>
            <a:r>
              <a:rPr lang="ru-RU" sz="2800" dirty="0"/>
              <a:t>признаки</a:t>
            </a:r>
            <a:r>
              <a:rPr lang="ru-RU" sz="2800" dirty="0" smtClean="0"/>
              <a:t>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800" dirty="0" smtClean="0"/>
              <a:t>поставленные </a:t>
            </a:r>
            <a:r>
              <a:rPr lang="ru-RU" sz="2800" dirty="0"/>
              <a:t>задачи нередко корректируются в </a:t>
            </a:r>
            <a:r>
              <a:rPr lang="ru-RU" sz="2800" dirty="0" smtClean="0"/>
              <a:t>процессе</a:t>
            </a:r>
          </a:p>
          <a:p>
            <a:pPr marL="0" lv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</a:t>
            </a:r>
            <a:r>
              <a:rPr lang="ru-RU" sz="2800" dirty="0"/>
              <a:t>работы;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800" dirty="0"/>
              <a:t>сроки невозможно установить точно, поскольку они зависят от многих внешних факторов и могут изменяться независимо от команды, внедряющей замысел;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800" dirty="0"/>
              <a:t>расходы рассчитываются ориентировочно, однако контролируются жестко.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" y="998535"/>
            <a:ext cx="11468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Имеют целью приватизацию, санацию или реструктуризацию предприятия, </a:t>
            </a:r>
            <a:endParaRPr lang="ru-RU" sz="2000" i="1" dirty="0" smtClean="0"/>
          </a:p>
          <a:p>
            <a:r>
              <a:rPr lang="ru-RU" sz="2000" i="1" dirty="0" smtClean="0"/>
              <a:t>модернизацию </a:t>
            </a:r>
            <a:r>
              <a:rPr lang="ru-RU" sz="2000" i="1" dirty="0"/>
              <a:t>общих правил </a:t>
            </a:r>
            <a:r>
              <a:rPr lang="ru-RU" sz="2000" i="1" dirty="0" smtClean="0"/>
              <a:t>в </a:t>
            </a:r>
            <a:r>
              <a:rPr lang="ru-RU" sz="2000" i="1" dirty="0"/>
              <a:t>сфере </a:t>
            </a:r>
            <a:r>
              <a:rPr lang="ru-RU" sz="2000" i="1" dirty="0" smtClean="0"/>
              <a:t>экономики </a:t>
            </a:r>
            <a:r>
              <a:rPr lang="ru-RU" sz="2000" i="1" dirty="0"/>
              <a:t>(налогового или </a:t>
            </a:r>
            <a:r>
              <a:rPr lang="ru-RU" sz="2000" i="1" dirty="0" smtClean="0"/>
              <a:t>таможенного </a:t>
            </a:r>
            <a:r>
              <a:rPr lang="ru-RU" sz="2000" i="1" dirty="0" err="1" smtClean="0"/>
              <a:t>законод-ва</a:t>
            </a:r>
            <a:r>
              <a:rPr lang="ru-RU" sz="2000" i="1" dirty="0" smtClean="0"/>
              <a:t>)</a:t>
            </a:r>
            <a:endParaRPr lang="ru-RU" sz="20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152" y="930178"/>
            <a:ext cx="1963148" cy="180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4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14300"/>
            <a:ext cx="10972800" cy="11430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828801"/>
            <a:ext cx="11633200" cy="430212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Направленность </a:t>
            </a:r>
            <a:r>
              <a:rPr lang="ru-RU" sz="2400" dirty="0"/>
              <a:t>социальных инициатив может быть самой разной, однако есть черты, характерные для всех начинаний такого рода: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/>
              <a:t>сроки и общая длительность носят вероятностный характер, поскольку четко просчитать их невозможно, это самые неопределенные инициативы;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/>
              <a:t>изначально цели могут носить общий и довольно расплывчатый вид, однако в процессе проведения работ и достижения определенных вех они уточняются и конкретизируются;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/>
              <a:t>зачастую нелегко дать количественную и качественную оценку </a:t>
            </a:r>
            <a:r>
              <a:rPr lang="ru-RU" sz="2400" dirty="0" smtClean="0"/>
              <a:t>происходящим </a:t>
            </a:r>
            <a:r>
              <a:rPr lang="ru-RU" sz="2400" dirty="0"/>
              <a:t>изменениям, поэтому применяются другие методы определения эффективности;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/>
              <a:t>финансирование таких инициатив производится при наличии свободных ресурсов.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4250" y="1028700"/>
            <a:ext cx="10223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Их смысл – решение социальных вопросов, улучшение качества жизни тех или иных групп населения, поэтому они касаются большого количества людей</a:t>
            </a:r>
            <a:r>
              <a:rPr lang="ru-RU" i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505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973" y="-209381"/>
            <a:ext cx="109728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539" y="1956138"/>
            <a:ext cx="11701669" cy="417478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Отличительные </a:t>
            </a:r>
            <a:r>
              <a:rPr lang="ru-RU" sz="2400" dirty="0"/>
              <a:t>особенности технических инициатив:</a:t>
            </a:r>
          </a:p>
          <a:p>
            <a:pPr marL="0" indent="0">
              <a:buNone/>
            </a:pPr>
            <a:r>
              <a:rPr lang="ru-RU" sz="2400" dirty="0" smtClean="0"/>
              <a:t>• желаемая </a:t>
            </a:r>
            <a:r>
              <a:rPr lang="ru-RU" sz="2400" dirty="0"/>
              <a:t>цель формулируется точно и в процессе работы корректируется незначительно;</a:t>
            </a:r>
          </a:p>
          <a:p>
            <a:pPr marL="0" indent="0">
              <a:buNone/>
            </a:pPr>
            <a:r>
              <a:rPr lang="ru-RU" sz="2400" dirty="0" smtClean="0"/>
              <a:t>• сроки </a:t>
            </a:r>
            <a:r>
              <a:rPr lang="ru-RU" sz="2400" dirty="0"/>
              <a:t>устанавливаются достаточно четко, значительные сдвиги не допускаются, поскольку они привязаны к рыночной конъюнктуре;</a:t>
            </a:r>
          </a:p>
          <a:p>
            <a:pPr marL="0" indent="0">
              <a:buNone/>
            </a:pPr>
            <a:r>
              <a:rPr lang="ru-RU" sz="2400" dirty="0" smtClean="0"/>
              <a:t>• все </a:t>
            </a:r>
            <a:r>
              <a:rPr lang="ru-RU" sz="2400" dirty="0"/>
              <a:t>затраты четко планируются в соответствии с существующими стандартами и нормами;</a:t>
            </a:r>
          </a:p>
          <a:p>
            <a:pPr marL="0" indent="0">
              <a:buNone/>
            </a:pPr>
            <a:r>
              <a:rPr lang="ru-RU" sz="2400" dirty="0" smtClean="0"/>
              <a:t>• ограничение </a:t>
            </a:r>
            <a:r>
              <a:rPr lang="ru-RU" sz="2400" dirty="0"/>
              <a:t>возможностей внедрения замысла могут быть ограничены мощностью производства или внешними факторами, например, влиянием на окружающую природную среду.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539" y="813138"/>
            <a:ext cx="119534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Направлены на разработку и выпуск на рынок нового вида </a:t>
            </a:r>
            <a:r>
              <a:rPr lang="ru-RU" sz="2000" i="1" dirty="0" smtClean="0"/>
              <a:t>продукции. Образцами </a:t>
            </a:r>
            <a:r>
              <a:rPr lang="ru-RU" sz="2000" i="1" dirty="0"/>
              <a:t>таких замыслов можно назвать работу автомобильных заводов и их конструкторских бюро относительно регулярного обновления модельного ряда производимых транспортных средств. </a:t>
            </a:r>
          </a:p>
        </p:txBody>
      </p:sp>
    </p:spTree>
    <p:extLst>
      <p:ext uri="{BB962C8B-B14F-4D97-AF65-F5344CB8AC3E}">
        <p14:creationId xmlns:p14="http://schemas.microsoft.com/office/powerpoint/2010/main" val="3665445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СМЕШАННЫЕ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Присутствуют признаки вышеперечисленных проектов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75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РАЗМЕРЫ ПРОЕКТА: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МЕГАПРОЕКТ, МУЛЬТИ-ПРОЕКТ И МОНОПРОЕКТ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Монопроект</a:t>
            </a:r>
            <a:r>
              <a:rPr lang="ru-RU" dirty="0" smtClean="0"/>
              <a:t> </a:t>
            </a:r>
            <a:r>
              <a:rPr lang="ru-RU" dirty="0"/>
              <a:t>представляет собой отдельный проект различного масштаба, вида и типа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Мультипроект</a:t>
            </a:r>
            <a:r>
              <a:rPr lang="ru-RU" dirty="0" smtClean="0"/>
              <a:t> </a:t>
            </a:r>
            <a:r>
              <a:rPr lang="ru-RU" dirty="0"/>
              <a:t>- комплексный, он включает в свой состав несколько </a:t>
            </a:r>
            <a:r>
              <a:rPr lang="ru-RU" dirty="0" err="1"/>
              <a:t>монопроектов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Мегапроект</a:t>
            </a:r>
            <a:r>
              <a:rPr lang="ru-RU" dirty="0" smtClean="0"/>
              <a:t> </a:t>
            </a:r>
            <a:r>
              <a:rPr lang="ru-RU" dirty="0"/>
              <a:t>представляет собой целевую программу развития отраслей, регионов. В его состав входит несколько моно- и </a:t>
            </a:r>
            <a:r>
              <a:rPr lang="ru-RU" dirty="0" err="1"/>
              <a:t>мультипроектов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47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19100"/>
            <a:ext cx="109728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 ДЛИТЕЛЬНОСТИ: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КРАТКОСРОЧНЫЕ, СРЕДНЕСРОЧНЫЕ И ДОЛГОСРОЧНЫЕ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/>
              <a:t>Краткосрочные (до 2 лет) характеризуются тем, что заказчик заинтересован в самом быстром завершении данного проекта, поэтому он охотно увеличивает его фактическую стоимость. Максимально сокращается при этом отчетность, минимальное число подрядчиков вовлекается в работу, используются самые простые графики реализации, на одно лицо возлагается ответственность, а изменения в ходе осуществления являются минимальными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r>
              <a:rPr lang="ru-RU" sz="2400" i="1" dirty="0" smtClean="0"/>
              <a:t>Проекты средне-(до 5 лет) </a:t>
            </a:r>
            <a:r>
              <a:rPr lang="ru-RU" sz="2400" i="1" dirty="0"/>
              <a:t>и долгосрочные </a:t>
            </a:r>
            <a:r>
              <a:rPr lang="ru-RU" sz="2400" i="1" dirty="0" smtClean="0"/>
              <a:t>(5-7 </a:t>
            </a:r>
            <a:r>
              <a:rPr lang="ru-RU" sz="2400" i="1" dirty="0"/>
              <a:t>лет, а порой и более может составлять длительность их </a:t>
            </a:r>
            <a:r>
              <a:rPr lang="ru-RU" sz="2400" i="1" dirty="0" smtClean="0"/>
              <a:t>реализации)</a:t>
            </a:r>
            <a:r>
              <a:rPr lang="ru-RU" sz="2400" dirty="0" smtClean="0"/>
              <a:t> </a:t>
            </a:r>
            <a:r>
              <a:rPr lang="ru-RU" sz="2400" i="1" dirty="0" smtClean="0"/>
              <a:t>не </a:t>
            </a:r>
            <a:r>
              <a:rPr lang="ru-RU" sz="2400" i="1" dirty="0"/>
              <a:t>имеют таких особенностей</a:t>
            </a:r>
            <a:r>
              <a:rPr lang="ru-RU" i="1" dirty="0"/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30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5564"/>
            <a:ext cx="109728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СЛОЖНОСТЬ ПРОЕКТА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1828801"/>
            <a:ext cx="11468100" cy="480643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Необходимость </a:t>
            </a:r>
            <a:r>
              <a:rPr lang="ru-RU" sz="2400" dirty="0"/>
              <a:t>высокого качества его исполнения, ограниченность различных ресурсов (временных, трудовых, финансовых) и др.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Можно </a:t>
            </a:r>
            <a:r>
              <a:rPr lang="ru-RU" sz="2400" dirty="0"/>
              <a:t>выделить следующие элементы: - проектную документацию; - производственные помещения; - производственные объекты; - технологию работ и производства; - технологическое оборудование; - услуги, работы, продукт, которые производятся. </a:t>
            </a:r>
          </a:p>
          <a:p>
            <a:pPr marL="0" indent="0" algn="just">
              <a:buNone/>
            </a:pPr>
            <a:r>
              <a:rPr lang="ru-RU" sz="2400" dirty="0"/>
              <a:t>В зависимости от того, какой характер имеет проект, возможны и другие, а также более детальное деление вышеприведенных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 smtClean="0"/>
              <a:t>Обеспечивающими </a:t>
            </a:r>
            <a:r>
              <a:rPr lang="ru-RU" sz="2400" dirty="0"/>
              <a:t>элементами проекта являются: финансы, сырьевые ресурсы, кадры (персонал), помещение и территория месторасположения, договоры, соглашения, контракты, а также другие элементы, которые способствуют его реализации и разработке.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3195" y="1216066"/>
            <a:ext cx="5943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ОБСТОЯТЕЛЬСТВА, С КОТОРЫМИ ОНА СВЯЗАНА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7358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42901"/>
            <a:ext cx="109728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ИНВЕСТИЦИОННЫЕ ПРОЕКТЫ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28801"/>
            <a:ext cx="10972800" cy="453389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800" dirty="0" smtClean="0"/>
              <a:t>Инвестиционными </a:t>
            </a:r>
            <a:r>
              <a:rPr lang="ru-RU" sz="2800" dirty="0"/>
              <a:t>являются практически все проекты, поскольку подавляющее большинство из них требует вложения денежных средств, </a:t>
            </a:r>
            <a:r>
              <a:rPr lang="ru-RU" sz="2800" dirty="0" smtClean="0"/>
              <a:t>то </a:t>
            </a:r>
            <a:r>
              <a:rPr lang="ru-RU" sz="2800" dirty="0"/>
              <a:t>есть инвестирования</a:t>
            </a:r>
            <a:r>
              <a:rPr lang="ru-RU" sz="2800" dirty="0" smtClean="0"/>
              <a:t>.</a:t>
            </a:r>
            <a:r>
              <a:rPr lang="ru-RU" sz="2800" dirty="0"/>
              <a:t> Классификация инвестиционных проектов может быть осуществлена по различным основаниям: по масштабу вложенных инвестиций, целям, степени риска, степени взаимосвязанности, срокам. В частности, по масштабу инвестиций выделяются мелкие, традиционные, крупные и </a:t>
            </a:r>
            <a:r>
              <a:rPr lang="ru-RU" sz="2800" dirty="0" err="1"/>
              <a:t>мегапроекты</a:t>
            </a:r>
            <a:r>
              <a:rPr lang="ru-RU" sz="2800" dirty="0"/>
              <a:t>.</a:t>
            </a:r>
            <a:endParaRPr lang="ru-RU" sz="2800" dirty="0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0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5921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ПРОЕКТОВ В ОБРАЗОВАНИИ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047750" y="1806576"/>
            <a:ext cx="10096500" cy="4862512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ru-RU" dirty="0" smtClean="0"/>
              <a:t>1. Проект – как способ обучения </a:t>
            </a:r>
          </a:p>
          <a:p>
            <a:pPr marL="609600" indent="-609600" algn="just" eaLnBrk="1" hangingPunct="1">
              <a:buNone/>
            </a:pPr>
            <a:r>
              <a:rPr lang="ru-RU" dirty="0" smtClean="0"/>
              <a:t>	-проектное обучение (проблемно- и проектно-ориентированное обучение)</a:t>
            </a:r>
          </a:p>
          <a:p>
            <a:pPr marL="609600" indent="-609600" eaLnBrk="1" hangingPunct="1">
              <a:buNone/>
            </a:pPr>
            <a:r>
              <a:rPr lang="ru-RU" dirty="0" smtClean="0"/>
              <a:t>	- сетевые проекты</a:t>
            </a:r>
          </a:p>
          <a:p>
            <a:pPr marL="609600" indent="-609600" eaLnBrk="1" hangingPunct="1">
              <a:buNone/>
            </a:pPr>
            <a:r>
              <a:rPr lang="ru-RU" dirty="0" smtClean="0"/>
              <a:t>2. Проект – как способ организации работ по реализации поставленных целей (</a:t>
            </a:r>
            <a:r>
              <a:rPr lang="ru-RU" u="sng" dirty="0" smtClean="0"/>
              <a:t>способ управления)</a:t>
            </a:r>
          </a:p>
          <a:p>
            <a:pPr marL="609600" indent="-609600" eaLnBrk="1" hangingPunct="1">
              <a:buNone/>
            </a:pPr>
            <a:endParaRPr lang="ru-RU" u="sng" dirty="0" smtClean="0"/>
          </a:p>
        </p:txBody>
      </p:sp>
      <p:sp>
        <p:nvSpPr>
          <p:cNvPr id="6758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794204-5212-43F8-A948-E6933D06A0DF}" type="slidenum">
              <a:rPr lang="ru-RU" smtClean="0">
                <a:solidFill>
                  <a:srgbClr val="000000"/>
                </a:solidFill>
              </a:rPr>
              <a:pPr/>
              <a:t>19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847850" y="6381750"/>
            <a:ext cx="8229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en-US" sz="1400" i="1">
                <a:solidFill>
                  <a:srgbClr val="CC3300"/>
                </a:solidFill>
                <a:cs typeface="Times New Roman" pitchFamily="18" charset="0"/>
              </a:rPr>
              <a:t>©</a:t>
            </a:r>
            <a:r>
              <a:rPr lang="ru-RU" sz="1400" i="1">
                <a:solidFill>
                  <a:srgbClr val="CC3300"/>
                </a:solidFill>
                <a:cs typeface="Times New Roman" pitchFamily="18" charset="0"/>
              </a:rPr>
              <a:t> Казанская О.В.</a:t>
            </a:r>
            <a:r>
              <a:rPr lang="ru-RU" sz="1400" i="1">
                <a:solidFill>
                  <a:srgbClr val="000000"/>
                </a:solidFill>
              </a:rPr>
              <a:t> 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726688"/>
            <a:ext cx="9182100" cy="66357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ПРОЕКТ?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722439"/>
            <a:ext cx="10553700" cy="4789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 i="1" u="sng" dirty="0"/>
              <a:t>Проект </a:t>
            </a:r>
            <a:r>
              <a:rPr lang="ru-RU" sz="2400" dirty="0"/>
              <a:t>– это комплекс взаимосвязанных мероприятий и управленческих решений, направленных на достижение поставленных целей и имеющих ресурсные ограничения (временные, финансовые, людские и др</a:t>
            </a:r>
            <a:r>
              <a:rPr lang="ru-RU" sz="2400" dirty="0" smtClean="0"/>
              <a:t>.)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 i="1" u="sng" dirty="0"/>
              <a:t>Проект</a:t>
            </a:r>
            <a:r>
              <a:rPr lang="ru-RU" sz="2400" dirty="0"/>
              <a:t> – это временное предприятие, предназначенное для создания уникальных продуктов, услуг или </a:t>
            </a:r>
            <a:r>
              <a:rPr lang="ru-RU" sz="2400" dirty="0" smtClean="0"/>
              <a:t>результатов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ru-RU" sz="2400" b="1" i="1" u="sng" dirty="0" smtClean="0"/>
              <a:t>Проект</a:t>
            </a:r>
            <a:r>
              <a:rPr lang="ru-RU" sz="2400" dirty="0" smtClean="0"/>
              <a:t> - это </a:t>
            </a:r>
            <a:r>
              <a:rPr lang="ru-RU" sz="2400" dirty="0"/>
              <a:t>некая осознанная деятельность (совокупность согласованных действий) человека, направленная на то, чтобы создавать уникальный продукт, и носящая разовый, не повторяющийся характер. Понятие проект предполагает достижение конкретной цели за определенное время в условиях ограниченности основных ресурсов (временных, финансовых, трудовых, материальных).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34200" y="522110"/>
            <a:ext cx="513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ПРОЕКТ- </a:t>
            </a:r>
            <a:r>
              <a:rPr lang="ru-RU" altLang="ru-RU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(ОТ ЛАТ. «PROJECTUS») БУКВАЛЬНО </a:t>
            </a:r>
            <a:r>
              <a:rPr lang="ru-RU" altLang="ru-RU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ПЕРЕВОДИТСЯ КАК  </a:t>
            </a:r>
            <a:r>
              <a:rPr lang="ru-RU" altLang="ru-RU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«БРОШЕННЫЙ ВПЕРЁД»</a:t>
            </a:r>
            <a:r>
              <a:rPr lang="ru-RU" altLang="ru-RU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2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6223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ПРОЕКТЫ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Это </a:t>
            </a:r>
            <a:r>
              <a:rPr lang="ru-RU" sz="2800" dirty="0"/>
              <a:t>система обучения, знания и умения при которой приобретаются в процессе самостоятельного планирования и осуществления учащимися проектов - практических заданий, постепенно усложняющихся.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Возможна </a:t>
            </a:r>
            <a:r>
              <a:rPr lang="ru-RU" sz="2800" dirty="0"/>
              <a:t>классификация </a:t>
            </a:r>
            <a:r>
              <a:rPr lang="ru-RU" sz="2800" dirty="0" smtClean="0"/>
              <a:t>проектов </a:t>
            </a:r>
            <a:r>
              <a:rPr lang="ru-RU" sz="2800" dirty="0"/>
              <a:t>по: - масштабам деятельности; - тематическим областям; - количеству исполнителей; - срокам реализации; - важности результатов. Все они, независимо от типа, уникальны и неповторимы, направлены на достижение определенных целей, предполагают координацию взаимосвязанных действий, ограничены во времени.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061135"/>
            <a:ext cx="1097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/>
              <a:t>Они могут быть персональными и групповыми. При этом каждый из них обладает неоспоримыми достоинствами. </a:t>
            </a:r>
          </a:p>
        </p:txBody>
      </p:sp>
    </p:spTree>
    <p:extLst>
      <p:ext uri="{BB962C8B-B14F-4D97-AF65-F5344CB8AC3E}">
        <p14:creationId xmlns:p14="http://schemas.microsoft.com/office/powerpoint/2010/main" val="3273450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ПРОЕКТЫ ПО КОМПЛЕКСНОСТИ МОГУТ БЫТЬ МЕЖПРЕДМЕТНЫМИ И МОНОПРОЕКТАМИ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err="1" smtClean="0"/>
              <a:t>Монопроекты</a:t>
            </a:r>
            <a:r>
              <a:rPr lang="ru-RU" dirty="0" smtClean="0"/>
              <a:t> </a:t>
            </a:r>
            <a:r>
              <a:rPr lang="ru-RU" dirty="0"/>
              <a:t>осуществляются в рамках только одной области или одного учебного предмета. </a:t>
            </a:r>
            <a:r>
              <a:rPr lang="ru-RU" dirty="0" err="1"/>
              <a:t>Межпредметные</a:t>
            </a:r>
            <a:r>
              <a:rPr lang="ru-RU" dirty="0"/>
              <a:t> же выполняются под руководством специалистов, представляющих различные области знания, во внеурочное время. </a:t>
            </a:r>
            <a:r>
              <a:rPr lang="ru-RU" b="1" dirty="0" smtClean="0">
                <a:solidFill>
                  <a:srgbClr val="C00000"/>
                </a:solidFill>
              </a:rPr>
              <a:t>По </a:t>
            </a:r>
            <a:r>
              <a:rPr lang="ru-RU" b="1" dirty="0">
                <a:solidFill>
                  <a:srgbClr val="C00000"/>
                </a:solidFill>
              </a:rPr>
              <a:t>характеру контактов </a:t>
            </a:r>
            <a:r>
              <a:rPr lang="ru-RU" dirty="0"/>
              <a:t>их можно разделить на международные, региональные, </a:t>
            </a:r>
            <a:r>
              <a:rPr lang="ru-RU" dirty="0" err="1"/>
              <a:t>внутришкольные</a:t>
            </a:r>
            <a:r>
              <a:rPr lang="ru-RU" dirty="0"/>
              <a:t> и </a:t>
            </a:r>
            <a:r>
              <a:rPr lang="ru-RU" dirty="0" err="1"/>
              <a:t>внутриклассные</a:t>
            </a:r>
            <a:r>
              <a:rPr lang="ru-RU" dirty="0"/>
              <a:t>. Как правило, два первых осуществляются как проекты телекоммуникационные, с использованием различных средств современных технологий и Интернета.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7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7064"/>
            <a:ext cx="109728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C00000"/>
                </a:solidFill>
              </a:rPr>
              <a:t>сли брать за основу преобладающую деятельность учащихся, то можно выделить следующие виды: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2800" dirty="0" smtClean="0"/>
              <a:t>проект </a:t>
            </a:r>
            <a:r>
              <a:rPr lang="ru-RU" sz="2800" dirty="0"/>
              <a:t>практико-ориентированный; - исследовательский; - информационный; - творческий; - ролевой.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По продолжительности: 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мини-проекты</a:t>
            </a:r>
            <a:r>
              <a:rPr lang="ru-RU" sz="2400" dirty="0"/>
              <a:t>, которые укладываются в 1 урок или его часть; </a:t>
            </a:r>
            <a:endParaRPr lang="ru-RU" sz="2400" dirty="0" smtClean="0"/>
          </a:p>
          <a:p>
            <a:pPr algn="just">
              <a:buFontTx/>
              <a:buChar char="-"/>
            </a:pPr>
            <a:r>
              <a:rPr lang="ru-RU" sz="2400" dirty="0" smtClean="0"/>
              <a:t>краткосрочные</a:t>
            </a:r>
            <a:r>
              <a:rPr lang="ru-RU" sz="2400" dirty="0"/>
              <a:t>, рассчитанные на 4-6 уроков</a:t>
            </a:r>
            <a:r>
              <a:rPr lang="ru-RU" sz="2400" dirty="0" smtClean="0"/>
              <a:t>;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проекты </a:t>
            </a:r>
            <a:r>
              <a:rPr lang="ru-RU" sz="2400" dirty="0"/>
              <a:t>недельные, которые требуют 30-40 часов и предполагают сочетание внеклассных и классных форм работы, а также глубокое погружение в них, что делает их оптимальной формой организации работы над проектами</a:t>
            </a:r>
            <a:r>
              <a:rPr lang="ru-RU" sz="2400" dirty="0" smtClean="0"/>
              <a:t>;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долгосрочные </a:t>
            </a:r>
            <a:r>
              <a:rPr lang="ru-RU" sz="2400" dirty="0"/>
              <a:t>(годичные) как групповые, так и индивидуальные (как правило, они выполняются во внеурочное время). 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99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7064"/>
            <a:ext cx="109728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ИНАЯ КЛАССИФИКАЦИЯ ПРОЕКТОВ,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</a:rPr>
              <a:t>построенная на тех же принципах, что и вышеприведенная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2085975"/>
            <a:ext cx="10972800" cy="430212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Замыслы </a:t>
            </a:r>
            <a:r>
              <a:rPr lang="ru-RU" sz="2400" dirty="0"/>
              <a:t>в ней подразделяются так:</a:t>
            </a:r>
          </a:p>
          <a:p>
            <a:pPr marL="0" indent="0">
              <a:buNone/>
            </a:pPr>
            <a:r>
              <a:rPr lang="ru-RU" sz="2400" dirty="0" smtClean="0"/>
              <a:t>• социально-экономические</a:t>
            </a:r>
            <a:r>
              <a:rPr lang="ru-RU" sz="2400" dirty="0"/>
              <a:t>, которые предусматривают создание инфраструктуры для улучшения качества жизни населения и проведение массовых мероприятий разной направленности;</a:t>
            </a:r>
          </a:p>
          <a:p>
            <a:pPr marL="0" indent="0">
              <a:buNone/>
            </a:pPr>
            <a:r>
              <a:rPr lang="ru-RU" sz="2400" dirty="0" smtClean="0"/>
              <a:t>• бизнес </a:t>
            </a:r>
            <a:r>
              <a:rPr lang="ru-RU" sz="2400" dirty="0"/>
              <a:t>инициативы, предполагающие создание и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внедрение </a:t>
            </a:r>
            <a:r>
              <a:rPr lang="ru-RU" sz="2400" dirty="0"/>
              <a:t>новых технологий и продуктов на рынок;</a:t>
            </a:r>
          </a:p>
          <a:p>
            <a:pPr marL="0" indent="0">
              <a:buNone/>
            </a:pPr>
            <a:r>
              <a:rPr lang="ru-RU" sz="2400" dirty="0" smtClean="0"/>
              <a:t>• клиентские</a:t>
            </a:r>
            <a:r>
              <a:rPr lang="ru-RU" sz="2400" dirty="0"/>
              <a:t>, направленные на удовлетворение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потребностей </a:t>
            </a:r>
            <a:r>
              <a:rPr lang="ru-RU" sz="2400" dirty="0"/>
              <a:t>внешнего заказчика определенной компанией.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600" y="3585633"/>
            <a:ext cx="2717800" cy="18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5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773113"/>
            <a:ext cx="11023600" cy="8397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tabLst>
                <a:tab pos="1530350" algn="l"/>
              </a:tabLs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И ОБЫЧНАЯ ОПЕРАТИВНАЯ ДЕЯТЕЛЬНОСТЬ.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ОБЩЕЕ: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  <a:tabLst>
                <a:tab pos="2332038" algn="l"/>
              </a:tabLst>
            </a:pPr>
            <a:endParaRPr lang="ru-RU" sz="2800" b="1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Char char="q"/>
              <a:tabLst>
                <a:tab pos="2332038" algn="l"/>
              </a:tabLst>
            </a:pPr>
            <a:endParaRPr lang="en-US" b="1" dirty="0" smtClean="0">
              <a:solidFill>
                <a:schemeClr val="folHlink"/>
              </a:solidFill>
            </a:endParaRPr>
          </a:p>
          <a:p>
            <a:pPr marL="0" indent="0" eaLnBrk="1" hangingPunct="1">
              <a:spcBef>
                <a:spcPct val="30000"/>
              </a:spcBef>
              <a:buNone/>
              <a:tabLst>
                <a:tab pos="2332038" algn="l"/>
              </a:tabLst>
            </a:pPr>
            <a:endParaRPr lang="ru-RU" b="1" dirty="0" smtClean="0">
              <a:solidFill>
                <a:schemeClr val="folHlink"/>
              </a:solidFill>
            </a:endParaRPr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800" dirty="0"/>
          </a:p>
          <a:p>
            <a:pPr marL="0" indent="0" eaLnBrk="1" hangingPunct="1">
              <a:buNone/>
              <a:tabLst>
                <a:tab pos="2332038" algn="l"/>
              </a:tabLst>
            </a:pPr>
            <a:r>
              <a:rPr lang="ru-RU" sz="2400" dirty="0"/>
              <a:t>	</a:t>
            </a:r>
            <a:endParaRPr lang="ru-RU" sz="2400" i="1" dirty="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 dirty="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 dirty="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 dirty="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 dirty="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 dirty="0"/>
          </a:p>
          <a:p>
            <a:pPr marL="0" indent="0" eaLnBrk="1" hangingPunct="1">
              <a:buNone/>
              <a:tabLst>
                <a:tab pos="2332038" algn="l"/>
              </a:tabLst>
            </a:pPr>
            <a:endParaRPr lang="ru-RU" sz="2400" dirty="0"/>
          </a:p>
        </p:txBody>
      </p:sp>
      <p:graphicFrame>
        <p:nvGraphicFramePr>
          <p:cNvPr id="185448" name="Group 10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8217840"/>
              </p:ext>
            </p:extLst>
          </p:nvPr>
        </p:nvGraphicFramePr>
        <p:xfrm>
          <a:off x="749300" y="1916113"/>
          <a:ext cx="10972800" cy="4342448"/>
        </p:xfrm>
        <a:graphic>
          <a:graphicData uri="http://schemas.openxmlformats.org/drawingml/2006/table">
            <a:tbl>
              <a:tblPr/>
              <a:tblGrid>
                <a:gridCol w="5054745"/>
                <a:gridCol w="5918055"/>
              </a:tblGrid>
              <a:tr h="1179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Проекты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Оперативная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Общие черты: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4775">
                <a:tc gridSpan="2"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ограничение на  ресурсы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выполняются людьми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планируются, исполняются и управляются 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25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DA1CB6-2AA2-4F3C-8913-759260D3D3EA}" type="slidenum">
              <a:rPr lang="ru-RU" smtClean="0">
                <a:solidFill>
                  <a:srgbClr val="000000"/>
                </a:solidFill>
              </a:rPr>
              <a:pPr/>
              <a:t>24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6640" name="Rectangle 85"/>
          <p:cNvSpPr>
            <a:spLocks noChangeArrowheads="1"/>
          </p:cNvSpPr>
          <p:nvPr/>
        </p:nvSpPr>
        <p:spPr bwMode="auto">
          <a:xfrm>
            <a:off x="1847850" y="6381750"/>
            <a:ext cx="8229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26641" name="Rectangle 105"/>
          <p:cNvSpPr>
            <a:spLocks noChangeArrowheads="1"/>
          </p:cNvSpPr>
          <p:nvPr/>
        </p:nvSpPr>
        <p:spPr bwMode="auto">
          <a:xfrm>
            <a:off x="2063750" y="6597650"/>
            <a:ext cx="8229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 dirty="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765175"/>
            <a:ext cx="11264900" cy="911225"/>
          </a:xfrm>
        </p:spPr>
        <p:txBody>
          <a:bodyPr/>
          <a:lstStyle/>
          <a:p>
            <a:pPr algn="ctr" eaLnBrk="1" hangingPunct="1">
              <a:tabLst>
                <a:tab pos="1530350" algn="l"/>
              </a:tabLs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И ОБЫЧНАЯ ОПЕРАТИВНАЯ ДЕЯТЕЛЬНОСТЬ .  ОТЛИЧИЯ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  <a:tabLst>
                <a:tab pos="2332038" algn="l"/>
              </a:tabLst>
            </a:pPr>
            <a:endParaRPr lang="ru-RU" sz="2800" b="1" dirty="0"/>
          </a:p>
          <a:p>
            <a:pPr marL="0" indent="0" eaLnBrk="1" hangingPunct="1">
              <a:spcBef>
                <a:spcPct val="30000"/>
              </a:spcBef>
              <a:buNone/>
              <a:tabLst>
                <a:tab pos="2332038" algn="l"/>
              </a:tabLst>
            </a:pPr>
            <a:endParaRPr lang="ru-RU" sz="2800" b="1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Char char="q"/>
              <a:tabLst>
                <a:tab pos="2332038" algn="l"/>
              </a:tabLst>
            </a:pPr>
            <a:endParaRPr lang="en-US" b="1" dirty="0" smtClean="0">
              <a:solidFill>
                <a:schemeClr val="folHlink"/>
              </a:solidFill>
            </a:endParaRPr>
          </a:p>
          <a:p>
            <a:pPr marL="0" indent="0" eaLnBrk="1" hangingPunct="1">
              <a:spcBef>
                <a:spcPct val="30000"/>
              </a:spcBef>
              <a:buNone/>
              <a:tabLst>
                <a:tab pos="2332038" algn="l"/>
              </a:tabLst>
            </a:pPr>
            <a:endParaRPr lang="ru-RU" b="1" dirty="0" smtClean="0">
              <a:solidFill>
                <a:schemeClr val="folHlink"/>
              </a:solidFill>
            </a:endParaRPr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800" dirty="0"/>
          </a:p>
          <a:p>
            <a:pPr marL="0" indent="0" eaLnBrk="1" hangingPunct="1">
              <a:buNone/>
              <a:tabLst>
                <a:tab pos="2332038" algn="l"/>
              </a:tabLst>
            </a:pPr>
            <a:r>
              <a:rPr lang="ru-RU" sz="2400" dirty="0"/>
              <a:t>	</a:t>
            </a:r>
            <a:endParaRPr lang="ru-RU" sz="2400" i="1" dirty="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 dirty="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 dirty="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 dirty="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 dirty="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 dirty="0"/>
          </a:p>
          <a:p>
            <a:pPr marL="0" indent="0" eaLnBrk="1" hangingPunct="1">
              <a:buNone/>
              <a:tabLst>
                <a:tab pos="2332038" algn="l"/>
              </a:tabLst>
            </a:pPr>
            <a:endParaRPr lang="ru-RU" sz="2400" dirty="0"/>
          </a:p>
        </p:txBody>
      </p:sp>
      <p:graphicFrame>
        <p:nvGraphicFramePr>
          <p:cNvPr id="191555" name="Group 6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5572931"/>
              </p:ext>
            </p:extLst>
          </p:nvPr>
        </p:nvGraphicFramePr>
        <p:xfrm>
          <a:off x="723900" y="1773239"/>
          <a:ext cx="10998200" cy="4610736"/>
        </p:xfrm>
        <a:graphic>
          <a:graphicData uri="http://schemas.openxmlformats.org/drawingml/2006/table">
            <a:tbl>
              <a:tblPr/>
              <a:tblGrid>
                <a:gridCol w="4545741"/>
                <a:gridCol w="6452459"/>
              </a:tblGrid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Проекты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Оперативная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Временный характер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Продолжающийся и повторяющийся во времени процесс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Задача проекта –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достижение его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Задача – обеспечение нормального течения функционирования системы (бизнес и др.)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Временные команды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Закрепленный персонал, постоянные подразделения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Необязательная сертификация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Обязательная сертификация юридических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Способ организации деятельности: пошаговые планирование и отчетность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Зачастую «рутинная работа»,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оплата не зависит от результатов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Большое количество рисков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Более стабильная внешняя среда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73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13785A-9917-439C-B5FE-21F79B30F233}" type="slidenum">
              <a:rPr lang="ru-RU" smtClean="0">
                <a:solidFill>
                  <a:srgbClr val="000000"/>
                </a:solidFill>
              </a:rPr>
              <a:pPr/>
              <a:t>25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702" name="Rectangle 71"/>
          <p:cNvSpPr>
            <a:spLocks noChangeArrowheads="1"/>
          </p:cNvSpPr>
          <p:nvPr/>
        </p:nvSpPr>
        <p:spPr bwMode="auto">
          <a:xfrm>
            <a:off x="1703388" y="6570664"/>
            <a:ext cx="8229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en-US" sz="1400" i="1">
                <a:solidFill>
                  <a:srgbClr val="CC3300"/>
                </a:solidFill>
                <a:cs typeface="Times New Roman" pitchFamily="18" charset="0"/>
              </a:rPr>
              <a:t>©</a:t>
            </a:r>
            <a:r>
              <a:rPr lang="ru-RU" sz="1400" i="1">
                <a:solidFill>
                  <a:srgbClr val="CC3300"/>
                </a:solidFill>
                <a:cs typeface="Times New Roman" pitchFamily="18" charset="0"/>
              </a:rPr>
              <a:t> Казанская О.В.</a:t>
            </a:r>
            <a:r>
              <a:rPr lang="ru-RU" sz="1400" i="1">
                <a:solidFill>
                  <a:srgbClr val="000000"/>
                </a:solidFill>
              </a:rPr>
              <a:t> </a:t>
            </a:r>
            <a:endParaRPr lang="ru-RU" sz="1400" i="1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idx="1"/>
          </p:nvPr>
        </p:nvSpPr>
        <p:spPr>
          <a:xfrm>
            <a:off x="673100" y="1989138"/>
            <a:ext cx="10775950" cy="40322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261938" indent="-261938" algn="ctr" eaLnBrk="1" hangingPunct="1">
              <a:buNone/>
              <a:tabLst>
                <a:tab pos="261938" algn="l"/>
              </a:tabLs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ОБСУЖДЕНИЕ</a:t>
            </a:r>
            <a:endParaRPr lang="ru-RU" b="1" i="1" dirty="0" smtClean="0">
              <a:solidFill>
                <a:schemeClr val="folHlink"/>
              </a:solidFill>
            </a:endParaRPr>
          </a:p>
          <a:p>
            <a:pPr marL="261938" indent="-261938" eaLnBrk="1" hangingPunct="1">
              <a:lnSpc>
                <a:spcPct val="150000"/>
              </a:lnSpc>
              <a:buFont typeface="Wingdings" pitchFamily="2" charset="2"/>
              <a:buChar char="Ø"/>
              <a:tabLst>
                <a:tab pos="261938" algn="l"/>
              </a:tabLst>
            </a:pPr>
            <a:r>
              <a:rPr lang="ru-RU" dirty="0" smtClean="0"/>
              <a:t> Что есть социальный проект ?</a:t>
            </a:r>
          </a:p>
          <a:p>
            <a:pPr marL="261938" indent="-261938" eaLnBrk="1" hangingPunct="1">
              <a:lnSpc>
                <a:spcPct val="150000"/>
              </a:lnSpc>
              <a:buFont typeface="Wingdings" pitchFamily="2" charset="2"/>
              <a:buChar char="Ø"/>
              <a:tabLst>
                <a:tab pos="261938" algn="l"/>
              </a:tabLst>
            </a:pPr>
            <a:r>
              <a:rPr lang="ru-RU" dirty="0" smtClean="0"/>
              <a:t> Проекты в образовании – социальные ? </a:t>
            </a:r>
          </a:p>
          <a:p>
            <a:pPr marL="261938" indent="-261938" eaLnBrk="1" hangingPunct="1">
              <a:lnSpc>
                <a:spcPct val="150000"/>
              </a:lnSpc>
              <a:buFont typeface="Wingdings" pitchFamily="2" charset="2"/>
              <a:buChar char="Ø"/>
              <a:tabLst>
                <a:tab pos="261938" algn="l"/>
              </a:tabLst>
            </a:pPr>
            <a:r>
              <a:rPr lang="ru-RU" dirty="0" smtClean="0"/>
              <a:t> Примеры не социальных проектов в образовании …</a:t>
            </a:r>
          </a:p>
        </p:txBody>
      </p:sp>
      <p:sp>
        <p:nvSpPr>
          <p:cNvPr id="4300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D09D0C-3350-41D9-9234-81EA6FF41317}" type="slidenum">
              <a:rPr lang="ru-RU" smtClean="0">
                <a:solidFill>
                  <a:srgbClr val="000000"/>
                </a:solidFill>
              </a:rPr>
              <a:pPr/>
              <a:t>26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847850" y="6381750"/>
            <a:ext cx="8229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 dirty="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779463"/>
            <a:ext cx="10972800" cy="1143000"/>
          </a:xfrm>
        </p:spPr>
        <p:txBody>
          <a:bodyPr/>
          <a:lstStyle/>
          <a:p>
            <a:pPr marL="261938" indent="-261938" algn="ctr" eaLnBrk="1" hangingPunct="1">
              <a:buNone/>
              <a:tabLst>
                <a:tab pos="261938" algn="l"/>
              </a:tabLs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 ПРОЕКТЫ В ОБРАЗОВАНИИ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31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ОБСУЖДЕНИЕ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i="1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/>
              <a:t> Что есть инновационный проект 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/>
              <a:t> Возможно ли втиснуть инновацию в жёсткие рамки проекта –  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/>
              <a:t> Примеры </a:t>
            </a:r>
            <a:r>
              <a:rPr lang="ru-RU" dirty="0" err="1" smtClean="0"/>
              <a:t>лжеинновационных</a:t>
            </a:r>
            <a:r>
              <a:rPr lang="ru-RU" dirty="0" smtClean="0"/>
              <a:t> проектов в образовании …</a:t>
            </a:r>
          </a:p>
          <a:p>
            <a:pPr marL="0" indent="0">
              <a:lnSpc>
                <a:spcPct val="90000"/>
              </a:lnSpc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ПРОЕКТЫ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ОБРАЗОВАНИИ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53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908050"/>
            <a:ext cx="8229600" cy="592138"/>
          </a:xfrm>
        </p:spPr>
        <p:txBody>
          <a:bodyPr/>
          <a:lstStyle/>
          <a:p>
            <a:pPr algn="ctr" eaLnBrk="1" hangingPunct="1">
              <a:tabLst>
                <a:tab pos="1530350" algn="l"/>
              </a:tabLs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УСПЕШНОСТИ ПРОЕКТА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0100" y="1989139"/>
            <a:ext cx="10566399" cy="43195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tabLst>
                <a:tab pos="261938" algn="l"/>
              </a:tabLst>
            </a:pPr>
            <a:r>
              <a:rPr lang="ru-RU" sz="4000" dirty="0">
                <a:solidFill>
                  <a:schemeClr val="folHlink"/>
                </a:solidFill>
              </a:rPr>
              <a:t> </a:t>
            </a:r>
            <a:r>
              <a:rPr lang="ru-RU" b="1" dirty="0">
                <a:solidFill>
                  <a:schemeClr val="folHlink"/>
                </a:solidFill>
              </a:rPr>
              <a:t>Цель</a:t>
            </a:r>
            <a:r>
              <a:rPr lang="ru-RU" dirty="0">
                <a:solidFill>
                  <a:schemeClr val="folHlink"/>
                </a:solidFill>
              </a:rPr>
              <a:t> </a:t>
            </a:r>
            <a:r>
              <a:rPr lang="ru-RU" dirty="0"/>
              <a:t>(с учетом интересов заказчика? без учета?)</a:t>
            </a:r>
          </a:p>
          <a:p>
            <a:pPr eaLnBrk="1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tabLst>
                <a:tab pos="261938" algn="l"/>
              </a:tabLst>
            </a:pPr>
            <a:r>
              <a:rPr lang="ru-RU" dirty="0"/>
              <a:t> </a:t>
            </a:r>
            <a:r>
              <a:rPr lang="ru-RU" b="1" dirty="0">
                <a:solidFill>
                  <a:schemeClr val="folHlink"/>
                </a:solidFill>
              </a:rPr>
              <a:t>Срок</a:t>
            </a:r>
          </a:p>
          <a:p>
            <a:pPr eaLnBrk="1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tabLst>
                <a:tab pos="261938" algn="l"/>
              </a:tabLst>
            </a:pPr>
            <a:r>
              <a:rPr lang="ru-RU" b="1" dirty="0">
                <a:solidFill>
                  <a:schemeClr val="folHlink"/>
                </a:solidFill>
              </a:rPr>
              <a:t> Ресурсы </a:t>
            </a:r>
          </a:p>
          <a:p>
            <a:pPr eaLnBrk="1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tabLst>
                <a:tab pos="261938" algn="l"/>
              </a:tabLst>
            </a:pPr>
            <a:r>
              <a:rPr lang="ru-RU" b="1" dirty="0">
                <a:solidFill>
                  <a:schemeClr val="folHlink"/>
                </a:solidFill>
              </a:rPr>
              <a:t>  Удовлетворенность заказчика</a:t>
            </a:r>
            <a:endParaRPr lang="ru-RU" dirty="0"/>
          </a:p>
        </p:txBody>
      </p:sp>
      <p:sp>
        <p:nvSpPr>
          <p:cNvPr id="54273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B60E80-1200-43EB-9757-33311B5473E3}" type="slidenum">
              <a:rPr lang="ru-RU" smtClean="0">
                <a:solidFill>
                  <a:srgbClr val="000000"/>
                </a:solidFill>
              </a:rPr>
              <a:pPr/>
              <a:t>28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4276" name="Rectangle 20"/>
          <p:cNvSpPr>
            <a:spLocks noChangeArrowheads="1"/>
          </p:cNvSpPr>
          <p:nvPr/>
        </p:nvSpPr>
        <p:spPr bwMode="auto">
          <a:xfrm>
            <a:off x="1847850" y="6381750"/>
            <a:ext cx="8229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1400" i="1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>
              <a:solidFill>
                <a:srgbClr val="000000"/>
              </a:solidFill>
            </a:endParaRPr>
          </a:p>
        </p:txBody>
      </p:sp>
      <p:sp>
        <p:nvSpPr>
          <p:cNvPr id="54277" name="Rectangle 21"/>
          <p:cNvSpPr>
            <a:spLocks noChangeArrowheads="1"/>
          </p:cNvSpPr>
          <p:nvPr/>
        </p:nvSpPr>
        <p:spPr bwMode="auto">
          <a:xfrm>
            <a:off x="1847850" y="6570664"/>
            <a:ext cx="8229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en-US" sz="1400" i="1" dirty="0">
                <a:solidFill>
                  <a:srgbClr val="CC3300"/>
                </a:solidFill>
                <a:cs typeface="Times New Roman" pitchFamily="18" charset="0"/>
              </a:rPr>
              <a:t>©</a:t>
            </a:r>
            <a:r>
              <a:rPr lang="ru-RU" sz="1400" i="1" dirty="0">
                <a:solidFill>
                  <a:srgbClr val="CC3300"/>
                </a:solidFill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37361"/>
            <a:ext cx="10972800" cy="114300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ПРОЕКТА И КРИТЕРИИ УСПЕШНОСТИ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ДОСТИЖЕНИЯ ПОСТАВЛЕННЫХ ЦЕЛЕЙ ПРОЕКТА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09751"/>
            <a:ext cx="10795000" cy="1995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 </a:t>
            </a:r>
            <a:r>
              <a:rPr lang="ru-RU" sz="2400" b="1" dirty="0" smtClean="0"/>
              <a:t>Цели проекта: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- </a:t>
            </a:r>
            <a:r>
              <a:rPr lang="ru-RU" sz="2400" dirty="0"/>
              <a:t>конечные результаты проекта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- выбранные пути достижения этих результатов</a:t>
            </a:r>
          </a:p>
          <a:p>
            <a:pPr eaLnBrk="1" hangingPunct="1">
              <a:lnSpc>
                <a:spcPct val="90000"/>
              </a:lnSpc>
            </a:pPr>
            <a:endParaRPr lang="ru-RU" sz="2400" dirty="0"/>
          </a:p>
        </p:txBody>
      </p:sp>
      <p:sp>
        <p:nvSpPr>
          <p:cNvPr id="56324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609600" y="3152780"/>
            <a:ext cx="10972800" cy="20748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400" b="1" dirty="0"/>
              <a:t>Критерии успешности достижения поставленных целей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 eaLnBrk="1" hangingPunct="1">
              <a:buNone/>
            </a:pPr>
            <a:r>
              <a:rPr lang="ru-RU" sz="2400" dirty="0" smtClean="0"/>
              <a:t>(</a:t>
            </a:r>
            <a:r>
              <a:rPr lang="ru-RU" sz="2400" dirty="0"/>
              <a:t>оценки различных вариантов исполнения проекта)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/>
              <a:t>	</a:t>
            </a:r>
            <a:r>
              <a:rPr lang="ru-RU" sz="2400" b="1" i="1" dirty="0"/>
              <a:t>Основные:</a:t>
            </a:r>
            <a:r>
              <a:rPr lang="ru-RU" sz="2400" dirty="0"/>
              <a:t>  - сроки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/>
              <a:t>			  -  стоимость</a:t>
            </a:r>
          </a:p>
        </p:txBody>
      </p:sp>
      <p:sp>
        <p:nvSpPr>
          <p:cNvPr id="56325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609600" y="4754560"/>
            <a:ext cx="10972800" cy="19494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400" b="1" dirty="0"/>
              <a:t>Ограничения</a:t>
            </a:r>
            <a:r>
              <a:rPr lang="ru-RU" sz="2400" dirty="0"/>
              <a:t> (при рассмотрении и оценке различных вариантов)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i="1" dirty="0"/>
              <a:t>	</a:t>
            </a:r>
            <a:r>
              <a:rPr lang="ru-RU" sz="2400" b="1" i="1" dirty="0"/>
              <a:t>Основные:</a:t>
            </a:r>
            <a:r>
              <a:rPr lang="ru-RU" sz="2400" dirty="0"/>
              <a:t>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/>
              <a:t>	 		- степень выполнения </a:t>
            </a:r>
            <a:r>
              <a:rPr lang="ru-RU" sz="2400" dirty="0" smtClean="0"/>
              <a:t>запланированных </a:t>
            </a:r>
            <a:r>
              <a:rPr lang="ru-RU" sz="2400" dirty="0"/>
              <a:t>целей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/>
              <a:t>	 		- качество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/>
              <a:t>			 - ресурсы </a:t>
            </a:r>
          </a:p>
          <a:p>
            <a:pPr eaLnBrk="1" hangingPunct="1"/>
            <a:endParaRPr lang="ru-RU" sz="2400" dirty="0"/>
          </a:p>
        </p:txBody>
      </p:sp>
      <p:sp>
        <p:nvSpPr>
          <p:cNvPr id="56321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850D78-4F72-4C04-A83A-D195BF2779EA}" type="slidenum">
              <a:rPr lang="ru-RU" smtClean="0">
                <a:solidFill>
                  <a:srgbClr val="000000"/>
                </a:solidFill>
              </a:rPr>
              <a:pPr/>
              <a:t>29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1847850" y="6381750"/>
            <a:ext cx="8229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1400" i="1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 dirty="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1992313" y="6381750"/>
            <a:ext cx="8229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 dirty="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4900" y="481014"/>
            <a:ext cx="10299699" cy="526297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российский стандарт в области управления проектами (НТК – Национальные требования к компетенции) дает следующую формулировку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– целенаправленная деятельность временного характера, предназначенная для создания уникального продукта или услуги, ограниченная во времени и </a:t>
            </a:r>
            <a:r>
              <a:rPr lang="ru-RU" altLang="ru-RU" sz="2400" b="1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связанная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потреблением ресурсов»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>
              <a:solidFill>
                <a:srgbClr val="9A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95" y="3726597"/>
            <a:ext cx="3145809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476250"/>
            <a:ext cx="10896600" cy="135890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ПРОЕКТА И КРИТЕРИИ УСПЕШНОСТИ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ДОСТИЖЕНИЯ ПОСТАВЛЕННЫХ ЦЕЛЕЙ ОБРАЗОВАТЕЛЬНОГО ПРОЕКТА  </a:t>
            </a:r>
            <a:r>
              <a:rPr lang="ru-RU" sz="2800" b="1" dirty="0" smtClean="0"/>
              <a:t>-  </a:t>
            </a:r>
            <a:r>
              <a:rPr lang="ru-RU" sz="2800" b="1" dirty="0">
                <a:solidFill>
                  <a:schemeClr val="folHlink"/>
                </a:solidFill>
              </a:rPr>
              <a:t>ОБСУЖДЕНИЕ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6900" y="1968500"/>
            <a:ext cx="10985499" cy="3960812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/>
              <a:t> </a:t>
            </a:r>
          </a:p>
          <a:p>
            <a:pPr marL="0" indent="0" eaLnBrk="1" hangingPunct="1">
              <a:spcBef>
                <a:spcPct val="40000"/>
              </a:spcBef>
              <a:buNone/>
            </a:pPr>
            <a:r>
              <a:rPr lang="ru-RU" b="1" dirty="0" smtClean="0"/>
              <a:t>Цели образовательного проекта: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ru-RU" dirty="0" smtClean="0"/>
              <a:t>-   конечные результаты проекта </a:t>
            </a:r>
            <a:r>
              <a:rPr lang="ru-RU" b="1" dirty="0" smtClean="0"/>
              <a:t>?</a:t>
            </a:r>
          </a:p>
          <a:p>
            <a:pPr eaLnBrk="1" hangingPunct="1">
              <a:spcBef>
                <a:spcPct val="40000"/>
              </a:spcBef>
              <a:buFontTx/>
              <a:buChar char="-"/>
            </a:pPr>
            <a:r>
              <a:rPr lang="ru-RU" dirty="0" smtClean="0"/>
              <a:t>выбранные пути достижения этих результатов </a:t>
            </a:r>
            <a:r>
              <a:rPr lang="ru-RU" b="1" dirty="0" smtClean="0"/>
              <a:t>?</a:t>
            </a:r>
          </a:p>
        </p:txBody>
      </p:sp>
      <p:sp>
        <p:nvSpPr>
          <p:cNvPr id="68609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B4D32C-4095-4836-8332-27CA52166E08}" type="slidenum">
              <a:rPr lang="ru-RU" smtClean="0">
                <a:solidFill>
                  <a:srgbClr val="000000"/>
                </a:solidFill>
              </a:rPr>
              <a:pPr/>
              <a:t>30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847850" y="6381750"/>
            <a:ext cx="8229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en-US" sz="1400" i="1">
                <a:solidFill>
                  <a:srgbClr val="CC3300"/>
                </a:solidFill>
                <a:cs typeface="Times New Roman" pitchFamily="18" charset="0"/>
              </a:rPr>
              <a:t>©</a:t>
            </a:r>
            <a:r>
              <a:rPr lang="ru-RU" sz="1400" i="1">
                <a:solidFill>
                  <a:srgbClr val="CC3300"/>
                </a:solidFill>
                <a:cs typeface="Times New Roman" pitchFamily="18" charset="0"/>
              </a:rPr>
              <a:t> Казанская О.В.</a:t>
            </a:r>
            <a:r>
              <a:rPr lang="ru-RU" sz="1400" i="1">
                <a:solidFill>
                  <a:srgbClr val="000000"/>
                </a:solidFill>
              </a:rPr>
              <a:t> 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50900" y="549276"/>
            <a:ext cx="10731500" cy="1287463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ПРОЕКТА И КРИТЕРИИ УСПЕШНОСТИ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ДОСТИЖЕНИЯ ПОСТАВЛЕННЫХ ЦЕЛЕЙ ОБРАЗОВАТЕЛЬНОГО ПРОЕКТА.  ОБСУЖДЕНИЕ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611189" y="1970089"/>
            <a:ext cx="5724525" cy="1655762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sz="2400" b="1" dirty="0"/>
              <a:t>Что есть критерии успешности проектов в области образования?</a:t>
            </a:r>
            <a:endParaRPr lang="ru-RU" sz="2400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/>
              <a:t>	</a:t>
            </a:r>
            <a:r>
              <a:rPr lang="ru-RU" sz="2400" b="1" i="1" dirty="0"/>
              <a:t>Основные критерии: …</a:t>
            </a:r>
            <a:endParaRPr lang="ru-RU" sz="2400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sz="quarter" idx="3"/>
          </p:nvPr>
        </p:nvSpPr>
        <p:spPr>
          <a:xfrm>
            <a:off x="5586413" y="3874294"/>
            <a:ext cx="5905500" cy="2259013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sz="2400" b="1" dirty="0"/>
              <a:t>Каковы ограничения</a:t>
            </a:r>
            <a:r>
              <a:rPr lang="ru-RU" sz="2400" dirty="0"/>
              <a:t> </a:t>
            </a:r>
            <a:r>
              <a:rPr lang="ru-RU" sz="2400" b="1" dirty="0"/>
              <a:t>проекта в области образования   </a:t>
            </a:r>
            <a:r>
              <a:rPr lang="ru-RU" sz="2400" dirty="0"/>
              <a:t>(при рассмотрении и оценке различных вариантов) ?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i="1" dirty="0"/>
              <a:t>	</a:t>
            </a:r>
            <a:r>
              <a:rPr lang="ru-RU" sz="2400" b="1" i="1" dirty="0"/>
              <a:t>Основные  ограничения: …</a:t>
            </a:r>
          </a:p>
        </p:txBody>
      </p:sp>
      <p:sp>
        <p:nvSpPr>
          <p:cNvPr id="70657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A080D5-7950-43F0-8F5D-F14C5FE551C4}" type="slidenum">
              <a:rPr lang="ru-RU" smtClean="0">
                <a:solidFill>
                  <a:srgbClr val="000000"/>
                </a:solidFill>
              </a:rPr>
              <a:pPr/>
              <a:t>31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847850" y="6381750"/>
            <a:ext cx="8229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en-US" sz="1400" i="1" dirty="0">
                <a:solidFill>
                  <a:srgbClr val="CC3300"/>
                </a:solidFill>
                <a:cs typeface="Times New Roman" pitchFamily="18" charset="0"/>
              </a:rPr>
              <a:t>©</a:t>
            </a:r>
            <a:r>
              <a:rPr lang="ru-RU" sz="1400" i="1" dirty="0">
                <a:solidFill>
                  <a:srgbClr val="CC3300"/>
                </a:solidFill>
                <a:cs typeface="Times New Roman" pitchFamily="18" charset="0"/>
              </a:rPr>
              <a:t> Казанская О.В.</a:t>
            </a:r>
            <a:r>
              <a:rPr lang="ru-RU" sz="1400" i="1" dirty="0">
                <a:solidFill>
                  <a:srgbClr val="000000"/>
                </a:solidFill>
              </a:rPr>
              <a:t> 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 dirty="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5100"/>
            <a:ext cx="109728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СОДЕРЖАНИЯ ПРОЕКТА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08101"/>
            <a:ext cx="10972800" cy="482282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0000"/>
                </a:solidFill>
              </a:rPr>
              <a:t>Описание содержания проекта включает (пример):</a:t>
            </a:r>
            <a:endParaRPr lang="ru-RU" sz="2400" b="1" dirty="0"/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цели проекта и продукта;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требования к продукту или услуге и характеристики таковых;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критерии приемки продукта;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границы проекта;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требования и результаты проекта;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ограничения проекта;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допущения проекта;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первоначальную организацию проекта;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первоначально сформулированные риски;</a:t>
            </a:r>
          </a:p>
          <a:p>
            <a:pPr>
              <a:lnSpc>
                <a:spcPct val="80000"/>
              </a:lnSpc>
            </a:pPr>
            <a:r>
              <a:rPr lang="ru-RU" sz="2400" i="1" dirty="0">
                <a:solidFill>
                  <a:srgbClr val="000000"/>
                </a:solidFill>
              </a:rPr>
              <a:t>контрольные события</a:t>
            </a:r>
            <a:r>
              <a:rPr lang="ru-RU" sz="2400" dirty="0">
                <a:solidFill>
                  <a:srgbClr val="000000"/>
                </a:solidFill>
              </a:rPr>
              <a:t> (вехи) расписания;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первоначальную </a:t>
            </a:r>
            <a:r>
              <a:rPr lang="ru-RU" sz="2400" i="1" dirty="0">
                <a:solidFill>
                  <a:srgbClr val="000000"/>
                </a:solidFill>
              </a:rPr>
              <a:t>иерархическую структуру работ</a:t>
            </a:r>
            <a:r>
              <a:rPr lang="ru-RU" sz="2400" dirty="0">
                <a:solidFill>
                  <a:srgbClr val="000000"/>
                </a:solidFill>
              </a:rPr>
              <a:t> (</a:t>
            </a:r>
            <a:r>
              <a:rPr lang="ru-RU" sz="2400" i="1" dirty="0">
                <a:solidFill>
                  <a:srgbClr val="000000"/>
                </a:solidFill>
              </a:rPr>
              <a:t>ИСР</a:t>
            </a:r>
            <a:r>
              <a:rPr lang="ru-RU" sz="2400" dirty="0">
                <a:solidFill>
                  <a:srgbClr val="000000"/>
                </a:solidFill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ru-RU" sz="2400" i="1" dirty="0">
                <a:solidFill>
                  <a:srgbClr val="000000"/>
                </a:solidFill>
              </a:rPr>
              <a:t>смету</a:t>
            </a:r>
            <a:r>
              <a:rPr lang="ru-RU" sz="2400" dirty="0">
                <a:solidFill>
                  <a:srgbClr val="000000"/>
                </a:solidFill>
              </a:rPr>
              <a:t> расходов с указанием порядка величин;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требования к управлению конфигурацией проекта;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требования к одобрению.</a:t>
            </a:r>
            <a:endParaRPr lang="ru-RU" sz="2400" dirty="0"/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34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39700"/>
            <a:ext cx="10972800" cy="11430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ПРИМЕРНАЯ СТРУКТУРА ОФОРМЛЕНИЯ ПРОЕКТА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(ПРОБЛЕМНО – ОРИЕНТИРОВАННЫЙ ПОДХОД)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673100" y="1397000"/>
            <a:ext cx="10972800" cy="430212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1. Наименование проекта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2.Исполнители проекта: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 координатор (контакты)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администратор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руководители проектных групп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3. Участники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4. Соисполнители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5. Проблема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6. Владелец проблемы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7. Концепция проблемы (что находится в основе)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8. Анализ ситуации по проблеме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9. Контур управления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цели  проекта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задачи проекта по годам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планируемые результаты по годам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рекомендации по устранению проблемы и достижению результатов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мониторинг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1758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96975"/>
            <a:ext cx="10375900" cy="6477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ПРИМЕРНАЯ СТРУКТУРА ОФОРМЛЕНИЯ ПРОЕКТА  (СОБЫТИЙНЫЙ ПОДХОД)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1.Исполнители проекта: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 координатор (контакты)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администратор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- руководители проектных групп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2. Участники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3. Соисполнители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Направление (№ 1,2,3,4)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Цель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Ключевое событие проекта (1,2,3)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4.Задачи </a:t>
            </a:r>
            <a:endParaRPr lang="ru-RU" sz="2000" dirty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5.Планируемые </a:t>
            </a:r>
            <a:r>
              <a:rPr lang="ru-RU" sz="2000" dirty="0"/>
              <a:t>результаты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6.Планируемые </a:t>
            </a:r>
            <a:r>
              <a:rPr lang="ru-RU" sz="2000" dirty="0"/>
              <a:t>мероприятия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7.График </a:t>
            </a:r>
            <a:r>
              <a:rPr lang="ru-RU" sz="2000" dirty="0"/>
              <a:t>реализации с указанием исполнителей и соисполнителей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31206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85876"/>
            <a:ext cx="9144000" cy="523875"/>
          </a:xfrm>
        </p:spPr>
        <p:txBody>
          <a:bodyPr/>
          <a:lstStyle/>
          <a:p>
            <a:pPr algn="ctr" eaLnBrk="1" hangingPunct="1">
              <a:tabLst>
                <a:tab pos="1530350" algn="l"/>
              </a:tabLst>
            </a:pPr>
            <a:r>
              <a:rPr lang="ru-RU" sz="2800" b="1" dirty="0">
                <a:solidFill>
                  <a:schemeClr val="bg2"/>
                </a:solidFill>
              </a:rPr>
              <a:t>ЗАДАНИЕ 1</a:t>
            </a:r>
            <a:endParaRPr lang="ru-RU" sz="2000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  <a:tabLst>
                <a:tab pos="2332038" algn="l"/>
              </a:tabLst>
            </a:pPr>
            <a:r>
              <a:rPr lang="ru-RU" sz="2800" b="1"/>
              <a:t>- </a:t>
            </a:r>
          </a:p>
          <a:p>
            <a:pPr marL="0" indent="0" eaLnBrk="1" hangingPunct="1">
              <a:spcBef>
                <a:spcPct val="30000"/>
              </a:spcBef>
              <a:buNone/>
              <a:tabLst>
                <a:tab pos="2332038" algn="l"/>
              </a:tabLst>
            </a:pPr>
            <a:endParaRPr lang="ru-RU" sz="2800" b="1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Char char="q"/>
              <a:tabLst>
                <a:tab pos="2332038" algn="l"/>
              </a:tabLst>
            </a:pPr>
            <a:endParaRPr lang="en-US" b="1" smtClean="0">
              <a:solidFill>
                <a:schemeClr val="folHlink"/>
              </a:solidFill>
            </a:endParaRPr>
          </a:p>
          <a:p>
            <a:pPr marL="0" indent="0" eaLnBrk="1" hangingPunct="1">
              <a:spcBef>
                <a:spcPct val="30000"/>
              </a:spcBef>
              <a:buNone/>
              <a:tabLst>
                <a:tab pos="2332038" algn="l"/>
              </a:tabLst>
            </a:pPr>
            <a:endParaRPr lang="ru-RU" b="1" smtClean="0">
              <a:solidFill>
                <a:schemeClr val="folHlink"/>
              </a:solidFill>
            </a:endParaRPr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800"/>
          </a:p>
          <a:p>
            <a:pPr marL="0" indent="0" eaLnBrk="1" hangingPunct="1">
              <a:buNone/>
              <a:tabLst>
                <a:tab pos="2332038" algn="l"/>
              </a:tabLst>
            </a:pPr>
            <a:r>
              <a:rPr lang="ru-RU" sz="2400"/>
              <a:t>	</a:t>
            </a:r>
            <a:endParaRPr lang="ru-RU" sz="2400" i="1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/>
          </a:p>
          <a:p>
            <a:pPr marL="0" indent="0" eaLnBrk="1" hangingPunct="1">
              <a:buFontTx/>
              <a:buChar char="-"/>
              <a:tabLst>
                <a:tab pos="2332038" algn="l"/>
              </a:tabLst>
            </a:pPr>
            <a:endParaRPr lang="ru-RU" sz="2400"/>
          </a:p>
          <a:p>
            <a:pPr marL="0" indent="0" eaLnBrk="1" hangingPunct="1">
              <a:buNone/>
              <a:tabLst>
                <a:tab pos="2332038" algn="l"/>
              </a:tabLst>
            </a:pPr>
            <a:endParaRPr lang="ru-RU" sz="2400"/>
          </a:p>
        </p:txBody>
      </p:sp>
      <p:graphicFrame>
        <p:nvGraphicFramePr>
          <p:cNvPr id="221265" name="Group 81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738313" y="2000250"/>
          <a:ext cx="8715436" cy="3544634"/>
        </p:xfrm>
        <a:graphic>
          <a:graphicData uri="http://schemas.openxmlformats.org/drawingml/2006/table">
            <a:tbl>
              <a:tblPr/>
              <a:tblGrid>
                <a:gridCol w="5494996"/>
                <a:gridCol w="3220440"/>
              </a:tblGrid>
              <a:tr h="515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Спланировать проект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дать ему название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______________________________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(Название проекта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Описать предназначение проекта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(во имя какой благой цели …)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(Предназначение проекта)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Сформулировать цель проекта и его задачи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______________________________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(Цель проекта)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______________________________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(Задачи проекта)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727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Обозначить временный характер проекта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(срок исполнения проекта, «видимый» результат  к окончанию проекта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30721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D691DE-ECAE-47B7-8087-94173497B8B3}" type="slidenum">
              <a:rPr lang="ru-RU" smtClean="0">
                <a:solidFill>
                  <a:srgbClr val="000000"/>
                </a:solidFill>
              </a:rPr>
              <a:pPr/>
              <a:t>35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0741" name="Rectangle 82"/>
          <p:cNvSpPr>
            <a:spLocks noChangeArrowheads="1"/>
          </p:cNvSpPr>
          <p:nvPr/>
        </p:nvSpPr>
        <p:spPr bwMode="auto">
          <a:xfrm>
            <a:off x="1847850" y="6381750"/>
            <a:ext cx="8229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14439"/>
            <a:ext cx="9144000" cy="523875"/>
          </a:xfrm>
        </p:spPr>
        <p:txBody>
          <a:bodyPr/>
          <a:lstStyle/>
          <a:p>
            <a:pPr algn="ctr" eaLnBrk="1" hangingPunct="1">
              <a:tabLst>
                <a:tab pos="1530350" algn="l"/>
              </a:tabLst>
            </a:pPr>
            <a:r>
              <a:rPr lang="ru-RU" sz="2800" b="1" dirty="0">
                <a:solidFill>
                  <a:schemeClr val="bg2"/>
                </a:solidFill>
              </a:rPr>
              <a:t>ЗАДАНИЕ 1 </a:t>
            </a:r>
            <a:r>
              <a:rPr lang="ru-RU" sz="2000" b="1" dirty="0"/>
              <a:t>Продолжение 1</a:t>
            </a:r>
          </a:p>
        </p:txBody>
      </p:sp>
      <p:graphicFrame>
        <p:nvGraphicFramePr>
          <p:cNvPr id="221265" name="Group 81"/>
          <p:cNvGraphicFramePr>
            <a:graphicFrameLocks noGrp="1"/>
          </p:cNvGraphicFramePr>
          <p:nvPr>
            <p:ph sz="half" idx="2"/>
          </p:nvPr>
        </p:nvGraphicFramePr>
        <p:xfrm>
          <a:off x="1666875" y="1928814"/>
          <a:ext cx="8858312" cy="4718685"/>
        </p:xfrm>
        <a:graphic>
          <a:graphicData uri="http://schemas.openxmlformats.org/drawingml/2006/table">
            <a:tbl>
              <a:tblPr/>
              <a:tblGrid>
                <a:gridCol w="6090102"/>
                <a:gridCol w="2768210"/>
              </a:tblGrid>
              <a:tr h="12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Показать, как учитывается ограниченность во времени работы команды (временный характер команды)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__________________________________________________________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(Способ формирования команды)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Показать, как учитывается обязательность (или необязательность) сертификации деятельности в рамках проекта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__________________________________________________________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(Что должно быть сертифицировано)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Показать пошаговый характер </a:t>
                      </a:r>
                      <a:r>
                        <a:rPr kumimoji="0" lang="ru-RU" sz="2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управле-ния</a:t>
                      </a: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выполнением проекта 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(планирование и контроль выполнения его этапов)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__________________________________________________________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(Схема управления проектом)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Указать на возможные риски при выполнении проекта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(Основные риски)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76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3DA272-F7CE-4731-9B06-4DC6CBF76228}" type="slidenum">
              <a:rPr lang="ru-RU" smtClean="0">
                <a:solidFill>
                  <a:srgbClr val="000000"/>
                </a:solidFill>
              </a:rPr>
              <a:pPr/>
              <a:t>36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788" name="Rectangle 82"/>
          <p:cNvSpPr>
            <a:spLocks noChangeArrowheads="1"/>
          </p:cNvSpPr>
          <p:nvPr/>
        </p:nvSpPr>
        <p:spPr bwMode="auto">
          <a:xfrm>
            <a:off x="1809750" y="6570664"/>
            <a:ext cx="8229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 dirty="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357314"/>
            <a:ext cx="9144000" cy="71437"/>
          </a:xfrm>
        </p:spPr>
        <p:txBody>
          <a:bodyPr/>
          <a:lstStyle/>
          <a:p>
            <a:pPr algn="ctr" eaLnBrk="1" hangingPunct="1">
              <a:tabLst>
                <a:tab pos="1530350" algn="l"/>
              </a:tabLst>
            </a:pPr>
            <a:r>
              <a:rPr lang="ru-RU" sz="2800" b="1">
                <a:solidFill>
                  <a:schemeClr val="bg2"/>
                </a:solidFill>
              </a:rPr>
              <a:t>ЗАДАНИЕ 2 </a:t>
            </a:r>
            <a:br>
              <a:rPr lang="ru-RU" sz="2800" b="1">
                <a:solidFill>
                  <a:schemeClr val="bg2"/>
                </a:solidFill>
              </a:rPr>
            </a:br>
            <a:r>
              <a:rPr lang="ru-RU" sz="2800" b="1">
                <a:solidFill>
                  <a:schemeClr val="bg2"/>
                </a:solidFill>
              </a:rPr>
              <a:t>на тему:</a:t>
            </a:r>
            <a:r>
              <a:rPr lang="ru-RU" sz="2800" b="1"/>
              <a:t> «Классификация проектов, виды проектов»</a:t>
            </a:r>
            <a:endParaRPr lang="ru-RU" sz="2000" b="1"/>
          </a:p>
        </p:txBody>
      </p:sp>
      <p:graphicFrame>
        <p:nvGraphicFramePr>
          <p:cNvPr id="221265" name="Group 81"/>
          <p:cNvGraphicFramePr>
            <a:graphicFrameLocks noGrp="1"/>
          </p:cNvGraphicFramePr>
          <p:nvPr>
            <p:ph sz="half" idx="2"/>
          </p:nvPr>
        </p:nvGraphicFramePr>
        <p:xfrm>
          <a:off x="1738314" y="1412876"/>
          <a:ext cx="8715437" cy="5230959"/>
        </p:xfrm>
        <a:graphic>
          <a:graphicData uri="http://schemas.openxmlformats.org/drawingml/2006/table">
            <a:tbl>
              <a:tblPr/>
              <a:tblGrid>
                <a:gridCol w="4663523"/>
                <a:gridCol w="2064183"/>
                <a:gridCol w="1987731"/>
              </a:tblGrid>
              <a:tr h="1000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Сравнить проекты из области управления образованием и из другой области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(Название проекта)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(Название проекта)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706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Вид деятельности проекта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Управление образованием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(Вид деятельности проекта)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76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Описать значимость проекта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(значимость проекта)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(значимость проекта)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70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Инициатор проекта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(Инициатор проекта)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(Инициатор проекта)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759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Обозначить степень сложности проекта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(степень сложности)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(степень  сложности)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650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Описать уникальность и возможную повторяемость проекта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735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Описать принцип  формирования команды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(степень сложности)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(степень  сложности)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65537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21E1E8-4920-4663-AFFF-E7539E641AD1}" type="slidenum">
              <a:rPr lang="ru-RU" smtClean="0">
                <a:solidFill>
                  <a:srgbClr val="000000"/>
                </a:solidFill>
              </a:rPr>
              <a:pPr/>
              <a:t>37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5573" name="Rectangle 82"/>
          <p:cNvSpPr>
            <a:spLocks noChangeArrowheads="1"/>
          </p:cNvSpPr>
          <p:nvPr/>
        </p:nvSpPr>
        <p:spPr bwMode="auto">
          <a:xfrm>
            <a:off x="2309813" y="6570664"/>
            <a:ext cx="8229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 dirty="0">
                <a:solidFill>
                  <a:srgbClr val="000000"/>
                </a:solidFill>
              </a:rPr>
              <a:t>	  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286001"/>
            <a:ext cx="10972800" cy="15620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endParaRPr lang="ru-RU" b="1" kern="1200" dirty="0" smtClean="0">
              <a:solidFill>
                <a:srgbClr val="000000"/>
              </a:solidFill>
              <a:ea typeface="Times New Roman"/>
              <a:cs typeface="DejaVu Sans"/>
            </a:endParaRPr>
          </a:p>
          <a:p>
            <a:pPr marL="0" lvl="0" indent="0" algn="ctr">
              <a:buNone/>
            </a:pPr>
            <a:r>
              <a:rPr lang="ru-RU" b="1" kern="1200" dirty="0" smtClean="0">
                <a:solidFill>
                  <a:srgbClr val="000000"/>
                </a:solidFill>
                <a:ea typeface="Times New Roman"/>
                <a:cs typeface="DejaVu Sans"/>
              </a:rPr>
              <a:t>СПАСИБО </a:t>
            </a:r>
            <a:r>
              <a:rPr lang="ru-RU" b="1" kern="1200" dirty="0">
                <a:solidFill>
                  <a:srgbClr val="000000"/>
                </a:solidFill>
                <a:ea typeface="Times New Roman"/>
                <a:cs typeface="DejaVu Sans"/>
              </a:rPr>
              <a:t>ЗА ВНИМАНИЕ!</a:t>
            </a:r>
            <a:endParaRPr lang="ru-RU" sz="1800" kern="1200" dirty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Модуль </a:t>
            </a:r>
            <a:r>
              <a:rPr lang="ru-RU" sz="2800" b="1" dirty="0">
                <a:solidFill>
                  <a:schemeClr val="tx1"/>
                </a:solidFill>
              </a:rPr>
              <a:t>1. ГОСТ Р 54869-2011 </a:t>
            </a:r>
            <a:r>
              <a:rPr lang="ru-RU" sz="2800" b="1" dirty="0" smtClean="0">
                <a:solidFill>
                  <a:schemeClr val="tx1"/>
                </a:solidFill>
              </a:rPr>
              <a:t>«Требования к управлению проектом».  Признаки </a:t>
            </a:r>
            <a:r>
              <a:rPr lang="ru-RU" sz="2800" b="1" dirty="0">
                <a:solidFill>
                  <a:schemeClr val="tx1"/>
                </a:solidFill>
              </a:rPr>
              <a:t>проекта</a:t>
            </a:r>
          </a:p>
        </p:txBody>
      </p:sp>
      <p:pic>
        <p:nvPicPr>
          <p:cNvPr id="81924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313" y="1916114"/>
            <a:ext cx="8242300" cy="4314825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40603486"/>
              </p:ext>
            </p:extLst>
          </p:nvPr>
        </p:nvGraphicFramePr>
        <p:xfrm>
          <a:off x="1863581" y="1796094"/>
          <a:ext cx="9220549" cy="4630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56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765175"/>
            <a:ext cx="8229600" cy="5921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И ЕГО ХАРАКТЕРИСТИКИ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65200" y="1735138"/>
            <a:ext cx="9713913" cy="486886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ru-RU" sz="2400" b="1" dirty="0" smtClean="0"/>
              <a:t>Любой </a:t>
            </a:r>
            <a:r>
              <a:rPr lang="ru-RU" altLang="ru-RU" sz="2400" b="1" dirty="0"/>
              <a:t>проект включает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u="sng" dirty="0"/>
              <a:t>замысел</a:t>
            </a:r>
            <a:r>
              <a:rPr lang="ru-RU" altLang="ru-RU" sz="2400" dirty="0"/>
              <a:t> (проблему</a:t>
            </a:r>
            <a:r>
              <a:rPr lang="ru-RU" altLang="ru-RU" sz="2400" dirty="0" smtClean="0"/>
              <a:t>)</a:t>
            </a:r>
            <a:r>
              <a:rPr lang="ru-RU" sz="2400" i="1" dirty="0"/>
              <a:t> </a:t>
            </a:r>
            <a:r>
              <a:rPr lang="ru-RU" sz="2400" i="1" dirty="0" smtClean="0"/>
              <a:t>примеры </a:t>
            </a:r>
            <a:r>
              <a:rPr lang="ru-RU" sz="2400" i="1" dirty="0"/>
              <a:t>замыслов: разработка и выпуск на предприятии принципиально нового вида продукции, открытие своего бизнеса, строительство дома или социального объекта, разработка идеи нового журнала или программного обеспечения, исследование рынка и т.п. </a:t>
            </a:r>
            <a:endParaRPr lang="ru-RU" altLang="ru-RU" sz="2400" i="1" dirty="0"/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u="sng" dirty="0" smtClean="0"/>
              <a:t>средства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его реализации (пути решения проблемы) 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dirty="0"/>
              <a:t>полученные в процессе реализации </a:t>
            </a:r>
            <a:r>
              <a:rPr lang="ru-RU" altLang="ru-RU" sz="2400" u="sng" dirty="0"/>
              <a:t>результаты</a:t>
            </a:r>
            <a:r>
              <a:rPr lang="ru-RU" altLang="ru-RU" sz="2400" dirty="0"/>
              <a:t> (</a:t>
            </a:r>
            <a:r>
              <a:rPr lang="ru-RU" altLang="ru-RU" sz="2400" dirty="0" smtClean="0"/>
              <a:t>эффективность)</a:t>
            </a:r>
            <a:endParaRPr lang="ru-RU" sz="2400" dirty="0"/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2400" dirty="0"/>
          </a:p>
        </p:txBody>
      </p:sp>
      <p:sp>
        <p:nvSpPr>
          <p:cNvPr id="2048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154FFB-A02C-4714-991F-726D271630E6}" type="slidenum">
              <a:rPr lang="ru-RU" smtClean="0">
                <a:solidFill>
                  <a:srgbClr val="000000"/>
                </a:solidFill>
              </a:rPr>
              <a:pPr/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ОСОБЕННОСТЯМИ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ПРОЕКТОВ ЯВЛЯЮТСЯ</a:t>
            </a:r>
          </a:p>
        </p:txBody>
      </p:sp>
      <p:pic>
        <p:nvPicPr>
          <p:cNvPr id="4096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700214"/>
            <a:ext cx="8788400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8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128269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ПРОЕКТОВ МОЖЕТ ПРОВОДИТЬСЯ В ЗАВИСИМОСТИ ОТ ТАКИХ ОСНОВАНИЙ: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dirty="0" smtClean="0"/>
              <a:t>направленность начинания, его состав и структура;</a:t>
            </a:r>
          </a:p>
          <a:p>
            <a:pPr marL="0" indent="0">
              <a:buNone/>
            </a:pPr>
            <a:r>
              <a:rPr lang="ru-RU" dirty="0" smtClean="0"/>
              <a:t>•	сфера деятельности, в которой реализуется проект;</a:t>
            </a:r>
          </a:p>
          <a:p>
            <a:pPr marL="0" indent="0">
              <a:buNone/>
            </a:pPr>
            <a:r>
              <a:rPr lang="ru-RU" dirty="0" smtClean="0"/>
              <a:t>•	масштаб идеи и степень ее влияния на внешнюю среду, количество участников;</a:t>
            </a:r>
          </a:p>
          <a:p>
            <a:pPr marL="0" indent="0">
              <a:buNone/>
            </a:pPr>
            <a:r>
              <a:rPr lang="ru-RU" dirty="0" smtClean="0"/>
              <a:t>•	продолжительность его внедрения;</a:t>
            </a:r>
          </a:p>
          <a:p>
            <a:pPr marL="0" indent="0">
              <a:buNone/>
            </a:pPr>
            <a:r>
              <a:rPr lang="ru-RU" dirty="0" smtClean="0"/>
              <a:t>•	степень сложности с точки зрения технологической, организационной, финансовой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620713"/>
            <a:ext cx="8229600" cy="519112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ПРОЕКТОВ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1268414"/>
            <a:ext cx="10452100" cy="5589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 b="1" dirty="0" smtClean="0"/>
              <a:t>Часто используемые признаки классификации:</a:t>
            </a:r>
            <a:endParaRPr lang="ru-RU" dirty="0" smtClean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- </a:t>
            </a:r>
            <a:r>
              <a:rPr lang="ru-RU" sz="2800" dirty="0"/>
              <a:t>вид деятельности;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- исходная ситуация;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- содержание;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-  значимость проекта для общества,  кто инициирует проекты, источники финансирования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- сложность проекта (крупные, мелкие)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- степень повторяемости (например, «пилотные» проекты)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- способ формирования команды проекта (конкурсный отбор, поручение, инициативные проекты)</a:t>
            </a:r>
          </a:p>
        </p:txBody>
      </p:sp>
      <p:sp>
        <p:nvSpPr>
          <p:cNvPr id="6246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CEFC0B-2BB2-4025-A212-9CFA39208BFC}" type="slidenum">
              <a:rPr lang="ru-RU" smtClean="0">
                <a:solidFill>
                  <a:srgbClr val="000000"/>
                </a:solidFill>
              </a:rPr>
              <a:pPr/>
              <a:t>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47850" y="6570664"/>
            <a:ext cx="8229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en-US" sz="1400" i="1" dirty="0">
                <a:solidFill>
                  <a:srgbClr val="CC3300"/>
                </a:solidFill>
                <a:cs typeface="Times New Roman" pitchFamily="18" charset="0"/>
              </a:rPr>
              <a:t>©</a:t>
            </a:r>
            <a:r>
              <a:rPr lang="ru-RU" sz="1400" i="1" dirty="0">
                <a:solidFill>
                  <a:srgbClr val="CC3300"/>
                </a:solidFill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</a:rPr>
              <a:t>	</a:t>
            </a: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1400" i="1" dirty="0">
              <a:solidFill>
                <a:srgbClr val="CC3300"/>
              </a:solidFill>
              <a:cs typeface="Times New Roman" pitchFamily="18" charset="0"/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</a:pPr>
            <a:endParaRPr lang="ru-RU" sz="3200" dirty="0">
              <a:solidFill>
                <a:srgbClr val="000000"/>
              </a:solidFill>
            </a:endParaRPr>
          </a:p>
          <a:p>
            <a:pPr marL="469900" indent="-469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27100"/>
            <a:ext cx="10972800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ВЫДЕЛЯЮТ ТАКИЕ НАИБОЛЕЕ РАСПРОСТРАНЕННЫЕ ТИПЫ ПРОЕКТОВ: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организационные</a:t>
            </a:r>
            <a:r>
              <a:rPr lang="ru-RU" dirty="0"/>
              <a:t>;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экономические;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социальные;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технические;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смешанные.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BAA0-B032-4CC0-9F44-1EBC62C26C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895" y="3218597"/>
            <a:ext cx="3145809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72132"/>
      </p:ext>
    </p:extLst>
  </p:cSld>
  <p:clrMapOvr>
    <a:masterClrMapping/>
  </p:clrMapOvr>
</p:sld>
</file>

<file path=ppt/theme/theme1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2241</Words>
  <Application>Microsoft Office PowerPoint</Application>
  <PresentationFormat>Широкоэкранный</PresentationFormat>
  <Paragraphs>458</Paragraphs>
  <Slides>38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DejaVu Sans</vt:lpstr>
      <vt:lpstr>Times New Roman</vt:lpstr>
      <vt:lpstr>Wingdings</vt:lpstr>
      <vt:lpstr>Квадрант</vt:lpstr>
      <vt:lpstr>ПРОЕКТИРОВАНИЕ ПРОГРАММ РАЗВИТИЯ  ОРГАНИЗАЦИИ</vt:lpstr>
      <vt:lpstr>ЧТО ТАКОЕ ПРОЕКТ?</vt:lpstr>
      <vt:lpstr>Презентация PowerPoint</vt:lpstr>
      <vt:lpstr>  Модуль 1. ГОСТ Р 54869-2011 «Требования к управлению проектом».  Признаки проекта</vt:lpstr>
      <vt:lpstr>ПРОЕКТ И ЕГО ХАРАКТЕРИСТИКИ</vt:lpstr>
      <vt:lpstr>ОСНОВНЫМИ ОСОБЕННОСТЯМИ  ПРОЕКТОВ ЯВЛЯЮТСЯ</vt:lpstr>
      <vt:lpstr>       КЛАССИФИКАЦИЯ ПРОЕКТОВ МОЖЕТ ПРОВОДИТЬСЯ В ЗАВИСИМОСТИ ОТ ТАКИХ ОСНОВАНИЙ: </vt:lpstr>
      <vt:lpstr>КЛАССИФИКАЦИЯ ПРОЕКТОВ</vt:lpstr>
      <vt:lpstr>ВЫДЕЛЯЮТ ТАКИЕ НАИБОЛЕЕ РАСПРОСТРАНЕННЫЕ ТИПЫ ПРОЕКТОВ: </vt:lpstr>
      <vt:lpstr>ОРГАНИЗАЦИОННЫЕ </vt:lpstr>
      <vt:lpstr>ЭКОНОМИЧЕСКИЕ</vt:lpstr>
      <vt:lpstr>СОЦИАЛЬНЫЕ</vt:lpstr>
      <vt:lpstr>ТЕХНИЧЕСКИЕ</vt:lpstr>
      <vt:lpstr>СМЕШАННЫЕ</vt:lpstr>
      <vt:lpstr>РАЗМЕРЫ ПРОЕКТА: МЕГАПРОЕКТ, МУЛЬТИ-ПРОЕКТ И МОНОПРОЕКТ</vt:lpstr>
      <vt:lpstr>ПО ДЛИТЕЛЬНОСТИ:  КРАТКОСРОЧНЫЕ, СРЕДНЕСРОЧНЫЕ И ДОЛГОСРОЧНЫЕ</vt:lpstr>
      <vt:lpstr>СЛОЖНОСТЬ ПРОЕКТА</vt:lpstr>
      <vt:lpstr>ИНВЕСТИЦИОННЫЕ ПРОЕКТЫ </vt:lpstr>
      <vt:lpstr>ВИДЫ ПРОЕКТОВ В ОБРАЗОВАНИИ</vt:lpstr>
      <vt:lpstr>ОБРАЗОВАТЕЛЬНЫЕ ПРОЕКТЫ</vt:lpstr>
      <vt:lpstr>ОБРАЗОВАТЕЛЬНЫЕ ПРОЕКТЫ ПО КОМПЛЕКСНОСТИ МОГУТ БЫТЬ МЕЖПРЕДМЕТНЫМИ И МОНОПРОЕКТАМИ</vt:lpstr>
      <vt:lpstr>Если брать за основу преобладающую деятельность учащихся, то можно выделить следующие виды: </vt:lpstr>
      <vt:lpstr>ИНАЯ КЛАССИФИКАЦИЯ ПРОЕКТОВ,  построенная на тех же принципах, что и вышеприведенная </vt:lpstr>
      <vt:lpstr>ПРОЕКТЫ И ОБЫЧНАЯ ОПЕРАТИВНАЯ ДЕЯТЕЛЬНОСТЬ.  ОБЩЕЕ:</vt:lpstr>
      <vt:lpstr>   ПРОЕКТЫ И ОБЫЧНАЯ ОПЕРАТИВНАЯ ДЕЯТЕЛЬНОСТЬ .  ОТЛИЧИЯ:</vt:lpstr>
      <vt:lpstr>СОЦИАЛЬНЫЕ ПРОЕКТЫ В ОБРАЗОВАНИИ    </vt:lpstr>
      <vt:lpstr>ИННОВАЦИОННЫЕ ПРОЕКТЫ В ОБРАЗОВАНИИ </vt:lpstr>
      <vt:lpstr>КРИТЕРИИ УСПЕШНОСТИ ПРОЕКТА</vt:lpstr>
      <vt:lpstr>ЦЕЛИ ПРОЕКТА И КРИТЕРИИ УСПЕШНОСТИ  ДОСТИЖЕНИЯ ПОСТАВЛЕННЫХ ЦЕЛЕЙ ПРОЕКТА</vt:lpstr>
      <vt:lpstr>ЦЕЛИ ПРОЕКТА И КРИТЕРИИ УСПЕШНОСТИ  ДОСТИЖЕНИЯ ПОСТАВЛЕННЫХ ЦЕЛЕЙ ОБРАЗОВАТЕЛЬНОГО ПРОЕКТА  -  ОБСУЖДЕНИЕ</vt:lpstr>
      <vt:lpstr>ЦЕЛИ ПРОЕКТА И КРИТЕРИИ УСПЕШНОСТИ  ДОСТИЖЕНИЯ ПОСТАВЛЕННЫХ ЦЕЛЕЙ ОБРАЗОВАТЕЛЬНОГО ПРОЕКТА.  ОБСУЖДЕНИЕ</vt:lpstr>
      <vt:lpstr>ОПИСАНИЕ СОДЕРЖАНИЯ ПРОЕКТА</vt:lpstr>
      <vt:lpstr>ПРИМЕРНАЯ СТРУКТУРА ОФОРМЛЕНИЯ ПРОЕКТА  (ПРОБЛЕМНО – ОРИЕНТИРОВАННЫЙ ПОДХОД)</vt:lpstr>
      <vt:lpstr>ПРИМЕРНАЯ СТРУКТУРА ОФОРМЛЕНИЯ ПРОЕКТА  (СОБЫТИЙНЫЙ ПОДХОД) </vt:lpstr>
      <vt:lpstr>ЗАДАНИЕ 1</vt:lpstr>
      <vt:lpstr>ЗАДАНИЕ 1 Продолжение 1</vt:lpstr>
      <vt:lpstr>ЗАДАНИЕ 2  на тему: «Классификация проектов, виды проектов»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Светлана Юрьевна Белянчева</cp:lastModifiedBy>
  <cp:revision>35</cp:revision>
  <dcterms:created xsi:type="dcterms:W3CDTF">2017-12-03T20:54:14Z</dcterms:created>
  <dcterms:modified xsi:type="dcterms:W3CDTF">2017-12-08T06:59:41Z</dcterms:modified>
</cp:coreProperties>
</file>