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40" r:id="rId1"/>
  </p:sldMasterIdLst>
  <p:notesMasterIdLst>
    <p:notesMasterId r:id="rId63"/>
  </p:notesMasterIdLst>
  <p:handoutMasterIdLst>
    <p:handoutMasterId r:id="rId64"/>
  </p:handoutMasterIdLst>
  <p:sldIdLst>
    <p:sldId id="291" r:id="rId2"/>
    <p:sldId id="376" r:id="rId3"/>
    <p:sldId id="375" r:id="rId4"/>
    <p:sldId id="382" r:id="rId5"/>
    <p:sldId id="363" r:id="rId6"/>
    <p:sldId id="370" r:id="rId7"/>
    <p:sldId id="368" r:id="rId8"/>
    <p:sldId id="377" r:id="rId9"/>
    <p:sldId id="378" r:id="rId10"/>
    <p:sldId id="379" r:id="rId11"/>
    <p:sldId id="349" r:id="rId12"/>
    <p:sldId id="287" r:id="rId13"/>
    <p:sldId id="364" r:id="rId14"/>
    <p:sldId id="365" r:id="rId15"/>
    <p:sldId id="367" r:id="rId16"/>
    <p:sldId id="366" r:id="rId17"/>
    <p:sldId id="372" r:id="rId18"/>
    <p:sldId id="326" r:id="rId19"/>
    <p:sldId id="311" r:id="rId20"/>
    <p:sldId id="383" r:id="rId21"/>
    <p:sldId id="261" r:id="rId22"/>
    <p:sldId id="323" r:id="rId23"/>
    <p:sldId id="327" r:id="rId24"/>
    <p:sldId id="391" r:id="rId25"/>
    <p:sldId id="392" r:id="rId26"/>
    <p:sldId id="393" r:id="rId27"/>
    <p:sldId id="394" r:id="rId28"/>
    <p:sldId id="395" r:id="rId29"/>
    <p:sldId id="330" r:id="rId30"/>
    <p:sldId id="388" r:id="rId31"/>
    <p:sldId id="331" r:id="rId32"/>
    <p:sldId id="332" r:id="rId33"/>
    <p:sldId id="333" r:id="rId34"/>
    <p:sldId id="334" r:id="rId35"/>
    <p:sldId id="389" r:id="rId36"/>
    <p:sldId id="328" r:id="rId37"/>
    <p:sldId id="342" r:id="rId38"/>
    <p:sldId id="359" r:id="rId39"/>
    <p:sldId id="343" r:id="rId40"/>
    <p:sldId id="329" r:id="rId41"/>
    <p:sldId id="335" r:id="rId42"/>
    <p:sldId id="310" r:id="rId43"/>
    <p:sldId id="336" r:id="rId44"/>
    <p:sldId id="387" r:id="rId45"/>
    <p:sldId id="339" r:id="rId46"/>
    <p:sldId id="340" r:id="rId47"/>
    <p:sldId id="341" r:id="rId48"/>
    <p:sldId id="360" r:id="rId49"/>
    <p:sldId id="361" r:id="rId50"/>
    <p:sldId id="350" r:id="rId51"/>
    <p:sldId id="351" r:id="rId52"/>
    <p:sldId id="352" r:id="rId53"/>
    <p:sldId id="353" r:id="rId54"/>
    <p:sldId id="355" r:id="rId55"/>
    <p:sldId id="356" r:id="rId56"/>
    <p:sldId id="357" r:id="rId57"/>
    <p:sldId id="386" r:id="rId58"/>
    <p:sldId id="358" r:id="rId59"/>
    <p:sldId id="345" r:id="rId60"/>
    <p:sldId id="396" r:id="rId61"/>
    <p:sldId id="384" r:id="rId62"/>
  </p:sldIdLst>
  <p:sldSz cx="9144000" cy="6858000" type="screen4x3"/>
  <p:notesSz cx="6761163" cy="99314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9FB"/>
    <a:srgbClr val="F4C8F5"/>
    <a:srgbClr val="FF9999"/>
    <a:srgbClr val="FF7C80"/>
    <a:srgbClr val="0000FF"/>
    <a:srgbClr val="CC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8246" autoAdjust="0"/>
  </p:normalViewPr>
  <p:slideViewPr>
    <p:cSldViewPr>
      <p:cViewPr>
        <p:scale>
          <a:sx n="122" d="100"/>
          <a:sy n="122" d="100"/>
        </p:scale>
        <p:origin x="-131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2" d="100"/>
        <a:sy n="122" d="100"/>
      </p:scale>
      <p:origin x="0" y="166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003CD30-C199-44E2-84CF-7F71792DE8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41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50" y="0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18050"/>
            <a:ext cx="5408613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50" y="9432925"/>
            <a:ext cx="29305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200510-47BB-469F-8F49-6A85EF105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9017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9C28C-0D75-49A4-8A45-B3A8AF6B2B4D}" type="slidenum">
              <a:rPr lang="ru-RU"/>
              <a:pPr/>
              <a:t>2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</a:t>
            </a:r>
            <a:r>
              <a:rPr lang="ru-RU" b="1" smtClean="0"/>
              <a:t>Применение управления проектами стало жизненной необходимостью. Так, например, чтобы выиграть тендеры, строительные компании США закладывают в предлагаемые цены прибыль всего в 7.5% при том, что за каждый день опоздания к контрактному сроку приходится платить большие штрафы. Без тщательного расчета сроков и затрат, моделирования рисков, оптимальной организации управления на таком рынке не удержаться и потому управление проектами там широко распространено. По мере ужесточения конкуренции и снижения нормы прибыли и в нашей стране управление проектами станет непременным условием успеха в конкурентной борьбе.  </a:t>
            </a:r>
          </a:p>
        </p:txBody>
      </p:sp>
    </p:spTree>
    <p:extLst>
      <p:ext uri="{BB962C8B-B14F-4D97-AF65-F5344CB8AC3E}">
        <p14:creationId xmlns:p14="http://schemas.microsoft.com/office/powerpoint/2010/main" val="585478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4F18E-AFD0-453C-9D14-1EEEC4940FE9}" type="slidenum">
              <a:rPr lang="ru-RU"/>
              <a:pPr/>
              <a:t>20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39760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AACECB-7E77-4E34-A6C4-7E8F9141333E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/>
              <a:t>Чтобы удовлетворить требования и ожидания, предъявляемые к проекту,  необходимо найти </a:t>
            </a:r>
            <a:r>
              <a:rPr lang="ru-RU" b="1" smtClean="0"/>
              <a:t>оптимальное сочетание между целями, сроками, затратами, качеством и другими характеристиками проекта.</a:t>
            </a:r>
            <a:r>
              <a:rPr lang="ru-RU" smtClean="0"/>
              <a:t> Управление проектами подчиняется </a:t>
            </a:r>
            <a:r>
              <a:rPr lang="ru-RU" b="1" smtClean="0"/>
              <a:t>четкой логике,</a:t>
            </a:r>
            <a:r>
              <a:rPr lang="ru-RU" smtClean="0"/>
              <a:t> которая связывает между собой различные области знаний и процессы управления проектами.   </a:t>
            </a:r>
          </a:p>
        </p:txBody>
      </p:sp>
    </p:spTree>
    <p:extLst>
      <p:ext uri="{BB962C8B-B14F-4D97-AF65-F5344CB8AC3E}">
        <p14:creationId xmlns:p14="http://schemas.microsoft.com/office/powerpoint/2010/main" val="464798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72745C-F339-4380-A7A4-B126C39A8B91}" type="slidenum">
              <a:rPr lang="ru-RU" smtClean="0"/>
              <a:pPr/>
              <a:t>42</a:t>
            </a:fld>
            <a:endParaRPr lang="ru-RU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b="1" smtClean="0"/>
              <a:t>«Треугольник управления проектом -  тройное ограничение: Время Затраты Качество это так называемый Золотой треугольник который иногда для управляющего проектом становится Бермудским</a:t>
            </a:r>
          </a:p>
          <a:p>
            <a:pPr marL="228600" indent="-228600"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714842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60B79-6440-4BE8-9E40-B78197B496DC}" type="slidenum">
              <a:rPr lang="ru-RU"/>
              <a:pPr/>
              <a:t>3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 Президента </a:t>
            </a:r>
            <a:r>
              <a:rPr lang="ru-RU" b="1" smtClean="0"/>
              <a:t>Российской ассоциации управления проектами СОВНЕТ</a:t>
            </a:r>
            <a:r>
              <a:rPr lang="ru-RU" smtClean="0"/>
              <a:t> Владимира Воропаева называют основателем национальной школы управления проектами. Профессор Воропаев посвятил этой деятельности всю свою жизнь. Перечислению его званий и регалий, так или иначе связанных с работами в области управления, пришлось бы отвести, наверное, целую страницу. Именно он был инициатором создания национальной ассоциации управления проектами. Именно его книга «Управление проектами в России», переведенная на английский язык, стала для многих западных специалистов источником объективной информации о состоянии управления проектами в нашей стране. На прошедшем в Москве Всемирном конгрессе по управлению проектами Владимиру Воропаеву был присужден почетный диплом «За развитие управления проектами в России, подготовку кадров и творческий вклад» </a:t>
            </a:r>
          </a:p>
          <a:p>
            <a:pPr eaLnBrk="1" hangingPunct="1"/>
            <a:r>
              <a:rPr lang="ru-RU" smtClean="0"/>
              <a:t>Проектно-ориентированный подход не содержит никаких особых открытий. Человека и человечество с рождения сопровождают проекты. Первый проект — сотворение мира. Перечитав Ветхий Завет внимательно, вы найдете там все элементы управления проектами — сам проект, его цели и результат, команду проекта, четко структурированный календарный план.</a:t>
            </a:r>
          </a:p>
          <a:p>
            <a:pPr eaLnBrk="1" hangingPunct="1"/>
            <a:r>
              <a:rPr lang="ru-RU" smtClean="0"/>
              <a:t>Если говорить о нашей стране, то и у нас истоки управления проектами очень давние. Управление проектами прослеживается в документальном виде со времен Ивана Грозного. Строительство острогов, возведение защитных сооружений на границах России, пушечное дело — все это элементы стандартизации, организации проектов. На конгрессе был представлен доклад Дэвида Клиланда, одного из основателей современной дисциплины управления проектами, профессора Питтсбургского технического университета (США), в котором вклад управления проектами в развитие цивилизации, государства, общества рассматривался с древнейших времен в разных странах, в том числе в России. Клиланд охарактеризовал как выдающийся проект строительства Санкт-Петербурга, уделив особое внимание проекту создания Эрмитажа и формирования его коллекций. В нашей истории есть примеры действительно фантастических проектов — скажем, строительство Транссибирской магистрали от Екатеринбурга до Владивостока; дорогу протяженностью 10 тыс. км проложили всего за пять лет. Я изучал этот проект и был потрясен его организацией. Многое делалось в 30-е и 40-е годы с точки зрения организации, управления производством в промышленности, в строительстве.</a:t>
            </a:r>
          </a:p>
          <a:p>
            <a:pPr eaLnBrk="1" hangingPunct="1"/>
            <a:r>
              <a:rPr lang="ru-RU" smtClean="0"/>
              <a:t>Но развитие настоящего проектного менеджмента, по своим принципам близкого к тому, что мы понимаем под этим словосочетанием сегодня, началось у нас в 60-е годы, с небольшим отставанием от Запада, когда появилась научная основа для описания проектов как комплексов операций. Это был период, когда в управление пришли математика и компьютерные технологии. Внедрение методов сетевого планирования в управление проектами, программами, вообще дискретными процессами можно сравнить с изобретением колеса в технике. Отсюда берут начало и автоматизированные системы управления предприятиями. В 60-х и 70-х годах сетевые графики применялись на многих строительных объектах, в промышленности, в атомной энергетике. Эти технологии использовали космические проекты Сергея Королева.</a:t>
            </a:r>
          </a:p>
          <a:p>
            <a:pPr eaLnBrk="1" hangingPunct="1"/>
            <a:r>
              <a:rPr lang="ru-RU" smtClean="0"/>
              <a:t>Все это — предвестники управления проектами. Комплексное управление проектами в его современном понимании опирается на все эти достижения науки и техники, однако сегодня данная дисциплина расширилась и рассматривает все аспекты проектов — технические, технологические, социальные, экономические, организационные. Управление проектами — рыночный инструмент, средство выживания, конкурентной борьбы, стремления к лучшему, достижения высоких позиций на рынках. Подобное понимание управления проектами для нас ново. Ряд областей проектного менеджмента в проектах советского времени не находили отражения. Например, управление финансами: у нас стоимость проекта учитывалась, но никогда не была критерием успеха проекта, никогда не ставилось цели получить максимальную прибыль. Мы как следует не работали с рисками в экономической, социальной, организационной сфере — только с техническими рисками.</a:t>
            </a:r>
          </a:p>
          <a:p>
            <a:pPr eaLnBrk="1" hangingPunct="1"/>
            <a:r>
              <a:rPr lang="ru-RU" smtClean="0"/>
              <a:t>С другой стороны, мы накопили большой положительный опыт. В нашей стране, как ни в какой другой, велось огромное количество проектов. Другое дело, что ни один проект, как правило, одновременно не удовлетворял всем современным критериям управления проектами. Часто не делалось всего, что определено в проекте, в установленный срок, в рамках бюджета и с тем качеством, которое требовалось. Порой, если делали в срок, то любой ценой, в ущерб качеству, если в рамках сметы, то только часть проекта и т. д. Но та научная база, тот опыт, который у нас есть, бесценны. К сожалению, основные работы имеют отношение к оборонной промышленности, поэтому они были закрытыми. Мы и теперь досконально не знаем, как управляли своими проектами Королев или Курчатов. Опыт же дореволюционных проектов замалчивался. Поэтому сегодня необходимы серьезные исследования, которые позволят посмотреть на исторический опыт управления проектами в России с современных позиций. Думаю, найдутся молодые энтузиасты, которые прольют свет на нашу историю.</a:t>
            </a:r>
          </a:p>
          <a:p>
            <a:pPr eaLnBrk="1" hangingPunct="1"/>
            <a:r>
              <a:rPr lang="ru-RU" smtClean="0"/>
              <a:t>Когда появилось сетевое планирование, новые технологии управления производством, проектами и программами, для ученых-математиков открылось огромное поле деятельности. Первые алгоритмы, разработанные в нашей стране в этой области, создавались в очень серьезных научных коллективах. Примерами могут служить Институт гидродинамики Сибирского отделения Академии наук, где была разработана одна из лучших в этой области система «Аккорд», Институт физики в Литве, ИПУ, ряд отраслевых институтов. На ЕС ЭВМ существовала масса соответствующих программ. К сожалению, большинство из них не были переведены на персональные компьютеры, и очень многое мы растеряли.</a:t>
            </a:r>
          </a:p>
          <a:p>
            <a:pPr eaLnBrk="1" hangingPunct="1"/>
            <a:r>
              <a:rPr lang="ru-RU" smtClean="0"/>
              <a:t>Сегодня управление проектами развивается от отдельных проектов и программ к управлению портфелем проектов, к корпоративной системе управления, к управлению бизнесом. Когда на Западе еще только задумались о том, что такое управление портфелем проектов, управление программой, у нас все это фактически уже было реализовано в программном обеспечении, поскольку мы начинали с управления предприятием, а это и есть управление программой и портфелем проектов. Наши разработки, алгоритмы, математические методы по своему потенциалу не только не уступают, но и превосходят современные западные образцы. Другое дело, они не превратились в коммерческие программные продукты. Представленные на рынке системы — это хорошие продукты, но построены они на относительно примитивных алгоритмах сетевого планирования. Наука же ушла далеко вперед.</a:t>
            </a:r>
          </a:p>
          <a:p>
            <a:pPr eaLnBrk="1" hangingPunct="1"/>
            <a:r>
              <a:rPr lang="ru-RU" smtClean="0"/>
              <a:t>Думаю, со временем все придет в норму. У нас огромный потенциал, который мы только начинаем вводить в действие. У нас лучшие системные разработки по управлению проектами.</a:t>
            </a:r>
          </a:p>
        </p:txBody>
      </p:sp>
    </p:spTree>
    <p:extLst>
      <p:ext uri="{BB962C8B-B14F-4D97-AF65-F5344CB8AC3E}">
        <p14:creationId xmlns:p14="http://schemas.microsoft.com/office/powerpoint/2010/main" val="396090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24CC77-DD56-4017-B516-09213C1E54D9}" type="slidenum">
              <a:rPr lang="ru-RU"/>
              <a:pPr/>
              <a:t>4</a:t>
            </a:fld>
            <a:endParaRPr lang="ru-R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848605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40EA25C-3EE8-43AB-8633-33427AC0750B}" type="slidenum">
              <a:rPr lang="ru-RU" altLang="ru-RU"/>
              <a:pPr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666750"/>
            <a:ext cx="4645025" cy="3484563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373563"/>
            <a:ext cx="5048250" cy="407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573" tIns="44787" rIns="89573" bIns="44787"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717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AE6A6F-FDBE-41DD-BE4A-788F8744A032}" type="slidenum">
              <a:rPr lang="ru-RU"/>
              <a:pPr/>
              <a:t>8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</a:t>
            </a:r>
            <a:r>
              <a:rPr lang="ru-RU" b="1" smtClean="0"/>
              <a:t>Применение управления проектами стало жизненной необходимостью. Так, например, чтобы выиграть тендеры, строительные компании США закладывают в предлагаемые цены прибыль всего в 7.5% при том, что за каждый день опоздания к контрактному сроку приходится платить большие штрафы. Без тщательного расчета сроков и затрат, моделирования рисков, оптимальной организации управления на таком рынке не удержаться и потому управление проектами там широко распространено. По мере ужесточения конкуренции и снижения нормы прибыли и в нашей стране управление проектами станет непременным условием успеха в конкурентной борьбе.  </a:t>
            </a:r>
          </a:p>
        </p:txBody>
      </p:sp>
    </p:spTree>
    <p:extLst>
      <p:ext uri="{BB962C8B-B14F-4D97-AF65-F5344CB8AC3E}">
        <p14:creationId xmlns:p14="http://schemas.microsoft.com/office/powerpoint/2010/main" val="20537033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DF51CA-8F8D-45D2-8840-0373A3C1BEEC}" type="slidenum">
              <a:rPr lang="ru-RU"/>
              <a:pPr/>
              <a:t>9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</a:t>
            </a:r>
            <a:r>
              <a:rPr lang="ru-RU" b="1" smtClean="0"/>
              <a:t>Применение управления проектами стало жизненной необходимостью. Так, например, чтобы выиграть тендеры, строительные компании США закладывают в предлагаемые цены прибыль всего в 7.5% при том, что за каждый день опоздания к контрактному сроку приходится платить большие штрафы. Без тщательного расчета сроков и затрат, моделирования рисков, оптимальной организации управления на таком рынке не удержаться и потому управление проектами там широко распространено. По мере ужесточения конкуренции и снижения нормы прибыли и в нашей стране управление проектами станет непременным условием успеха в конкурентной борьбе.  </a:t>
            </a:r>
          </a:p>
        </p:txBody>
      </p:sp>
    </p:spTree>
    <p:extLst>
      <p:ext uri="{BB962C8B-B14F-4D97-AF65-F5344CB8AC3E}">
        <p14:creationId xmlns:p14="http://schemas.microsoft.com/office/powerpoint/2010/main" val="3968148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F37737-3FAE-4FF0-815A-A3C14C5A8D11}" type="slidenum">
              <a:rPr lang="ru-RU"/>
              <a:pPr/>
              <a:t>10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   </a:t>
            </a:r>
            <a:r>
              <a:rPr lang="ru-RU" b="1" smtClean="0"/>
              <a:t>Применение управления проектами стало жизненной необходимостью. Так, например, чтобы выиграть тендеры, строительные компании США закладывают в предлагаемые цены прибыль всего в 7.5% при том, что за каждый день опоздания к контрактному сроку приходится платить большие штрафы. Без тщательного расчета сроков и затрат, моделирования рисков, оптимальной организации управления на таком рынке не удержаться и потому управление проектами там широко распространено. По мере ужесточения конкуренции и снижения нормы прибыли и в нашей стране управление проектами станет непременным условием успеха в конкурентной борьбе.  </a:t>
            </a:r>
          </a:p>
        </p:txBody>
      </p:sp>
    </p:spTree>
    <p:extLst>
      <p:ext uri="{BB962C8B-B14F-4D97-AF65-F5344CB8AC3E}">
        <p14:creationId xmlns:p14="http://schemas.microsoft.com/office/powerpoint/2010/main" val="1789597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332E26-90F0-4178-AFC9-69206A485648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8110873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44E52-816B-45FD-AC81-CB751702096E}" type="slidenum">
              <a:rPr lang="ru-RU" smtClean="0"/>
              <a:pPr/>
              <a:t>19</a:t>
            </a:fld>
            <a:endParaRPr lang="ru-RU" smtClean="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 typeface="Wingdings" pitchFamily="2" charset="2"/>
              <a:buAutoNum type="arabicPeriod"/>
            </a:pPr>
            <a:r>
              <a:rPr lang="ru-RU" b="1" smtClean="0"/>
              <a:t>«Треугольник управления проектом -  тройное ограничение: Время Затраты Качество это так называемый Золотой треугольник который иногда для управляющего проектом становится Бермудским</a:t>
            </a:r>
          </a:p>
          <a:p>
            <a:pPr marL="228600" indent="-228600"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27363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25C5636D-8B32-404D-A569-34DE14B2A5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7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51340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206661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567843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193910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86743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A9228-54A5-4E23-8FC3-D7C59BF504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7715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948F9-FD06-44C7-A575-96B49FED36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08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CE0B8-44DF-494D-81F9-8382D97AE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376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D563B-BAF8-4BB3-AB81-421662BB7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8858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828800"/>
            <a:ext cx="4038600" cy="20748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056063"/>
            <a:ext cx="4038600" cy="20748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D4807-DA00-4D64-9E88-898AA540D9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21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713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F0BDB2-7198-40AA-A486-2EFF2C378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78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F9C384CF-E6E8-4D12-8E75-2D3C3947F1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8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51F78F4-C99C-49C5-8FA3-1067349FF1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86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39B95DD1-3F6D-46AE-9BF0-FC9D4FA411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1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CFCE-282C-44ED-9322-5B745853AF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37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D9880-F49A-41BF-9C4A-7855A15B8D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6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B19AED-76BE-4260-A6F9-E9A5AA7575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25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05768E6F-62A2-4548-8A81-8B41F092121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33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F91EE6EF-45AC-415B-95A9-C15AB21C0B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918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  <p:sldLayoutId id="2147484252" r:id="rId12"/>
    <p:sldLayoutId id="2147484253" r:id="rId13"/>
    <p:sldLayoutId id="2147484254" r:id="rId14"/>
    <p:sldLayoutId id="2147484255" r:id="rId15"/>
    <p:sldLayoutId id="2147484256" r:id="rId16"/>
    <p:sldLayoutId id="2147484257" r:id="rId17"/>
    <p:sldLayoutId id="2147484258" r:id="rId18"/>
    <p:sldLayoutId id="2147484259" r:id="rId19"/>
    <p:sldLayoutId id="2147484260" r:id="rId2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0.w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620688"/>
            <a:ext cx="8208963" cy="3456483"/>
          </a:xfrm>
        </p:spPr>
        <p:txBody>
          <a:bodyPr>
            <a:norm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ru-RU" sz="2000" b="1" dirty="0" smtClean="0"/>
              <a:t>МОДУЛЬ 2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УПРАВЛЕНИЕ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ОБРАЗОВАТЕЛЬНЫМИ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ПРОЕКТАМИ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365104"/>
            <a:ext cx="7986712" cy="864096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200" b="1" dirty="0"/>
              <a:t>Основы управления проектами</a:t>
            </a:r>
            <a:br>
              <a:rPr lang="ru-RU" sz="3200" b="1" dirty="0"/>
            </a:br>
            <a:endParaRPr lang="ru-RU" sz="3200" b="1" dirty="0" smtClean="0"/>
          </a:p>
        </p:txBody>
      </p:sp>
      <p:sp>
        <p:nvSpPr>
          <p:cNvPr id="4" name="TextBox 5"/>
          <p:cNvSpPr txBox="1"/>
          <p:nvPr/>
        </p:nvSpPr>
        <p:spPr>
          <a:xfrm>
            <a:off x="3419872" y="5589240"/>
            <a:ext cx="508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buFont typeface="Arial" charset="0"/>
              <a:buNone/>
            </a:pPr>
            <a:r>
              <a:rPr lang="ru-RU" altLang="ru-RU" sz="2000" dirty="0">
                <a:solidFill>
                  <a:srgbClr val="C00000"/>
                </a:solidFill>
              </a:rPr>
              <a:t>Пополитова Ольга Витальевна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ru-RU" altLang="ru-RU" sz="2000" dirty="0">
                <a:solidFill>
                  <a:srgbClr val="C00000"/>
                </a:solidFill>
              </a:rPr>
              <a:t>ст.методист каф. менеджмента 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ru-RU" altLang="ru-RU" sz="2000" dirty="0">
                <a:solidFill>
                  <a:srgbClr val="C00000"/>
                </a:solidFill>
              </a:rPr>
              <a:t>ГАУ ДПО ЯО ИРО, к.п.н.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964612" cy="63817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C00000"/>
                </a:solidFill>
              </a:rPr>
              <a:t>Управление проектами: история</a:t>
            </a:r>
          </a:p>
        </p:txBody>
      </p:sp>
      <p:sp>
        <p:nvSpPr>
          <p:cNvPr id="18437" name="Rectangle 4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496300" cy="4824413"/>
          </a:xfrm>
          <a:noFill/>
        </p:spPr>
        <p:txBody>
          <a:bodyPr/>
          <a:lstStyle/>
          <a:p>
            <a:pPr marL="261938" indent="-261938" eaLnBrk="1" hangingPunct="1">
              <a:tabLst>
                <a:tab pos="261938" algn="l"/>
              </a:tabLst>
            </a:pPr>
            <a:r>
              <a:rPr lang="ru-RU" dirty="0" smtClean="0"/>
              <a:t> </a:t>
            </a:r>
            <a:r>
              <a:rPr lang="ru-RU" b="1" dirty="0" smtClean="0"/>
              <a:t>Новейшее время</a:t>
            </a:r>
            <a:r>
              <a:rPr lang="ru-RU" i="1" dirty="0" smtClean="0"/>
              <a:t> </a:t>
            </a:r>
            <a:r>
              <a:rPr lang="ru-RU" dirty="0" smtClean="0"/>
              <a:t>(с середины ХХ века) /М.Л. Разу/:</a:t>
            </a:r>
          </a:p>
          <a:p>
            <a:pPr>
              <a:tabLst>
                <a:tab pos="261938" algn="l"/>
              </a:tabLst>
            </a:pPr>
            <a:r>
              <a:rPr lang="ru-RU" dirty="0" smtClean="0"/>
              <a:t> </a:t>
            </a:r>
            <a:r>
              <a:rPr lang="ru-RU" sz="2000" dirty="0" smtClean="0"/>
              <a:t>«в современном постиндустриальном мире УП становится основной управленческой методологией» </a:t>
            </a:r>
          </a:p>
          <a:p>
            <a:pPr>
              <a:tabLst>
                <a:tab pos="261938" algn="l"/>
              </a:tabLst>
            </a:pPr>
            <a:r>
              <a:rPr lang="ru-RU" sz="2000" dirty="0" smtClean="0"/>
              <a:t> «современный товар – это не серийное производство, а целый ряд товаров-проектов, обладающих уникальностью и терминальностью …»</a:t>
            </a:r>
          </a:p>
          <a:p>
            <a:pPr>
              <a:tabLst>
                <a:tab pos="261938" algn="l"/>
              </a:tabLst>
            </a:pPr>
            <a:r>
              <a:rPr lang="ru-RU" sz="2000" dirty="0"/>
              <a:t>тенденция изменения организационно-институциональной структуры общества (инициативы </a:t>
            </a:r>
            <a:r>
              <a:rPr lang="ru-RU" sz="2000" dirty="0">
                <a:cs typeface="Times New Roman" pitchFamily="18" charset="0"/>
              </a:rPr>
              <a:t>→ организационные изменения → инициативы …): возникновение сетевых сообществ (ассоциации, холдинги, содружества)</a:t>
            </a:r>
          </a:p>
          <a:p>
            <a:pPr>
              <a:tabLst>
                <a:tab pos="261938" algn="l"/>
              </a:tabLst>
            </a:pPr>
            <a:r>
              <a:rPr lang="ru-RU" sz="2000" dirty="0"/>
              <a:t> «современное государственное управление должно представлять собой </a:t>
            </a:r>
            <a:r>
              <a:rPr lang="ru-RU" dirty="0"/>
              <a:t>управление совокупностью программ и проектов»</a:t>
            </a:r>
          </a:p>
          <a:p>
            <a:pPr marL="261938" indent="-261938" eaLnBrk="1" hangingPunct="1">
              <a:buFont typeface="Wingdings" pitchFamily="2" charset="2"/>
              <a:buChar char="Ø"/>
              <a:tabLst>
                <a:tab pos="261938" algn="l"/>
              </a:tabLst>
            </a:pPr>
            <a:endParaRPr lang="ru-RU" dirty="0" smtClean="0"/>
          </a:p>
        </p:txBody>
      </p:sp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EC933B-4BAB-49D3-ADE9-033A3C20A15B}" type="slidenum">
              <a:rPr lang="ru-RU"/>
              <a:pPr/>
              <a:t>10</a:t>
            </a:fld>
            <a:endParaRPr lang="ru-RU"/>
          </a:p>
        </p:txBody>
      </p:sp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9536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Решаем проблему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00808"/>
            <a:ext cx="7672105" cy="4320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Проблемный вопрос?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800" dirty="0" smtClean="0"/>
              <a:t>В чём отличие  проектного управления от </a:t>
            </a:r>
          </a:p>
          <a:p>
            <a:r>
              <a:rPr lang="ru-RU" sz="2800" dirty="0" smtClean="0"/>
              <a:t>процессного</a:t>
            </a:r>
          </a:p>
          <a:p>
            <a:r>
              <a:rPr lang="ru-RU" sz="2800" dirty="0" smtClean="0"/>
              <a:t>функционального</a:t>
            </a:r>
          </a:p>
          <a:p>
            <a:r>
              <a:rPr lang="ru-RU" sz="2800" dirty="0" smtClean="0"/>
              <a:t>управление уровнем услуг?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3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188" y="211520"/>
            <a:ext cx="8229600" cy="576263"/>
          </a:xfrm>
        </p:spPr>
        <p:txBody>
          <a:bodyPr>
            <a:normAutofit fontScale="90000"/>
          </a:bodyPr>
          <a:lstStyle/>
          <a:p>
            <a:pPr algn="ctr" eaLnBrk="1" hangingPunct="1">
              <a:tabLst>
                <a:tab pos="1530350" algn="l"/>
              </a:tabLst>
            </a:pPr>
            <a:r>
              <a:rPr lang="ru-RU" sz="4000" b="1" dirty="0" smtClean="0">
                <a:solidFill>
                  <a:srgbClr val="C00000"/>
                </a:solidFill>
              </a:rPr>
              <a:t>Управление через проекты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либо проектное управление?</a:t>
            </a:r>
          </a:p>
        </p:txBody>
      </p:sp>
      <p:graphicFrame>
        <p:nvGraphicFramePr>
          <p:cNvPr id="200792" name="Group 88"/>
          <p:cNvGraphicFramePr>
            <a:graphicFrameLocks noGrp="1"/>
          </p:cNvGraphicFramePr>
          <p:nvPr>
            <p:ph type="tbl" idx="1"/>
          </p:nvPr>
        </p:nvGraphicFramePr>
        <p:xfrm>
          <a:off x="1042988" y="1916113"/>
          <a:ext cx="7358062" cy="4537711"/>
        </p:xfrm>
        <a:graphic>
          <a:graphicData uri="http://schemas.openxmlformats.org/drawingml/2006/table">
            <a:tbl>
              <a:tblPr/>
              <a:tblGrid>
                <a:gridCol w="2890837"/>
                <a:gridCol w="1095375"/>
                <a:gridCol w="1127125"/>
                <a:gridCol w="860425"/>
                <a:gridCol w="544513"/>
                <a:gridCol w="839787"/>
              </a:tblGrid>
              <a:tr h="2106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Задачи внепроектной деятельности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 учет труда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хозяйственная деятельность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Tx/>
                        <a:buChar char="-"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725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Проектная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понеде-льник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втор-ник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пят-ница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Задача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_ час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15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1C77BF-93ED-4CF5-AB3D-F98EB45CBF6E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49192" name="Rectangle 89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7772400" cy="777875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altLang="ru-RU" b="1" dirty="0" smtClean="0">
                <a:solidFill>
                  <a:srgbClr val="C00000"/>
                </a:solidFill>
              </a:rPr>
              <a:t>В чём отличие менеджмента и  проектного управления?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772121"/>
            <a:ext cx="7416824" cy="4321175"/>
          </a:xfrm>
        </p:spPr>
        <p:txBody>
          <a:bodyPr>
            <a:no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+mj-lt"/>
              </a:rPr>
              <a:t>   </a:t>
            </a:r>
            <a:r>
              <a:rPr lang="ru-RU" altLang="ru-RU" sz="2400" b="1" dirty="0" smtClean="0">
                <a:latin typeface="+mj-lt"/>
              </a:rPr>
              <a:t>Менеджмент</a:t>
            </a:r>
            <a:r>
              <a:rPr lang="ru-RU" altLang="ru-RU" sz="2400" dirty="0" smtClean="0">
                <a:latin typeface="+mj-lt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+mj-lt"/>
              </a:rPr>
              <a:t>     координация действий, ориентированных на достижение определенных целей при одновременно экономном расходовании средств имеет циклический, повторяющийся характер, что позволяет совершенствовать управленческие воздействия и добиваться роста эффективности функционирования организации.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ru-RU" altLang="ru-RU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3564870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332656"/>
            <a:ext cx="7352071" cy="1280890"/>
          </a:xfrm>
        </p:spPr>
        <p:txBody>
          <a:bodyPr>
            <a:noAutofit/>
          </a:bodyPr>
          <a:lstStyle/>
          <a:p>
            <a:pPr eaLnBrk="1" hangingPunct="1"/>
            <a:r>
              <a:rPr lang="ru-RU" altLang="ru-RU" b="1" dirty="0">
                <a:solidFill>
                  <a:srgbClr val="C00000"/>
                </a:solidFill>
              </a:rPr>
              <a:t>В чём отличие менеджмента и  проектного управления?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27585" y="1772816"/>
            <a:ext cx="7382962" cy="377762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+mj-lt"/>
              </a:rPr>
              <a:t>   </a:t>
            </a:r>
            <a:r>
              <a:rPr lang="ru-RU" altLang="ru-RU" sz="2400" b="1" dirty="0" smtClean="0">
                <a:latin typeface="+mj-lt"/>
              </a:rPr>
              <a:t>Проект</a:t>
            </a:r>
            <a:r>
              <a:rPr lang="ru-RU" altLang="ru-RU" sz="2400" dirty="0" smtClean="0">
                <a:latin typeface="+mj-lt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+mj-lt"/>
              </a:rPr>
              <a:t>    Уникальное предприятие, характеризующееся динамичным развитием и ограниченностью по времени и ресурсам 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838" y="3861048"/>
            <a:ext cx="4105275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956435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400" b="1" dirty="0" smtClean="0">
                <a:solidFill>
                  <a:srgbClr val="C00000"/>
                </a:solidFill>
              </a:rPr>
              <a:t>Что же такое проектное управление?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187624" y="2133600"/>
            <a:ext cx="7346777" cy="3777622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2400" dirty="0" smtClean="0">
                <a:latin typeface="+mj-lt"/>
              </a:rPr>
              <a:t>   </a:t>
            </a:r>
            <a:r>
              <a:rPr lang="en-US" altLang="ru-RU" sz="2400" dirty="0" smtClean="0">
                <a:latin typeface="+mj-lt"/>
              </a:rPr>
              <a:t> </a:t>
            </a:r>
            <a:r>
              <a:rPr lang="ru-RU" altLang="ru-RU" sz="2400" dirty="0" smtClean="0">
                <a:latin typeface="+mj-lt"/>
              </a:rPr>
              <a:t>проектное управление – это </a:t>
            </a:r>
            <a:r>
              <a:rPr lang="ru-RU" altLang="ru-RU" sz="2400" b="1" i="1" dirty="0" smtClean="0">
                <a:latin typeface="+mj-lt"/>
              </a:rPr>
              <a:t>тип управления  образовательной</a:t>
            </a:r>
            <a:r>
              <a:rPr lang="ru-RU" altLang="ru-RU" sz="2400" dirty="0" smtClean="0">
                <a:latin typeface="+mj-lt"/>
              </a:rPr>
              <a:t> организацией в режиме развития, при котором осваиваются  новшества и  наращивается образовательный потенциал организации, и, как следствие, улучшается качество его работы. </a:t>
            </a:r>
          </a:p>
        </p:txBody>
      </p:sp>
    </p:spTree>
    <p:extLst>
      <p:ext uri="{BB962C8B-B14F-4D97-AF65-F5344CB8AC3E}">
        <p14:creationId xmlns:p14="http://schemas.microsoft.com/office/powerpoint/2010/main" val="3684014125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260648"/>
            <a:ext cx="7772400" cy="850900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altLang="ru-RU" b="1" dirty="0" smtClean="0">
                <a:solidFill>
                  <a:srgbClr val="C00000"/>
                </a:solidFill>
              </a:rPr>
              <a:t>Ключевые понятия проектного управления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600" y="1557338"/>
            <a:ext cx="7416824" cy="3886200"/>
          </a:xfrm>
        </p:spPr>
        <p:txBody>
          <a:bodyPr>
            <a:noAutofit/>
          </a:bodyPr>
          <a:lstStyle/>
          <a:p>
            <a:pPr marL="457200" indent="-457200" eaLnBrk="1" hangingPunct="1">
              <a:lnSpc>
                <a:spcPct val="80000"/>
              </a:lnSpc>
            </a:pPr>
            <a:endParaRPr lang="ru-RU" altLang="ru-RU" sz="2000" b="1" dirty="0" smtClean="0">
              <a:latin typeface="+mj-lt"/>
            </a:endParaRPr>
          </a:p>
          <a:p>
            <a:pPr marL="457200" indent="-4572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000" b="1" dirty="0" smtClean="0">
                <a:latin typeface="+mj-lt"/>
              </a:rPr>
              <a:t> </a:t>
            </a:r>
            <a:r>
              <a:rPr lang="ru-RU" altLang="ru-RU" sz="2000" b="1" dirty="0" smtClean="0">
                <a:solidFill>
                  <a:schemeClr val="tx1"/>
                </a:solidFill>
                <a:latin typeface="+mj-lt"/>
              </a:rPr>
              <a:t>Проектное управление – Управление Проектами (УП) – </a:t>
            </a:r>
            <a:r>
              <a:rPr lang="ru-RU" altLang="ru-RU" sz="2000" dirty="0" smtClean="0">
                <a:latin typeface="+mj-lt"/>
              </a:rPr>
              <a:t>сравнительно молодая, бурно развивающаяся во всем мире практико-ориентированная научная дисциплина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ru-RU" altLang="ru-RU" sz="2000" b="1" dirty="0" smtClean="0">
                <a:solidFill>
                  <a:schemeClr val="tx1"/>
                </a:solidFill>
                <a:latin typeface="+mj-lt"/>
              </a:rPr>
              <a:t>УП</a:t>
            </a:r>
            <a:r>
              <a:rPr lang="ru-RU" altLang="ru-RU" sz="2000" dirty="0" smtClean="0">
                <a:latin typeface="+mj-lt"/>
              </a:rPr>
              <a:t> – как область знания, наука, научная дисциплина.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ru-RU" altLang="ru-RU" sz="2000" b="1" dirty="0" smtClean="0">
                <a:solidFill>
                  <a:schemeClr val="tx1"/>
                </a:solidFill>
                <a:latin typeface="+mj-lt"/>
              </a:rPr>
              <a:t>УП</a:t>
            </a:r>
            <a:r>
              <a:rPr lang="ru-RU" altLang="ru-RU" sz="2000" dirty="0" smtClean="0">
                <a:latin typeface="+mj-lt"/>
              </a:rPr>
              <a:t> – совокупность методологических подходов, принципов, концептуальных идей, понятий, выдвигаемых и рассматриваемых в рамках этой научной дисциплины.</a:t>
            </a:r>
          </a:p>
          <a:p>
            <a:pPr marL="457200" indent="-457200" eaLnBrk="1" hangingPunct="1">
              <a:lnSpc>
                <a:spcPct val="80000"/>
              </a:lnSpc>
              <a:buFontTx/>
              <a:buAutoNum type="arabicParenR"/>
            </a:pPr>
            <a:r>
              <a:rPr lang="ru-RU" altLang="ru-RU" sz="2000" b="1" dirty="0" smtClean="0">
                <a:solidFill>
                  <a:schemeClr val="tx1"/>
                </a:solidFill>
                <a:latin typeface="+mj-lt"/>
              </a:rPr>
              <a:t>УП</a:t>
            </a:r>
            <a:r>
              <a:rPr lang="ru-RU" altLang="ru-RU" sz="2000" dirty="0" smtClean="0">
                <a:solidFill>
                  <a:srgbClr val="CC3300"/>
                </a:solidFill>
                <a:latin typeface="+mj-lt"/>
              </a:rPr>
              <a:t> </a:t>
            </a:r>
            <a:r>
              <a:rPr lang="ru-RU" altLang="ru-RU" sz="2000" dirty="0" smtClean="0">
                <a:latin typeface="+mj-lt"/>
              </a:rPr>
              <a:t>– учебный проект, в том числе в системе дополнительного профессионального образования управленческих кадров, основанный на достижениях науки.</a:t>
            </a:r>
          </a:p>
        </p:txBody>
      </p:sp>
    </p:spTree>
    <p:extLst>
      <p:ext uri="{BB962C8B-B14F-4D97-AF65-F5344CB8AC3E}">
        <p14:creationId xmlns:p14="http://schemas.microsoft.com/office/powerpoint/2010/main" val="2548479518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77875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altLang="ru-RU" sz="2800" b="1" dirty="0" smtClean="0">
                <a:solidFill>
                  <a:srgbClr val="C00000"/>
                </a:solidFill>
              </a:rPr>
              <a:t>В каких случаях мы можем говорить  о проектном управлении?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eaLnBrk="1" hangingPunct="1"/>
            <a:r>
              <a:rPr lang="ru-RU" altLang="ru-RU" sz="1800" b="1" dirty="0" smtClean="0">
                <a:latin typeface="+mj-lt"/>
              </a:rPr>
              <a:t>Наличие оригинальной цели</a:t>
            </a:r>
          </a:p>
          <a:p>
            <a:pPr eaLnBrk="1" hangingPunct="1"/>
            <a:r>
              <a:rPr lang="ru-RU" altLang="ru-RU" sz="1800" b="1" dirty="0" smtClean="0">
                <a:latin typeface="+mj-lt"/>
              </a:rPr>
              <a:t>Наличие проектной команды</a:t>
            </a:r>
          </a:p>
          <a:p>
            <a:pPr eaLnBrk="1" hangingPunct="1"/>
            <a:r>
              <a:rPr lang="ru-RU" altLang="ru-RU" sz="1800" b="1" dirty="0" smtClean="0">
                <a:latin typeface="+mj-lt"/>
              </a:rPr>
              <a:t>Единое управление (интегральное управление)</a:t>
            </a:r>
          </a:p>
          <a:p>
            <a:pPr eaLnBrk="1" hangingPunct="1"/>
            <a:r>
              <a:rPr lang="ru-RU" altLang="ru-RU" sz="1800" b="1" dirty="0" smtClean="0">
                <a:latin typeface="+mj-lt"/>
              </a:rPr>
              <a:t>Ограниченные ресурсы (финансовые, временные, кадровые)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800" dirty="0" smtClean="0">
                <a:latin typeface="+mj-lt"/>
              </a:rPr>
              <a:t>     При проектном управлении люди объединяют (интегрируют) усилия, ресурсы, знания из различных областей, опыт практической деятельности, методы и инструменты управления, необходимые для достижения определенных целей</a:t>
            </a:r>
            <a:r>
              <a:rPr lang="ru-RU" altLang="ru-RU" sz="2000" dirty="0" smtClean="0">
                <a:latin typeface="+mj-lt"/>
              </a:rPr>
              <a:t>.</a:t>
            </a:r>
            <a:r>
              <a:rPr lang="ru-RU" altLang="ru-RU" sz="2400" dirty="0" smtClean="0">
                <a:latin typeface="+mj-lt"/>
              </a:rPr>
              <a:t> </a:t>
            </a:r>
            <a:endParaRPr lang="ru-RU" altLang="ru-RU" dirty="0" smtClean="0">
              <a:latin typeface="+mj-lt"/>
            </a:endParaRPr>
          </a:p>
          <a:p>
            <a:pPr eaLnBrk="1" hangingPunct="1"/>
            <a:endParaRPr lang="ru-RU" altLang="ru-RU" dirty="0" smtClean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sz="1800" dirty="0" smtClean="0">
                <a:latin typeface="+mj-lt"/>
              </a:rPr>
              <a:t> </a:t>
            </a:r>
          </a:p>
          <a:p>
            <a:pPr eaLnBrk="1" hangingPunct="1"/>
            <a:endParaRPr lang="ru-RU" altLang="ru-RU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943299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415" y="188640"/>
            <a:ext cx="6589199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Управление проектами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1043609" y="1268760"/>
            <a:ext cx="7490792" cy="464246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ru-RU" sz="2000" b="1" dirty="0" smtClean="0"/>
              <a:t>Управление проектами</a:t>
            </a:r>
            <a:r>
              <a:rPr lang="ru-RU" sz="2000" dirty="0" smtClean="0"/>
              <a:t> — в соответствии с определением национальным стандартом ANSI </a:t>
            </a:r>
            <a:r>
              <a:rPr lang="ru-RU" sz="2000" dirty="0" err="1" smtClean="0"/>
              <a:t>PMBoK</a:t>
            </a:r>
            <a:r>
              <a:rPr lang="ru-RU" sz="2000" dirty="0" smtClean="0"/>
              <a:t> — область деятельности, в ходе которой определяются и достигаются четкие цели проекта при балансировании между объёмом работ, ресурсами (такими как деньги, труд, материалы, энергия, пространство и др.), временем, качеством и рисками.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Ключевым фактором успеха </a:t>
            </a:r>
            <a:r>
              <a:rPr lang="ru-RU" sz="2000" b="1" dirty="0" smtClean="0"/>
              <a:t>проектного управления</a:t>
            </a:r>
            <a:r>
              <a:rPr lang="ru-RU" sz="2000" dirty="0" smtClean="0"/>
              <a:t> является наличие чёткого, заранее определённого </a:t>
            </a:r>
            <a:r>
              <a:rPr lang="ru-RU" sz="2000" b="1" dirty="0" smtClean="0"/>
              <a:t>плана,</a:t>
            </a:r>
            <a:r>
              <a:rPr lang="ru-RU" sz="2000" dirty="0" smtClean="0"/>
              <a:t> минимизации рисков и отклонений от плана, эффективного управления изменениями (в отличие от процессного, функционального управления, управления уровнем услуг).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Управление проектами является частью системы менеджмента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8425060" cy="2376264"/>
          </a:xfrm>
        </p:spPr>
        <p:txBody>
          <a:bodyPr/>
          <a:lstStyle/>
          <a:p>
            <a:pPr algn="r" eaLnBrk="1" hangingPunct="1">
              <a:spcBef>
                <a:spcPct val="40000"/>
              </a:spcBef>
              <a:tabLst>
                <a:tab pos="1530350" algn="l"/>
              </a:tabLst>
            </a:pPr>
            <a:r>
              <a:rPr lang="ru-RU" sz="2800" b="1" dirty="0" smtClean="0"/>
              <a:t>Управление проектами – что это?</a:t>
            </a:r>
            <a:r>
              <a:rPr lang="en-US" sz="2800" b="1" dirty="0" smtClean="0"/>
              <a:t>  - </a:t>
            </a:r>
            <a:r>
              <a:rPr lang="ru-RU" sz="2400" b="1" dirty="0" smtClean="0">
                <a:solidFill>
                  <a:schemeClr val="folHlink"/>
                </a:solidFill>
              </a:rPr>
              <a:t>это приложение знаний, навыков, инструментов и методов к операциям проекта для удовлетворения требований, предъявляемых к проекту</a:t>
            </a:r>
            <a:br>
              <a:rPr lang="ru-RU" sz="2400" b="1" dirty="0" smtClean="0">
                <a:solidFill>
                  <a:schemeClr val="folHlink"/>
                </a:solidFill>
              </a:rPr>
            </a:br>
            <a:r>
              <a:rPr lang="en-US" sz="2400" b="1" dirty="0" smtClean="0">
                <a:solidFill>
                  <a:schemeClr val="folHlink"/>
                </a:solidFill>
              </a:rPr>
              <a:t/>
            </a:r>
            <a:br>
              <a:rPr lang="en-US" sz="2400" b="1" dirty="0" smtClean="0">
                <a:solidFill>
                  <a:schemeClr val="folHlink"/>
                </a:solidFill>
              </a:rPr>
            </a:br>
            <a:endParaRPr lang="ru-RU" sz="2400" b="1" dirty="0" smtClean="0">
              <a:solidFill>
                <a:schemeClr val="tx1"/>
              </a:solidFill>
            </a:endParaRPr>
          </a:p>
        </p:txBody>
      </p:sp>
      <p:graphicFrame>
        <p:nvGraphicFramePr>
          <p:cNvPr id="247811" name="Group 3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00467679"/>
              </p:ext>
            </p:extLst>
          </p:nvPr>
        </p:nvGraphicFramePr>
        <p:xfrm>
          <a:off x="362347" y="3026610"/>
          <a:ext cx="3168650" cy="2350393"/>
        </p:xfrm>
        <a:graphic>
          <a:graphicData uri="http://schemas.openxmlformats.org/drawingml/2006/table">
            <a:tbl>
              <a:tblPr/>
              <a:tblGrid>
                <a:gridCol w="3168650"/>
              </a:tblGrid>
              <a:tr h="13095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Треугольник управления проектом!!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040888">
                <a:tc>
                  <a:txBody>
                    <a:bodyPr/>
                    <a:lstStyle/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Содержание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- Качество</a:t>
                      </a:r>
                    </a:p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- Время</a:t>
                      </a:r>
                    </a:p>
                    <a:p>
                      <a:pPr marL="187325" marR="0" lvl="0" indent="-187325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- Стоимость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Dot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47819" name="Group 11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584991014"/>
              </p:ext>
            </p:extLst>
          </p:nvPr>
        </p:nvGraphicFramePr>
        <p:xfrm>
          <a:off x="4811506" y="3038319"/>
          <a:ext cx="4138612" cy="2232025"/>
        </p:xfrm>
        <a:graphic>
          <a:graphicData uri="http://schemas.openxmlformats.org/drawingml/2006/table">
            <a:tbl>
              <a:tblPr/>
              <a:tblGrid>
                <a:gridCol w="4138612"/>
              </a:tblGrid>
              <a:tr h="2232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Основной принцип проектного подхода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–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повысить эффективность использования ресурсов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385" name="AutoShape 17"/>
          <p:cNvSpPr>
            <a:spLocks noChangeArrowheads="1"/>
          </p:cNvSpPr>
          <p:nvPr/>
        </p:nvSpPr>
        <p:spPr bwMode="auto">
          <a:xfrm>
            <a:off x="3635896" y="3797232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8386" name="Rectangle 18"/>
          <p:cNvSpPr>
            <a:spLocks noChangeArrowheads="1"/>
          </p:cNvSpPr>
          <p:nvPr/>
        </p:nvSpPr>
        <p:spPr bwMode="auto">
          <a:xfrm>
            <a:off x="179388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62347" y="6570999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 dirty="0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 dirty="0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 dirty="0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15106" y="333354"/>
            <a:ext cx="8964612" cy="63817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C00000"/>
                </a:solidFill>
              </a:rPr>
              <a:t>Управление проектами в мире</a:t>
            </a:r>
          </a:p>
        </p:txBody>
      </p:sp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8D0F6C-B5B5-47C4-B397-8D9E8C10C829}" type="slidenum">
              <a:rPr lang="ru-RU"/>
              <a:pPr/>
              <a:t>2</a:t>
            </a:fld>
            <a:endParaRPr lang="ru-RU"/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50825" y="1250434"/>
            <a:ext cx="8893175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</a:rPr>
              <a:t>Управление проектами за последнее время завоевало признание как наилучший метод планирования и управления реализацией инвестиционных проектов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</a:rPr>
              <a:t>По </a:t>
            </a:r>
            <a:r>
              <a:rPr lang="ru-RU" sz="2000" dirty="0">
                <a:latin typeface="+mj-lt"/>
              </a:rPr>
              <a:t>американским оценкам применение методологии Управления Проектами: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+mj-lt"/>
              </a:rPr>
              <a:t>- обеспечивает высокую надежность достижения целей проекта</a:t>
            </a:r>
          </a:p>
          <a:p>
            <a:pPr>
              <a:buFontTx/>
              <a:buChar char="-"/>
            </a:pPr>
            <a:r>
              <a:rPr lang="ru-RU" sz="2000" dirty="0">
                <a:latin typeface="+mj-lt"/>
              </a:rPr>
              <a:t>на 10-15% сокращает затраты на его реализацию при том, что затраты на управление проектами составляют в среднем 6.5% стоимости проекта</a:t>
            </a:r>
            <a:br>
              <a:rPr lang="ru-RU" sz="2000" dirty="0">
                <a:latin typeface="+mj-lt"/>
              </a:rPr>
            </a:br>
            <a:r>
              <a:rPr lang="ru-RU" sz="2000" dirty="0">
                <a:latin typeface="+mj-lt"/>
              </a:rPr>
              <a:t/>
            </a:r>
            <a:br>
              <a:rPr lang="ru-RU" sz="2000" dirty="0">
                <a:latin typeface="+mj-lt"/>
              </a:rPr>
            </a:br>
            <a:r>
              <a:rPr lang="ru-RU" sz="2000" dirty="0">
                <a:latin typeface="+mj-lt"/>
              </a:rPr>
              <a:t>В мире накоплен огромный опыт применения Управления проектами. В частности, эта методология применяется во всех крупных компаниях мира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+mj-lt"/>
              </a:rPr>
              <a:t>Программные </a:t>
            </a:r>
            <a:r>
              <a:rPr lang="ru-RU" sz="2000" dirty="0">
                <a:latin typeface="+mj-lt"/>
              </a:rPr>
              <a:t>средства управления проектами установлены на миллионах компьютерах - пакет </a:t>
            </a:r>
            <a:r>
              <a:rPr lang="ru-RU" sz="2000" dirty="0" err="1">
                <a:latin typeface="+mj-lt"/>
              </a:rPr>
              <a:t>Microsoft</a:t>
            </a:r>
            <a:r>
              <a:rPr lang="ru-RU" sz="2000" dirty="0">
                <a:latin typeface="+mj-lt"/>
              </a:rPr>
              <a:t> </a:t>
            </a:r>
            <a:r>
              <a:rPr lang="ru-RU" sz="2000" dirty="0" err="1">
                <a:latin typeface="+mj-lt"/>
              </a:rPr>
              <a:t>Project</a:t>
            </a:r>
            <a:r>
              <a:rPr lang="ru-RU" sz="2000" dirty="0">
                <a:latin typeface="+mj-lt"/>
              </a:rPr>
              <a:t> установлен более, чем на двух миллионах компьютеров</a:t>
            </a:r>
          </a:p>
          <a:p>
            <a:pPr algn="r"/>
            <a:r>
              <a:rPr lang="ru-RU" dirty="0">
                <a:latin typeface="+mj-lt"/>
              </a:rPr>
              <a:t>Вл. </a:t>
            </a:r>
            <a:r>
              <a:rPr lang="ru-RU" dirty="0" err="1">
                <a:latin typeface="+mj-lt"/>
              </a:rPr>
              <a:t>Либерзон</a:t>
            </a:r>
            <a:r>
              <a:rPr lang="ru-RU" dirty="0">
                <a:latin typeface="+mj-lt"/>
              </a:rPr>
              <a:t> </a:t>
            </a:r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6937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04664"/>
            <a:ext cx="8229600" cy="592138"/>
          </a:xfrm>
        </p:spPr>
        <p:txBody>
          <a:bodyPr>
            <a:normAutofit fontScale="90000"/>
          </a:bodyPr>
          <a:lstStyle/>
          <a:p>
            <a:pPr algn="ctr" eaLnBrk="1" hangingPunct="1">
              <a:tabLst>
                <a:tab pos="1530350" algn="l"/>
              </a:tabLst>
            </a:pPr>
            <a:r>
              <a:rPr lang="ru-RU" sz="4000" b="1" dirty="0" smtClean="0">
                <a:solidFill>
                  <a:srgbClr val="C00000"/>
                </a:solidFill>
              </a:rPr>
              <a:t>Критерии успешности проекта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623939"/>
            <a:ext cx="8353425" cy="43195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tabLst>
                <a:tab pos="261938" algn="l"/>
              </a:tabLst>
            </a:pPr>
            <a:r>
              <a:rPr lang="ru-RU" sz="2800" b="1" dirty="0" smtClean="0">
                <a:solidFill>
                  <a:schemeClr val="tx1"/>
                </a:solidFill>
              </a:rPr>
              <a:t> Цель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(с учетом интересов заказчика? без учета?)</a:t>
            </a:r>
          </a:p>
          <a:p>
            <a:pPr>
              <a:lnSpc>
                <a:spcPct val="150000"/>
              </a:lnSpc>
              <a:spcBef>
                <a:spcPct val="30000"/>
              </a:spcBef>
              <a:tabLst>
                <a:tab pos="261938" algn="l"/>
              </a:tabLst>
            </a:pPr>
            <a:r>
              <a:rPr lang="ru-RU" sz="2800" b="1" dirty="0" smtClean="0">
                <a:solidFill>
                  <a:schemeClr val="tx1"/>
                </a:solidFill>
              </a:rPr>
              <a:t> Срок</a:t>
            </a:r>
          </a:p>
          <a:p>
            <a:pPr>
              <a:lnSpc>
                <a:spcPct val="150000"/>
              </a:lnSpc>
              <a:spcBef>
                <a:spcPct val="30000"/>
              </a:spcBef>
              <a:tabLst>
                <a:tab pos="261938" algn="l"/>
              </a:tabLst>
            </a:pPr>
            <a:r>
              <a:rPr lang="ru-RU" sz="2800" b="1" dirty="0" smtClean="0">
                <a:solidFill>
                  <a:schemeClr val="tx1"/>
                </a:solidFill>
              </a:rPr>
              <a:t> Ресурсы </a:t>
            </a:r>
          </a:p>
          <a:p>
            <a:pPr>
              <a:lnSpc>
                <a:spcPct val="150000"/>
              </a:lnSpc>
              <a:spcBef>
                <a:spcPct val="30000"/>
              </a:spcBef>
              <a:tabLst>
                <a:tab pos="261938" algn="l"/>
              </a:tabLst>
            </a:pPr>
            <a:r>
              <a:rPr lang="ru-RU" sz="2800" b="1" dirty="0" smtClean="0">
                <a:solidFill>
                  <a:schemeClr val="tx1"/>
                </a:solidFill>
              </a:rPr>
              <a:t> Удовлетворенность заказчика </a:t>
            </a:r>
          </a:p>
          <a:p>
            <a:pPr marL="0" indent="0">
              <a:spcBef>
                <a:spcPct val="30000"/>
              </a:spcBef>
              <a:buNone/>
              <a:tabLst>
                <a:tab pos="261938" algn="l"/>
              </a:tabLst>
            </a:pPr>
            <a:r>
              <a:rPr lang="ru-RU" sz="2800" dirty="0" smtClean="0">
                <a:solidFill>
                  <a:schemeClr val="tx1"/>
                </a:solidFill>
              </a:rPr>
              <a:t>    </a:t>
            </a:r>
            <a:r>
              <a:rPr lang="ru-RU" dirty="0" smtClean="0">
                <a:solidFill>
                  <a:schemeClr val="tx1"/>
                </a:solidFill>
              </a:rPr>
              <a:t>(повторное обращение заказчика)</a:t>
            </a:r>
          </a:p>
        </p:txBody>
      </p:sp>
      <p:sp>
        <p:nvSpPr>
          <p:cNvPr id="21509" name="Rectangle 20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  <p:sp>
        <p:nvSpPr>
          <p:cNvPr id="21510" name="Rectangle 21"/>
          <p:cNvSpPr>
            <a:spLocks noChangeArrowheads="1"/>
          </p:cNvSpPr>
          <p:nvPr/>
        </p:nvSpPr>
        <p:spPr bwMode="auto">
          <a:xfrm>
            <a:off x="323850" y="6570663"/>
            <a:ext cx="822960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241099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79413"/>
            <a:ext cx="82296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sz="3200" b="1" dirty="0" smtClean="0">
                <a:solidFill>
                  <a:srgbClr val="C00000"/>
                </a:solidFill>
              </a:rPr>
              <a:t>Цели проекта и критерии успешности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достижения поставленных целей проекта</a:t>
            </a:r>
          </a:p>
        </p:txBody>
      </p:sp>
      <p:sp>
        <p:nvSpPr>
          <p:cNvPr id="56323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3322638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ru-RU" b="1" dirty="0" smtClean="0"/>
              <a:t>Цели проекта: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- конечные результаты проекта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/>
              <a:t>- выбранные пути достижения этих результатов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/>
          </a:p>
        </p:txBody>
      </p:sp>
      <p:sp>
        <p:nvSpPr>
          <p:cNvPr id="56324" name="Rectangle 5"/>
          <p:cNvSpPr>
            <a:spLocks noGrp="1" noChangeArrowheads="1"/>
          </p:cNvSpPr>
          <p:nvPr>
            <p:ph sz="quarter" idx="2"/>
          </p:nvPr>
        </p:nvSpPr>
        <p:spPr>
          <a:xfrm>
            <a:off x="3708400" y="1773238"/>
            <a:ext cx="5184775" cy="20748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400" b="1" dirty="0" smtClean="0"/>
              <a:t>Критерии успешности достижения поставленных целей</a:t>
            </a:r>
            <a:r>
              <a:rPr lang="ru-RU" sz="2400" dirty="0" smtClean="0"/>
              <a:t> (оценки различных вариантов исполнения проекта)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smtClean="0"/>
              <a:t>	</a:t>
            </a:r>
            <a:r>
              <a:rPr lang="ru-RU" sz="2400" b="1" i="1" dirty="0" smtClean="0"/>
              <a:t>Основные:</a:t>
            </a:r>
            <a:r>
              <a:rPr lang="ru-RU" sz="2400" dirty="0" smtClean="0"/>
              <a:t>  - сроки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smtClean="0"/>
              <a:t>			  -  стоимость</a:t>
            </a:r>
          </a:p>
        </p:txBody>
      </p:sp>
      <p:sp>
        <p:nvSpPr>
          <p:cNvPr id="56325" name="Rectangle 6"/>
          <p:cNvSpPr>
            <a:spLocks noGrp="1" noChangeArrowheads="1"/>
          </p:cNvSpPr>
          <p:nvPr>
            <p:ph sz="quarter" idx="3"/>
          </p:nvPr>
        </p:nvSpPr>
        <p:spPr>
          <a:xfrm>
            <a:off x="3779838" y="4056063"/>
            <a:ext cx="5364162" cy="2074862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400" b="1" dirty="0" smtClean="0"/>
              <a:t>Ограничения</a:t>
            </a:r>
            <a:r>
              <a:rPr lang="ru-RU" sz="2400" dirty="0" smtClean="0"/>
              <a:t> (при рассмотрении и оценке различных вариантов)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i="1" dirty="0" smtClean="0"/>
              <a:t>	</a:t>
            </a:r>
            <a:r>
              <a:rPr lang="ru-RU" sz="2400" b="1" i="1" dirty="0" smtClean="0"/>
              <a:t>Основные:</a:t>
            </a:r>
            <a:r>
              <a:rPr lang="ru-RU" sz="2400" dirty="0" smtClean="0"/>
              <a:t>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smtClean="0"/>
              <a:t>	 		- степень выполнения 		запланированных целей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smtClean="0"/>
              <a:t>	 		- качество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sz="2400" dirty="0" smtClean="0"/>
              <a:t>			 - ресурсы </a:t>
            </a:r>
          </a:p>
          <a:p>
            <a:pPr eaLnBrk="1" hangingPunct="1"/>
            <a:endParaRPr lang="ru-RU" sz="2400" dirty="0" smtClean="0"/>
          </a:p>
        </p:txBody>
      </p:sp>
      <p:sp>
        <p:nvSpPr>
          <p:cNvPr id="56326" name="Rectangle 7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sp>
        <p:nvSpPr>
          <p:cNvPr id="56327" name="Rectangle 8"/>
          <p:cNvSpPr>
            <a:spLocks noChangeArrowheads="1"/>
          </p:cNvSpPr>
          <p:nvPr/>
        </p:nvSpPr>
        <p:spPr bwMode="auto">
          <a:xfrm>
            <a:off x="468313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279686"/>
            <a:ext cx="6589199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Управление проектом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196752"/>
            <a:ext cx="8316416" cy="4930494"/>
          </a:xfrm>
        </p:spPr>
        <p:txBody>
          <a:bodyPr>
            <a:normAutofit lnSpcReduction="10000"/>
          </a:bodyPr>
          <a:lstStyle/>
          <a:p>
            <a:r>
              <a:rPr lang="ru-RU" sz="2000" b="1" i="1" u="sng" dirty="0" smtClean="0"/>
              <a:t>Функция управления проектом </a:t>
            </a:r>
            <a:r>
              <a:rPr lang="ru-RU" sz="2000" b="1" i="1" dirty="0" smtClean="0"/>
              <a:t>– </a:t>
            </a:r>
            <a:r>
              <a:rPr lang="ru-RU" sz="2000" i="1" dirty="0" smtClean="0"/>
              <a:t>это конкретная область знаний управления проектом, которой управляет Руководитель проекта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Функциональные области управления проектом: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содержанием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сроками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затратами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рисками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персоналом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заинтересованными сторонами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поставками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качеством проекта;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обменом информацией в проекте;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управление интеграцией проекта.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9663" y="260648"/>
            <a:ext cx="6589199" cy="1008112"/>
          </a:xfrm>
        </p:spPr>
        <p:txBody>
          <a:bodyPr>
            <a:normAutofit fontScale="90000"/>
          </a:bodyPr>
          <a:lstStyle/>
          <a:p>
            <a:pPr algn="r"/>
            <a:r>
              <a:rPr lang="ru-RU" sz="4000" b="1" dirty="0" smtClean="0">
                <a:solidFill>
                  <a:srgbClr val="C00000"/>
                </a:solidFill>
              </a:rPr>
              <a:t>Подходы к управлению проектами 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496944" cy="44264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600" dirty="0" smtClean="0"/>
              <a:t> предположение о неограниченности ресурсов, критичен только срок выполнения и качество — </a:t>
            </a:r>
            <a:r>
              <a:rPr lang="ru-RU" sz="1600" b="1" dirty="0" smtClean="0"/>
              <a:t>метод критического пути</a:t>
            </a:r>
            <a:r>
              <a:rPr lang="ru-RU" sz="16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ru-RU" sz="1600" dirty="0" smtClean="0"/>
              <a:t>предположение о критичности качества, при этом требования к сроку и ресурсам достаточно гибки (под качеством здесь понимается полнота удовлетворения потребностей, как известных, так и неизвестных заранее, часто создаваемых выходом нового продукта) — </a:t>
            </a:r>
            <a:r>
              <a:rPr lang="ru-RU" sz="1600" b="1" dirty="0" smtClean="0"/>
              <a:t>гибкая методология разработки </a:t>
            </a:r>
            <a:r>
              <a:rPr lang="ru-RU" sz="1600" dirty="0" smtClean="0"/>
              <a:t> </a:t>
            </a:r>
            <a:r>
              <a:rPr lang="ru-RU" sz="1600" b="1" dirty="0" smtClean="0"/>
              <a:t>(</a:t>
            </a:r>
            <a:r>
              <a:rPr lang="ru-RU" sz="1600" b="1" dirty="0" err="1" smtClean="0"/>
              <a:t>Agile</a:t>
            </a:r>
            <a:r>
              <a:rPr lang="ru-RU" sz="1600" b="1" dirty="0" smtClean="0"/>
              <a:t>);</a:t>
            </a:r>
          </a:p>
          <a:p>
            <a:pPr>
              <a:lnSpc>
                <a:spcPct val="120000"/>
              </a:lnSpc>
            </a:pPr>
            <a:r>
              <a:rPr lang="ru-RU" sz="1600" dirty="0" smtClean="0"/>
              <a:t>предположение о неизменности требований, низких рисках, жесткий срок, из этого исходят классические методы, во многом опирающиеся на </a:t>
            </a:r>
            <a:r>
              <a:rPr lang="ru-RU" sz="1600" b="1" dirty="0" smtClean="0"/>
              <a:t>модель водопада (классический)</a:t>
            </a:r>
            <a:r>
              <a:rPr lang="ru-RU" sz="1600" dirty="0" smtClean="0"/>
              <a:t>;</a:t>
            </a:r>
          </a:p>
          <a:p>
            <a:pPr>
              <a:lnSpc>
                <a:spcPct val="120000"/>
              </a:lnSpc>
            </a:pPr>
            <a:r>
              <a:rPr lang="ru-RU" sz="1600" dirty="0" smtClean="0"/>
              <a:t>предположение о высоких рисках проекта — </a:t>
            </a:r>
            <a:r>
              <a:rPr lang="ru-RU" sz="1600" b="1" dirty="0" smtClean="0"/>
              <a:t>метод инновационных проектов.</a:t>
            </a:r>
          </a:p>
          <a:p>
            <a:pPr>
              <a:lnSpc>
                <a:spcPct val="120000"/>
              </a:lnSpc>
            </a:pPr>
            <a:r>
              <a:rPr lang="ru-RU" sz="1600" dirty="0" smtClean="0"/>
              <a:t>Существуют также варианты нейтральных (сбалансированных) подходов, делающие либо акцент на взаимодействие исполнителей, либо на взаимодействие процессов  - </a:t>
            </a:r>
            <a:r>
              <a:rPr lang="ru-RU" sz="1600" b="1" dirty="0" smtClean="0"/>
              <a:t>процессно-ориентированное управление.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Метод критического пу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318415"/>
            <a:ext cx="1631081" cy="108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rgbClr val="C00000"/>
                </a:solidFill>
              </a:rPr>
              <a:t>Метод критического пути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9" y="1340768"/>
            <a:ext cx="7850832" cy="4570454"/>
          </a:xfrm>
        </p:spPr>
        <p:txBody>
          <a:bodyPr>
            <a:normAutofit/>
          </a:bodyPr>
          <a:lstStyle/>
          <a:p>
            <a:r>
              <a:rPr lang="ru-RU" dirty="0"/>
              <a:t>Метод критического пути позволяет рассчитать возможные календарные графики выполнения комплекса работ на основе описанной логической структуры сети и оценок продолжительности выполнения каждой работы, определить </a:t>
            </a:r>
            <a:r>
              <a:rPr lang="ru-RU" dirty="0" smtClean="0"/>
              <a:t>критический </a:t>
            </a:r>
            <a:r>
              <a:rPr lang="ru-RU" dirty="0"/>
              <a:t>путь для проекта в целом</a:t>
            </a:r>
            <a:r>
              <a:rPr lang="ru-RU" dirty="0" smtClean="0"/>
              <a:t>.</a:t>
            </a:r>
          </a:p>
          <a:p>
            <a:r>
              <a:rPr lang="ru-RU" dirty="0"/>
              <a:t>Диаграмма </a:t>
            </a:r>
            <a:r>
              <a:rPr lang="ru-RU" dirty="0" err="1"/>
              <a:t>Ганта</a:t>
            </a:r>
            <a:r>
              <a:rPr lang="ru-RU" dirty="0"/>
              <a:t> -- горизонтальная линейная диаграмма, на которой задачи проекта представляются протяженными во времени отрезками, характеризующимися датами начала и окончания, задержками и, возможно, другими временными параметрами. </a:t>
            </a:r>
            <a:r>
              <a:rPr lang="ru-RU" dirty="0" smtClean="0"/>
              <a:t>Процесс </a:t>
            </a:r>
            <a:r>
              <a:rPr lang="ru-RU" dirty="0"/>
              <a:t>сетевого планирования предполагает, что вся деятельность будет описана в виде комплекса работ или работ с определенными взаимосвязями между ними. Для расчета и анализа сетевого графика используется набор сетевых процедур</a:t>
            </a:r>
            <a:r>
              <a:rPr lang="ru-RU" dirty="0" smtClean="0"/>
              <a:t>, </a:t>
            </a:r>
            <a:r>
              <a:rPr lang="ru-RU" dirty="0"/>
              <a:t>известных под названием «процедуры метода критического пути».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502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Agile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dirty="0"/>
              <a:t>– </a:t>
            </a:r>
            <a:r>
              <a:rPr lang="ru-RU" sz="2200" dirty="0"/>
              <a:t>семейство гибких итеративно-инкрементальных методов к управлению проектами и продуктами.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5" y="2133600"/>
            <a:ext cx="7346776" cy="3777622"/>
          </a:xfrm>
        </p:spPr>
        <p:txBody>
          <a:bodyPr/>
          <a:lstStyle/>
          <a:p>
            <a:r>
              <a:rPr lang="ru-RU" dirty="0"/>
              <a:t>Согласно данному подходу, проект разбивается не на последовательные фазы, а на маленькие </a:t>
            </a:r>
            <a:r>
              <a:rPr lang="ru-RU" dirty="0" err="1"/>
              <a:t>подпроекты</a:t>
            </a:r>
            <a:r>
              <a:rPr lang="ru-RU" dirty="0"/>
              <a:t>, которые затем «собираются» в готовый продукт.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  <p:pic>
        <p:nvPicPr>
          <p:cNvPr id="5" name="Рисунок 4" descr="Топ-7 методов управления проектами: Agile, Scrum, Kanban, PRINCE2 и друг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40968"/>
            <a:ext cx="5715000" cy="2981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53644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Сильные стороны </a:t>
            </a:r>
            <a:r>
              <a:rPr lang="ru-RU" b="1" dirty="0" err="1">
                <a:solidFill>
                  <a:srgbClr val="C00000"/>
                </a:solidFill>
              </a:rPr>
              <a:t>Agile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42415" y="1484784"/>
            <a:ext cx="6591985" cy="442643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Самое </a:t>
            </a:r>
            <a:r>
              <a:rPr lang="ru-RU" dirty="0"/>
              <a:t>главное достоинство </a:t>
            </a:r>
            <a:r>
              <a:rPr lang="ru-RU" dirty="0" err="1"/>
              <a:t>Agile</a:t>
            </a:r>
            <a:r>
              <a:rPr lang="ru-RU" dirty="0"/>
              <a:t> – его гибкость и адаптивность. Он может подстроиться под практически любые условия и процессы организации. Именно это обуславливает его нынешнюю популярность и то, сколько систем для различных областей было создано на его основе.</a:t>
            </a:r>
          </a:p>
          <a:p>
            <a:r>
              <a:rPr lang="ru-RU" dirty="0"/>
              <a:t>Один из принципов </a:t>
            </a:r>
            <a:r>
              <a:rPr lang="ru-RU" dirty="0" err="1"/>
              <a:t>Agile</a:t>
            </a:r>
            <a:r>
              <a:rPr lang="ru-RU" dirty="0"/>
              <a:t>: «Реакция на изменения важнее следования плану». Именно быстрая и относительно безболезненная реакция на изменения является причиной тому, что многие крупные компании стремятся сделать свои процессы более гибкими. Кроме того, </a:t>
            </a:r>
            <a:r>
              <a:rPr lang="ru-RU" dirty="0" err="1"/>
              <a:t>Agile</a:t>
            </a:r>
            <a:r>
              <a:rPr lang="ru-RU" dirty="0"/>
              <a:t> отлично подходит для проектов с «открытым концом» — например, запуску сервиса или блога.</a:t>
            </a:r>
          </a:p>
          <a:p>
            <a:r>
              <a:rPr lang="ru-RU" dirty="0"/>
              <a:t>Вотчина  </a:t>
            </a:r>
            <a:r>
              <a:rPr lang="ru-RU" dirty="0" err="1"/>
              <a:t>Agile</a:t>
            </a:r>
            <a:r>
              <a:rPr lang="ru-RU" dirty="0"/>
              <a:t> – разработка новых, инновационных продуктов. В проектах по разработке таких продуктов высока доля неопределённости, а информация о продукте раскрывается по ходу проекта. В таких условиях реализовывать проект по «водопаду» становится невозможно– нет информации для планирования.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071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Слабые </a:t>
            </a:r>
            <a:r>
              <a:rPr lang="ru-RU" b="1" dirty="0">
                <a:solidFill>
                  <a:srgbClr val="C00000"/>
                </a:solidFill>
              </a:rPr>
              <a:t>стороны </a:t>
            </a:r>
            <a:r>
              <a:rPr lang="ru-RU" b="1" dirty="0" err="1">
                <a:solidFill>
                  <a:srgbClr val="C00000"/>
                </a:solidFill>
              </a:rPr>
              <a:t>Agile</a:t>
            </a: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1" y="1628800"/>
            <a:ext cx="7202760" cy="4282422"/>
          </a:xfrm>
        </p:spPr>
        <p:txBody>
          <a:bodyPr>
            <a:normAutofit/>
          </a:bodyPr>
          <a:lstStyle/>
          <a:p>
            <a:r>
              <a:rPr lang="ru-RU" dirty="0"/>
              <a:t>Слабая сторона состоит в том, что каждой команде придётся самостоятельно составлять свою систему управления, руководствуясь принципами </a:t>
            </a:r>
            <a:r>
              <a:rPr lang="ru-RU" dirty="0" err="1"/>
              <a:t>Agile</a:t>
            </a:r>
            <a:r>
              <a:rPr lang="ru-RU" dirty="0"/>
              <a:t>. Это непростой и длительный процесс, который потребует изменений всей организации, начиная процедурами и заканчивая базовыми ценностями. Это тернистый путь и не всем организациям он под силу.</a:t>
            </a:r>
          </a:p>
          <a:p>
            <a:r>
              <a:rPr lang="ru-RU" dirty="0"/>
              <a:t>Этот путь потребует от лидера изменений не только знаний и упорства, но и серьёзных административных ресурсов, а также затрат. К счастью, существуют готовые наборы практик, которые облегчают </a:t>
            </a:r>
            <a:r>
              <a:rPr lang="ru-RU" dirty="0" err="1"/>
              <a:t>Agile</a:t>
            </a:r>
            <a:r>
              <a:rPr lang="ru-RU" dirty="0"/>
              <a:t>-трансформацию организации. К таким наборам относятся </a:t>
            </a:r>
            <a:r>
              <a:rPr lang="ru-RU" dirty="0" err="1"/>
              <a:t>фреймворк</a:t>
            </a:r>
            <a:r>
              <a:rPr lang="ru-RU" dirty="0"/>
              <a:t> </a:t>
            </a:r>
            <a:r>
              <a:rPr lang="ru-RU" dirty="0" err="1"/>
              <a:t>Scrum</a:t>
            </a:r>
            <a:r>
              <a:rPr lang="ru-RU" dirty="0"/>
              <a:t>, метод </a:t>
            </a:r>
            <a:r>
              <a:rPr lang="ru-RU" dirty="0" err="1"/>
              <a:t>Kanban</a:t>
            </a:r>
            <a:r>
              <a:rPr lang="ru-RU" dirty="0"/>
              <a:t> и многие другие – </a:t>
            </a:r>
            <a:r>
              <a:rPr lang="ru-RU" dirty="0" err="1"/>
              <a:t>Crystal</a:t>
            </a:r>
            <a:r>
              <a:rPr lang="ru-RU" dirty="0"/>
              <a:t>, </a:t>
            </a:r>
            <a:r>
              <a:rPr lang="ru-RU" dirty="0" err="1"/>
              <a:t>LeSS</a:t>
            </a:r>
            <a:r>
              <a:rPr lang="ru-RU" dirty="0"/>
              <a:t>, </a:t>
            </a:r>
            <a:r>
              <a:rPr lang="ru-RU" dirty="0" err="1"/>
              <a:t>SAFe</a:t>
            </a:r>
            <a:r>
              <a:rPr lang="ru-RU" dirty="0"/>
              <a:t>, </a:t>
            </a:r>
            <a:r>
              <a:rPr lang="ru-RU" dirty="0" err="1"/>
              <a:t>Nexus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517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0688"/>
            <a:ext cx="7632847" cy="128089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ea typeface="+mn-ea"/>
                <a:cs typeface="+mn-cs"/>
              </a:rPr>
              <a:t>   Процессно-ориентированный метод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7312065" cy="3777622"/>
          </a:xfrm>
        </p:spPr>
        <p:txBody>
          <a:bodyPr>
            <a:normAutofit/>
          </a:bodyPr>
          <a:lstStyle/>
          <a:p>
            <a:pPr marL="0" lvl="0" indent="0" algn="just" defTabSz="914400" fontAlgn="base">
              <a:spcBef>
                <a:spcPct val="0"/>
              </a:spcBef>
              <a:spcAft>
                <a:spcPct val="0"/>
              </a:spcAft>
              <a:buClrTx/>
              <a:buNone/>
            </a:pPr>
            <a:r>
              <a:rPr lang="ru-RU" dirty="0">
                <a:solidFill>
                  <a:prstClr val="black"/>
                </a:solidFill>
                <a:latin typeface="+mj-lt"/>
              </a:rPr>
              <a:t>Согласно определению, процессно-ориентированное управление – это методология, позволяющая компании повысить ценность продукции для ее потребителей, а заодно и уровень своей прибыльности путем фокусирования на работах и подходах к их внутренней организации. Другими словами, работы – это центр всей методологии </a:t>
            </a:r>
            <a:r>
              <a:rPr lang="en-US" dirty="0"/>
              <a:t>Activity-based Management (</a:t>
            </a:r>
            <a:r>
              <a:rPr lang="ru-RU" dirty="0"/>
              <a:t>АВМ</a:t>
            </a:r>
            <a:r>
              <a:rPr lang="ru-RU" dirty="0" smtClean="0"/>
              <a:t>)</a:t>
            </a:r>
            <a:r>
              <a:rPr lang="ru-RU" dirty="0" smtClean="0">
                <a:solidFill>
                  <a:prstClr val="black"/>
                </a:solidFill>
                <a:latin typeface="+mj-lt"/>
              </a:rPr>
              <a:t>. </a:t>
            </a:r>
            <a:r>
              <a:rPr lang="ru-RU" dirty="0">
                <a:solidFill>
                  <a:prstClr val="black"/>
                </a:solidFill>
                <a:latin typeface="+mj-lt"/>
              </a:rPr>
              <a:t>На их основе определяется финансовая эффективность работы с тем или иным продуктом, клиентом, сегментом, «раскручиваются» индикаторы ведения бизнеса, определяющие степень достижения поставленных стратегических целей, формируется бизнес-культура, осуществляется переход к процессной организационной структуре.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6879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</a:rPr>
              <a:t>Управление проектом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1800" b="1" dirty="0" smtClean="0">
                <a:solidFill>
                  <a:srgbClr val="C00000"/>
                </a:solidFill>
              </a:rPr>
              <a:t>(«классический вариант»)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Этапы управления</a:t>
            </a:r>
          </a:p>
        </p:txBody>
      </p:sp>
      <p:grpSp>
        <p:nvGrpSpPr>
          <p:cNvPr id="88068" name="Группа 15"/>
          <p:cNvGrpSpPr>
            <a:grpSpLocks/>
          </p:cNvGrpSpPr>
          <p:nvPr/>
        </p:nvGrpSpPr>
        <p:grpSpPr bwMode="auto">
          <a:xfrm>
            <a:off x="1187624" y="4202113"/>
            <a:ext cx="2954164" cy="898525"/>
            <a:chOff x="4446158" y="812549"/>
            <a:chExt cx="898326" cy="898326"/>
          </a:xfrm>
        </p:grpSpPr>
        <p:sp>
          <p:nvSpPr>
            <p:cNvPr id="17" name="Овал 16"/>
            <p:cNvSpPr/>
            <p:nvPr/>
          </p:nvSpPr>
          <p:spPr>
            <a:xfrm>
              <a:off x="4446158" y="812549"/>
              <a:ext cx="89832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</a:rPr>
                <a:t>Планирование</a:t>
              </a:r>
            </a:p>
          </p:txBody>
        </p:sp>
        <p:sp>
          <p:nvSpPr>
            <p:cNvPr id="18" name="Овал 4"/>
            <p:cNvSpPr/>
            <p:nvPr/>
          </p:nvSpPr>
          <p:spPr>
            <a:xfrm>
              <a:off x="4619872" y="939521"/>
              <a:ext cx="635342" cy="6348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88073" name="Группа 21"/>
          <p:cNvGrpSpPr>
            <a:grpSpLocks/>
          </p:cNvGrpSpPr>
          <p:nvPr/>
        </p:nvGrpSpPr>
        <p:grpSpPr bwMode="auto">
          <a:xfrm>
            <a:off x="6676012" y="3808413"/>
            <a:ext cx="2451492" cy="1127126"/>
            <a:chOff x="4320053" y="807866"/>
            <a:chExt cx="1140425" cy="766601"/>
          </a:xfrm>
        </p:grpSpPr>
        <p:sp>
          <p:nvSpPr>
            <p:cNvPr id="23" name="Овал 22"/>
            <p:cNvSpPr/>
            <p:nvPr/>
          </p:nvSpPr>
          <p:spPr>
            <a:xfrm>
              <a:off x="4320053" y="807866"/>
              <a:ext cx="1140425" cy="766601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b="1" dirty="0" smtClean="0">
                  <a:solidFill>
                    <a:schemeClr val="bg1"/>
                  </a:solidFill>
                </a:rPr>
                <a:t>Завершение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  <p:sp>
          <p:nvSpPr>
            <p:cNvPr id="24" name="Овал 4"/>
            <p:cNvSpPr/>
            <p:nvPr/>
          </p:nvSpPr>
          <p:spPr>
            <a:xfrm>
              <a:off x="4619531" y="939592"/>
              <a:ext cx="635590" cy="634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bg1"/>
                </a:solidFill>
              </a:endParaRPr>
            </a:p>
          </p:txBody>
        </p:sp>
      </p:grpSp>
      <p:sp>
        <p:nvSpPr>
          <p:cNvPr id="27" name="Овал 4"/>
          <p:cNvSpPr/>
          <p:nvPr/>
        </p:nvSpPr>
        <p:spPr>
          <a:xfrm>
            <a:off x="5707063" y="5062538"/>
            <a:ext cx="635000" cy="6350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6035" tIns="26035" rIns="26035" bIns="26035" spcCol="1270" anchor="ctr"/>
          <a:lstStyle/>
          <a:p>
            <a:pPr algn="ctr" defTabSz="1822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000" b="1">
              <a:solidFill>
                <a:schemeClr val="tx1"/>
              </a:solidFill>
            </a:endParaRPr>
          </a:p>
        </p:txBody>
      </p:sp>
      <p:grpSp>
        <p:nvGrpSpPr>
          <p:cNvPr id="88079" name="Группа 27"/>
          <p:cNvGrpSpPr>
            <a:grpSpLocks/>
          </p:cNvGrpSpPr>
          <p:nvPr/>
        </p:nvGrpSpPr>
        <p:grpSpPr bwMode="auto">
          <a:xfrm>
            <a:off x="4316163" y="5021262"/>
            <a:ext cx="2569561" cy="1038225"/>
            <a:chOff x="4517099" y="807865"/>
            <a:chExt cx="1093270" cy="898326"/>
          </a:xfrm>
        </p:grpSpPr>
        <p:sp>
          <p:nvSpPr>
            <p:cNvPr id="29" name="Овал 28"/>
            <p:cNvSpPr/>
            <p:nvPr/>
          </p:nvSpPr>
          <p:spPr>
            <a:xfrm>
              <a:off x="4517099" y="807865"/>
              <a:ext cx="1093270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</a:rPr>
                <a:t>Исполнение</a:t>
              </a:r>
            </a:p>
          </p:txBody>
        </p:sp>
        <p:sp>
          <p:nvSpPr>
            <p:cNvPr id="30" name="Овал 4"/>
            <p:cNvSpPr/>
            <p:nvPr/>
          </p:nvSpPr>
          <p:spPr>
            <a:xfrm>
              <a:off x="4619873" y="939730"/>
              <a:ext cx="634907" cy="6345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>
            <a:off x="2275927" y="3703068"/>
            <a:ext cx="475080" cy="593726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7" idx="7"/>
            <a:endCxn id="32" idx="2"/>
          </p:cNvCxnSpPr>
          <p:nvPr/>
        </p:nvCxnSpPr>
        <p:spPr>
          <a:xfrm flipV="1">
            <a:off x="3709161" y="3663950"/>
            <a:ext cx="593105" cy="669749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7" idx="5"/>
            <a:endCxn id="29" idx="2"/>
          </p:cNvCxnSpPr>
          <p:nvPr/>
        </p:nvCxnSpPr>
        <p:spPr>
          <a:xfrm>
            <a:off x="3709161" y="4969052"/>
            <a:ext cx="607002" cy="57132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6869021" y="4779232"/>
            <a:ext cx="149301" cy="7699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stCxn id="32" idx="6"/>
            <a:endCxn id="23" idx="1"/>
          </p:cNvCxnSpPr>
          <p:nvPr/>
        </p:nvCxnSpPr>
        <p:spPr>
          <a:xfrm>
            <a:off x="6754996" y="3663950"/>
            <a:ext cx="280029" cy="309527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Двойная стрелка вверх/вниз 59"/>
          <p:cNvSpPr/>
          <p:nvPr/>
        </p:nvSpPr>
        <p:spPr>
          <a:xfrm>
            <a:off x="5436137" y="4234110"/>
            <a:ext cx="288925" cy="76693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>
              <a:solidFill>
                <a:schemeClr val="tx1"/>
              </a:solidFill>
            </a:endParaRPr>
          </a:p>
        </p:txBody>
      </p:sp>
      <p:grpSp>
        <p:nvGrpSpPr>
          <p:cNvPr id="88090" name="Группа 30"/>
          <p:cNvGrpSpPr>
            <a:grpSpLocks/>
          </p:cNvGrpSpPr>
          <p:nvPr/>
        </p:nvGrpSpPr>
        <p:grpSpPr bwMode="auto">
          <a:xfrm>
            <a:off x="4135438" y="3144043"/>
            <a:ext cx="2619558" cy="1039813"/>
            <a:chOff x="4619602" y="934728"/>
            <a:chExt cx="1034412" cy="898326"/>
          </a:xfrm>
        </p:grpSpPr>
        <p:sp>
          <p:nvSpPr>
            <p:cNvPr id="32" name="Овал 31"/>
            <p:cNvSpPr/>
            <p:nvPr/>
          </p:nvSpPr>
          <p:spPr>
            <a:xfrm>
              <a:off x="4685479" y="934728"/>
              <a:ext cx="968535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</a:rPr>
                <a:t>Контроль</a:t>
              </a:r>
            </a:p>
          </p:txBody>
        </p:sp>
        <p:sp>
          <p:nvSpPr>
            <p:cNvPr id="33" name="Овал 4"/>
            <p:cNvSpPr/>
            <p:nvPr/>
          </p:nvSpPr>
          <p:spPr>
            <a:xfrm>
              <a:off x="4619602" y="939529"/>
              <a:ext cx="635165" cy="635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88110" name="Группа 9"/>
          <p:cNvGrpSpPr>
            <a:grpSpLocks/>
          </p:cNvGrpSpPr>
          <p:nvPr/>
        </p:nvGrpSpPr>
        <p:grpSpPr bwMode="auto">
          <a:xfrm>
            <a:off x="364689" y="2612842"/>
            <a:ext cx="2450064" cy="1551965"/>
            <a:chOff x="4532644" y="363517"/>
            <a:chExt cx="1060986" cy="1211333"/>
          </a:xfrm>
        </p:grpSpPr>
        <p:sp>
          <p:nvSpPr>
            <p:cNvPr id="11" name="Овал 10"/>
            <p:cNvSpPr/>
            <p:nvPr/>
          </p:nvSpPr>
          <p:spPr>
            <a:xfrm>
              <a:off x="4532644" y="363517"/>
              <a:ext cx="1060986" cy="898326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3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</a:rPr>
                <a:t>Инициация</a:t>
              </a:r>
            </a:p>
          </p:txBody>
        </p:sp>
        <p:sp>
          <p:nvSpPr>
            <p:cNvPr id="12" name="Овал 4"/>
            <p:cNvSpPr/>
            <p:nvPr/>
          </p:nvSpPr>
          <p:spPr>
            <a:xfrm>
              <a:off x="4619581" y="939207"/>
              <a:ext cx="635489" cy="6356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6035" tIns="26035" rIns="26035" bIns="26035" spcCol="1270" anchor="ctr"/>
            <a:lstStyle/>
            <a:p>
              <a:pPr algn="ctr" defTabSz="1822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00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0172" y="333638"/>
            <a:ext cx="8589178" cy="998537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sz="3200" b="1" dirty="0" smtClean="0">
                <a:solidFill>
                  <a:srgbClr val="C00000"/>
                </a:solidFill>
              </a:rPr>
              <a:t>Профессиональные ассоциации специалистов в области управления проектами</a:t>
            </a:r>
          </a:p>
        </p:txBody>
      </p:sp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19EBC-62B0-4EEA-9532-4574B424A260}" type="slidenum">
              <a:rPr lang="ru-RU"/>
              <a:pPr/>
              <a:t>3</a:t>
            </a:fld>
            <a:endParaRPr lang="ru-RU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377815" y="1855547"/>
            <a:ext cx="85693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tabLst>
                <a:tab pos="7534275" algn="l"/>
                <a:tab pos="7991475" algn="l"/>
              </a:tabLst>
            </a:pPr>
            <a:r>
              <a:rPr lang="ru-RU" sz="2400" b="1" dirty="0">
                <a:latin typeface="+mj-lt"/>
              </a:rPr>
              <a:t>- </a:t>
            </a:r>
            <a:r>
              <a:rPr lang="ru-RU" sz="2400" dirty="0">
                <a:latin typeface="+mj-lt"/>
              </a:rPr>
              <a:t>Ассоциация управления проектами (</a:t>
            </a:r>
            <a:r>
              <a:rPr lang="ru-RU" sz="2400" b="1" dirty="0" err="1">
                <a:latin typeface="+mj-lt"/>
              </a:rPr>
              <a:t>Project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Management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dirty="0" err="1">
                <a:latin typeface="+mj-lt"/>
              </a:rPr>
              <a:t>Institute</a:t>
            </a:r>
            <a:r>
              <a:rPr lang="ru-RU" sz="2400" b="1" dirty="0">
                <a:latin typeface="+mj-lt"/>
              </a:rPr>
              <a:t> - PMI</a:t>
            </a:r>
            <a:r>
              <a:rPr lang="ru-RU" sz="2400" dirty="0">
                <a:latin typeface="+mj-lt"/>
              </a:rPr>
              <a:t>): 100000 членов из 120 стран, отделения в 60 странах на всех континентах, штаб-квартира PMI находится в США 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7534275" algn="l"/>
                <a:tab pos="7991475" algn="l"/>
              </a:tabLst>
            </a:pPr>
            <a:r>
              <a:rPr lang="ru-RU" sz="2400" dirty="0">
                <a:latin typeface="+mj-lt"/>
              </a:rPr>
              <a:t>- </a:t>
            </a:r>
            <a:r>
              <a:rPr lang="en-US" sz="2400" b="1" dirty="0">
                <a:latin typeface="+mj-lt"/>
              </a:rPr>
              <a:t>International Project Management Association</a:t>
            </a:r>
            <a:r>
              <a:rPr lang="en-US" sz="2400" dirty="0">
                <a:latin typeface="+mj-lt"/>
              </a:rPr>
              <a:t> </a:t>
            </a:r>
            <a:r>
              <a:rPr lang="ru-RU" sz="2400" dirty="0">
                <a:latin typeface="+mj-lt"/>
              </a:rPr>
              <a:t>(IPMA)  -  это содружество европейских национальных ассоциаций управления проектами,  штаб-квартира - в Швейцарии. 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7534275" algn="l"/>
                <a:tab pos="7991475" algn="l"/>
              </a:tabLst>
            </a:pPr>
            <a:r>
              <a:rPr lang="ru-RU" sz="2400" dirty="0">
                <a:latin typeface="+mj-lt"/>
              </a:rPr>
              <a:t>- В  России (наряду с отделениями PMI в Москве, Санкт Петербурге и Красноярске) имеется и Российская ассоциация управления проектами - </a:t>
            </a:r>
            <a:r>
              <a:rPr lang="ru-RU" sz="2400" b="1" dirty="0">
                <a:latin typeface="+mj-lt"/>
              </a:rPr>
              <a:t>СОВНЕТ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7534275" algn="l"/>
                <a:tab pos="7991475" algn="l"/>
              </a:tabLst>
            </a:pPr>
            <a:r>
              <a:rPr lang="ru-RU" sz="2400" dirty="0">
                <a:latin typeface="+mj-lt"/>
              </a:rPr>
              <a:t>Президент СОВНЕТ – Владимир Воропаев </a:t>
            </a:r>
          </a:p>
          <a:p>
            <a:pPr>
              <a:lnSpc>
                <a:spcPct val="80000"/>
              </a:lnSpc>
              <a:spcBef>
                <a:spcPct val="20000"/>
              </a:spcBef>
              <a:tabLst>
                <a:tab pos="7534275" algn="l"/>
                <a:tab pos="7991475" algn="l"/>
              </a:tabLst>
            </a:pPr>
            <a:r>
              <a:rPr lang="ru-RU" sz="2400" dirty="0">
                <a:latin typeface="+mj-lt"/>
              </a:rPr>
              <a:t> 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539750" y="65976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119313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Инициация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Руководитель проекта и команда определяют требования к проекту. На данном этапе часто проводятся совещания и «мозговые штурмы», на которых определяется что же должен представлять из себя продукт проекта.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8355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Планирование </a:t>
            </a:r>
            <a:r>
              <a:rPr lang="ru-RU" b="1" dirty="0">
                <a:solidFill>
                  <a:srgbClr val="C00000"/>
                </a:solidFill>
              </a:rPr>
              <a:t>проекта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200" b="1" dirty="0" smtClean="0">
                <a:solidFill>
                  <a:srgbClr val="C00000"/>
                </a:solidFill>
              </a:rPr>
              <a:t>(в некоторых случаях +разработка)</a:t>
            </a:r>
            <a:r>
              <a:rPr lang="ru-RU" sz="3600" b="1" dirty="0" smtClean="0">
                <a:solidFill>
                  <a:srgbClr val="C00000"/>
                </a:solidFill>
              </a:rPr>
              <a:t/>
            </a:r>
            <a:br>
              <a:rPr lang="ru-RU" sz="3600" b="1" dirty="0" smtClean="0">
                <a:solidFill>
                  <a:srgbClr val="C00000"/>
                </a:solidFill>
              </a:rPr>
            </a:br>
            <a:endParaRPr lang="ru-RU" sz="3600" b="1" dirty="0" smtClean="0">
              <a:solidFill>
                <a:srgbClr val="C00000"/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619673" y="1556792"/>
            <a:ext cx="6914728" cy="435443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800" b="1" u="sng" dirty="0" smtClean="0"/>
              <a:t>Процессы: </a:t>
            </a:r>
          </a:p>
          <a:p>
            <a:pPr marL="0" indent="0">
              <a:lnSpc>
                <a:spcPct val="80000"/>
              </a:lnSpc>
              <a:buNone/>
            </a:pPr>
            <a:endParaRPr lang="ru-RU" sz="2800" b="1" u="sng" dirty="0" smtClean="0"/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содержания проекта;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разработка расписания;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бюджета;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персонала проекта;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закупок в проекте;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реагирования на риски;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обмена информацией в проекте;</a:t>
            </a:r>
          </a:p>
          <a:p>
            <a:pPr>
              <a:lnSpc>
                <a:spcPct val="80000"/>
              </a:lnSpc>
            </a:pPr>
            <a:r>
              <a:rPr lang="ru-RU" sz="2800" dirty="0" smtClean="0"/>
              <a:t>планирование управления изменениями в проекте</a:t>
            </a:r>
          </a:p>
          <a:p>
            <a:pPr>
              <a:lnSpc>
                <a:spcPct val="80000"/>
              </a:lnSpc>
            </a:pP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415" y="332656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Организация исполнения проекта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83569" y="1556792"/>
            <a:ext cx="7850832" cy="435443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u="sng" dirty="0" smtClean="0"/>
              <a:t>Цель процесса </a:t>
            </a:r>
            <a:r>
              <a:rPr lang="ru-RU" sz="2400" dirty="0" smtClean="0"/>
              <a:t>– организация исполнения проекта согласно разработанным планам.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u="sng" dirty="0" smtClean="0"/>
              <a:t>Выходы процесса: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выполнены запланированные работы;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получены продукты проекта;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осуществлены изменения согласно принятым в проекте правилам;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выполнены намеченные корректирующие и предупреждающие действия;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актуализированы документы по управлению проектом.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116632"/>
            <a:ext cx="8424935" cy="156892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Контроль исполнения проекта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268760"/>
            <a:ext cx="7922841" cy="51845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400" b="1" u="sng" dirty="0" smtClean="0">
                <a:latin typeface="+mj-lt"/>
              </a:rPr>
              <a:t>Цель процесса </a:t>
            </a:r>
            <a:r>
              <a:rPr lang="ru-RU" sz="2400" dirty="0" smtClean="0">
                <a:latin typeface="+mj-lt"/>
              </a:rPr>
              <a:t>– проверка соответствия процессов и продукта проекта установленным требованиям.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b="1" u="sng" dirty="0" smtClean="0">
                <a:latin typeface="+mj-lt"/>
              </a:rPr>
              <a:t>Выходы процесса: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+mj-lt"/>
              </a:rPr>
              <a:t>документированы результаты регулярной проверки состояния проекта, в частности отклонения от планов, и проанализированы с целью определения причин отклонений;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+mj-lt"/>
              </a:rPr>
              <a:t>произведена оценка соответствия продукта проекта требованиям к нему;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+mj-lt"/>
              </a:rPr>
              <a:t>сформированы корректирующие и предупреждающие действия по результатам проверки;</a:t>
            </a:r>
          </a:p>
          <a:p>
            <a:pPr>
              <a:lnSpc>
                <a:spcPct val="80000"/>
              </a:lnSpc>
            </a:pPr>
            <a:r>
              <a:rPr lang="ru-RU" sz="2400" dirty="0" smtClean="0">
                <a:latin typeface="+mj-lt"/>
              </a:rPr>
              <a:t>отчеты о выполнении работ проекта соответствуют утвержденной системе отчетности по проекту.</a:t>
            </a:r>
          </a:p>
          <a:p>
            <a:pPr>
              <a:lnSpc>
                <a:spcPct val="80000"/>
              </a:lnSpc>
            </a:pPr>
            <a:endParaRPr lang="ru-RU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36442" y="404664"/>
            <a:ext cx="6589199" cy="128089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Завершение проекта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56792"/>
            <a:ext cx="7706817" cy="4354430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u="sng" dirty="0" smtClean="0"/>
              <a:t>Цель процесса </a:t>
            </a:r>
            <a:r>
              <a:rPr lang="ru-RU" sz="2400" dirty="0" smtClean="0"/>
              <a:t>- формальное закрытие проекта.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u="sng" dirty="0" smtClean="0"/>
              <a:t>Выходы процесса: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проведена и документально оформлена приемка продукта проекта заказчиком;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проведено закрытие всех договоров по проекту (в случае их наличия);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документировано окончание проекта;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сформирован архив проекта;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команда проекта и основные заинтересованные стороны проинформированы об окончании проекта.</a:t>
            </a:r>
          </a:p>
          <a:p>
            <a:pPr>
              <a:lnSpc>
                <a:spcPct val="9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589199" cy="72008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Сильные стороны классического подхода</a:t>
            </a:r>
            <a:endParaRPr lang="ru-RU" sz="2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562800" cy="525658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Сегодня довольно часто говорится о том, что классический водопадный подход устарел, но он и не думает сдавать позиции. Большим плюсом данного подхода является то, что он требует от Заказчика и руководства компании определить, что же они хотят получить, уже на первом этапе проекта. Раннее включение привносит определённую стабильность в работу проекта, а планирование позволяет упорядочить реализацию проекта. Кроме того, этот подход подразумевает мониторинг показателей и тестирование, что совершенно необходимо для реальных проектов различного масштаба.</a:t>
            </a:r>
          </a:p>
          <a:p>
            <a:pPr algn="just"/>
            <a:r>
              <a:rPr lang="ru-RU" dirty="0" smtClean="0"/>
              <a:t>Потенциально, классический подход позволяет избежать стрессов ввиду наличия запасного времени на каждом этапе, заложенного на случай каких-либо осложнений и реализации рисков. Кроме того, с правильно проведённым этапом планирования, руководитель проектов всегда знает, какими ресурсами он обладает. Даже если эта оценка не всегда точная.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Слабые </a:t>
            </a:r>
            <a:r>
              <a:rPr lang="ru-RU" sz="2400" b="1" dirty="0">
                <a:solidFill>
                  <a:srgbClr val="C00000"/>
                </a:solidFill>
              </a:rPr>
              <a:t>стороны классического подхода 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dirty="0">
                <a:solidFill>
                  <a:schemeClr val="tx1"/>
                </a:solidFill>
              </a:rPr>
              <a:t>о</a:t>
            </a:r>
            <a:r>
              <a:rPr lang="ru-RU" dirty="0"/>
              <a:t>сновная слабая сторона классического проектного менеджмента – </a:t>
            </a:r>
            <a:r>
              <a:rPr lang="ru-RU" dirty="0" err="1"/>
              <a:t>нетолерантность</a:t>
            </a:r>
            <a:r>
              <a:rPr lang="ru-RU" dirty="0"/>
              <a:t> к изменениям. </a:t>
            </a:r>
            <a:br>
              <a:rPr lang="ru-RU" dirty="0"/>
            </a:b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6588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902280" y="114959"/>
            <a:ext cx="1224136" cy="154702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9" y="260648"/>
            <a:ext cx="7130752" cy="1368152"/>
          </a:xfrm>
        </p:spPr>
        <p:txBody>
          <a:bodyPr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 ОБСУЖДЕНИЕ </a:t>
            </a:r>
            <a:r>
              <a:rPr lang="ru-RU" b="1" dirty="0">
                <a:solidFill>
                  <a:schemeClr val="folHlink"/>
                </a:solidFill>
              </a:rPr>
              <a:t/>
            </a:r>
            <a:br>
              <a:rPr lang="ru-RU" b="1" dirty="0">
                <a:solidFill>
                  <a:schemeClr val="folHlink"/>
                </a:solidFill>
              </a:rPr>
            </a:br>
            <a:r>
              <a:rPr lang="ru-RU" b="1" dirty="0" smtClean="0">
                <a:solidFill>
                  <a:schemeClr val="folHlink"/>
                </a:solidFill>
              </a:rPr>
              <a:t/>
            </a:r>
            <a:br>
              <a:rPr lang="ru-RU" b="1" dirty="0" smtClean="0">
                <a:solidFill>
                  <a:schemeClr val="folHlink"/>
                </a:solidFill>
              </a:rPr>
            </a:br>
            <a:r>
              <a:rPr lang="ru-RU" sz="2700" dirty="0" smtClean="0"/>
              <a:t>Приведите </a:t>
            </a:r>
            <a:r>
              <a:rPr lang="ru-RU" sz="2700" dirty="0"/>
              <a:t>примеры подходов 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в </a:t>
            </a:r>
            <a:r>
              <a:rPr lang="ru-RU" sz="2700" dirty="0"/>
              <a:t>управлении проектами в образовании</a:t>
            </a:r>
            <a:br>
              <a:rPr lang="ru-RU" sz="2700" dirty="0"/>
            </a:br>
            <a:endParaRPr lang="ru-RU" sz="2700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1043609" y="1988840"/>
            <a:ext cx="7490792" cy="453650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</a:pPr>
            <a:r>
              <a:rPr lang="ru-RU" sz="2800" b="1" dirty="0" smtClean="0"/>
              <a:t>метод критического пути</a:t>
            </a:r>
            <a:r>
              <a:rPr lang="ru-RU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гибкая методология разработки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модель водопада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метод инновационных проектов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процессно-ориентированное управление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личностно – ориентированное управление</a:t>
            </a:r>
          </a:p>
          <a:p>
            <a:pPr>
              <a:lnSpc>
                <a:spcPct val="80000"/>
              </a:lnSpc>
            </a:pPr>
            <a:endParaRPr lang="ru-RU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116632"/>
            <a:ext cx="7992887" cy="12808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Планирование персонала. Формирование команды. Подходы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755577" y="1268760"/>
            <a:ext cx="7778824" cy="525658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/>
              <a:t>Целеполагающий подход </a:t>
            </a:r>
            <a:r>
              <a:rPr lang="ru-RU" sz="2000" dirty="0" smtClean="0"/>
              <a:t>основан на улучшении умения членов группы ориентироваться в процессах выбора и реализации групповых целей. Цели могут быть стратегическими или соответствующими специфике деятельности, например, как изменение продуктивности или уровня продаж. Цели могут быть также установлены как изменение внутренней среды. </a:t>
            </a:r>
          </a:p>
          <a:p>
            <a:r>
              <a:rPr lang="ru-RU" sz="2000" b="1" dirty="0" smtClean="0"/>
              <a:t>Межличностный подход</a:t>
            </a:r>
            <a:r>
              <a:rPr lang="ru-RU" sz="2000" dirty="0" smtClean="0"/>
              <a:t> сфокусирован на улучшении межличностных отношений в группе и основан на том, что межличностная компетентность увеличивает эффективность группы как команды. Целью его является увеличение группового доверия, поощрение совместной поддержки, а также увеличение внутри командных коммуникаций.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332656"/>
            <a:ext cx="7562800" cy="5904656"/>
          </a:xfrm>
        </p:spPr>
        <p:txBody>
          <a:bodyPr>
            <a:noAutofit/>
          </a:bodyPr>
          <a:lstStyle/>
          <a:p>
            <a:r>
              <a:rPr lang="ru-RU" sz="2000" b="1" dirty="0"/>
              <a:t>Ролевой подход</a:t>
            </a:r>
            <a:r>
              <a:rPr lang="ru-RU" sz="2000" dirty="0"/>
              <a:t> основывается на предположении, что команды в ролевом плане, состоят из частично перекрывающих друг друга ареалов ролей. В командном поведении многое может быть понято и изменено за счет изменения их исполнения, а также индивидуального восприятия этих ролей. </a:t>
            </a:r>
          </a:p>
          <a:p>
            <a:pPr algn="just"/>
            <a:r>
              <a:rPr lang="ru-RU" sz="2000" b="1" dirty="0"/>
              <a:t>Подход к формированию команды через решение проблем </a:t>
            </a:r>
            <a:r>
              <a:rPr lang="ru-RU" sz="2000" dirty="0"/>
              <a:t>(проблемно-ориентированный) включает последовательное развитие процедур решения командных проблем и затем достижение главной командной задачи. Предполагается, что активность по формированию команды должна быть сфокусирована на выполнении основной задачи, развитии межличностных умений, а также может включать целеполагание и прояснение функционально-ролевой соотнесенности членов группы. </a:t>
            </a:r>
          </a:p>
          <a:p>
            <a:endParaRPr lang="ru-RU" sz="2000" dirty="0"/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7297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9" y="0"/>
            <a:ext cx="7126462" cy="12808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Планирование персонала. Управление командой проекта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1706137" y="1280890"/>
            <a:ext cx="7058745" cy="546047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Формирование команды (классификация исполнителей в команде по </a:t>
            </a:r>
            <a:r>
              <a:rPr lang="ru-RU" sz="2400" dirty="0" err="1" smtClean="0"/>
              <a:t>Белбину</a:t>
            </a:r>
            <a:r>
              <a:rPr lang="ru-RU" sz="2400" dirty="0" smtClean="0"/>
              <a:t>: мыслитель, исполнитель, доводящий до финиша, оценивающий, исследователь ресурсов, приводящий в действие, коллективный, координатор, специалист)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Срабатывание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Нормализация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Нормальное функционирование 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Реорганизация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Расформирование</a:t>
            </a:r>
          </a:p>
          <a:p>
            <a:pPr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tabLst>
                <a:tab pos="1530350" algn="l"/>
              </a:tabLst>
            </a:pPr>
            <a:r>
              <a:rPr lang="ru-RU" sz="4000" b="1" dirty="0" smtClean="0">
                <a:solidFill>
                  <a:srgbClr val="C00000"/>
                </a:solidFill>
              </a:rPr>
              <a:t>Управление через проекты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западных компаниях</a:t>
            </a:r>
          </a:p>
        </p:txBody>
      </p:sp>
      <p:graphicFrame>
        <p:nvGraphicFramePr>
          <p:cNvPr id="1026" name="Object 26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524000" y="2074862"/>
          <a:ext cx="60960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Диаграмма" r:id="rId4" imgW="6096000" imgH="3810000" progId="MSGraph.Chart.8">
                  <p:embed followColorScheme="full"/>
                </p:oleObj>
              </mc:Choice>
              <mc:Fallback>
                <p:oleObj name="Диаграмма" r:id="rId4" imgW="6096000" imgH="3810000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74862"/>
                        <a:ext cx="60960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27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ru-RU" sz="1400" i="1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.</a:t>
            </a:r>
            <a:r>
              <a:rPr lang="ru-RU" sz="1400" i="1"/>
              <a:t> </a:t>
            </a: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  <p:sp>
        <p:nvSpPr>
          <p:cNvPr id="1030" name="Rectangle 28"/>
          <p:cNvSpPr>
            <a:spLocks noChangeArrowheads="1"/>
          </p:cNvSpPr>
          <p:nvPr/>
        </p:nvSpPr>
        <p:spPr bwMode="auto">
          <a:xfrm>
            <a:off x="539750" y="65976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 dirty="0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 dirty="0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 dirty="0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  <p:graphicFrame>
        <p:nvGraphicFramePr>
          <p:cNvPr id="7" name="Object 26"/>
          <p:cNvGraphicFramePr>
            <a:graphicFrameLocks noChangeAspect="1"/>
          </p:cNvGraphicFramePr>
          <p:nvPr/>
        </p:nvGraphicFramePr>
        <p:xfrm>
          <a:off x="620713" y="2141538"/>
          <a:ext cx="8210550" cy="430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Диаграмма" r:id="rId6" imgW="8229743" imgH="4305354" progId="MSGraph.Chart.8">
                  <p:embed followColorScheme="full"/>
                </p:oleObj>
              </mc:Choice>
              <mc:Fallback>
                <p:oleObj name="Диаграмма" r:id="rId6" imgW="8229743" imgH="4305354" progId="MSGraph.Chart.8">
                  <p:embed followColorScheme="full"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141538"/>
                        <a:ext cx="8210550" cy="430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8732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Роли в проекте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2051720" y="1628800"/>
            <a:ext cx="6482680" cy="428242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/>
              <a:t>Внешние проекты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заказчик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исполнитель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2400" b="1" dirty="0" smtClean="0"/>
              <a:t>Внутренние проекты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Заказчик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Исполнитель</a:t>
            </a:r>
          </a:p>
          <a:p>
            <a:pPr marL="0" indent="0">
              <a:lnSpc>
                <a:spcPct val="90000"/>
              </a:lnSpc>
              <a:buNone/>
            </a:pPr>
            <a:endParaRPr lang="ru-RU" sz="2400" dirty="0" smtClean="0"/>
          </a:p>
          <a:p>
            <a:pPr marL="0" indent="0">
              <a:lnSpc>
                <a:spcPct val="90000"/>
              </a:lnSpc>
              <a:buNone/>
            </a:pPr>
            <a:r>
              <a:rPr lang="ru-RU" sz="2400" b="1" i="1" dirty="0" smtClean="0"/>
              <a:t>??? Приведите примеры заказчиков и исполнителей  проектов в образовании</a:t>
            </a: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202" y="260648"/>
            <a:ext cx="6589199" cy="1080120"/>
          </a:xfrm>
        </p:spPr>
        <p:txBody>
          <a:bodyPr/>
          <a:lstStyle/>
          <a:p>
            <a:pPr algn="r"/>
            <a:r>
              <a:rPr lang="ru-RU" sz="3200" b="1" dirty="0" smtClean="0">
                <a:solidFill>
                  <a:srgbClr val="C00000"/>
                </a:solidFill>
              </a:rPr>
              <a:t>Роли и характеристики участников проекта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12776"/>
            <a:ext cx="7634809" cy="518457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000" b="1" i="1" dirty="0" smtClean="0"/>
              <a:t>Ключевые роли при управлении проектом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000" b="1" u="sng" dirty="0" smtClean="0"/>
              <a:t>РОЛЬ</a:t>
            </a:r>
            <a:r>
              <a:rPr lang="ru-RU" sz="2000" dirty="0" smtClean="0"/>
              <a:t> – это поведение, которое ожидает команда проекта и его участников от личности в процессе выполнения ею проекта.</a:t>
            </a:r>
          </a:p>
          <a:p>
            <a:pPr marL="0" indent="0">
              <a:lnSpc>
                <a:spcPct val="80000"/>
              </a:lnSpc>
              <a:buNone/>
            </a:pP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ЗАКАЗЧИК ПРОЕКТА </a:t>
            </a:r>
            <a:r>
              <a:rPr lang="ru-RU" sz="2000" dirty="0" smtClean="0"/>
              <a:t>– физическое или юридическое лицо, которое является владельцем результата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КУРАТОР ПРОЕКТА </a:t>
            </a:r>
            <a:r>
              <a:rPr lang="ru-RU" sz="2000" dirty="0" smtClean="0"/>
              <a:t>– лицо, ответственное за обеспечение проекта ресурсами и осуществляющее административную, финансовую и иную поддержку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РУКОВОДИТЕЛЬ ПРОЕКТА </a:t>
            </a:r>
            <a:r>
              <a:rPr lang="ru-RU" sz="2000" dirty="0" smtClean="0"/>
              <a:t>– лицо, осуществляющее управление проектом и ответственное за результаты проекта.</a:t>
            </a:r>
          </a:p>
          <a:p>
            <a:pPr>
              <a:lnSpc>
                <a:spcPct val="80000"/>
              </a:lnSpc>
            </a:pPr>
            <a:r>
              <a:rPr lang="ru-RU" sz="2000" b="1" u="sng" dirty="0" smtClean="0"/>
              <a:t>КОМАНДА ПРОЕКТА </a:t>
            </a:r>
            <a:r>
              <a:rPr lang="ru-RU" sz="2000" dirty="0" smtClean="0"/>
              <a:t>– совокупность лиц, групп и организаций, объединенных во временную организационную структуру для выполнения работ проекта.</a:t>
            </a:r>
          </a:p>
          <a:p>
            <a:pPr>
              <a:lnSpc>
                <a:spcPct val="80000"/>
              </a:lnSpc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100" smtClean="0"/>
              <a:t/>
            </a:r>
            <a:br>
              <a:rPr lang="ru-RU" sz="4100" smtClean="0"/>
            </a:br>
            <a:endParaRPr lang="ru-RU" sz="41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19475" y="2060575"/>
            <a:ext cx="5545138" cy="4608513"/>
          </a:xfrm>
        </p:spPr>
        <p:txBody>
          <a:bodyPr>
            <a:normAutofit lnSpcReduction="10000"/>
          </a:bodyPr>
          <a:lstStyle/>
          <a:p>
            <a:pPr marL="261938" indent="-261938" eaLnBrk="1" hangingPunct="1">
              <a:lnSpc>
                <a:spcPct val="90000"/>
              </a:lnSpc>
              <a:spcBef>
                <a:spcPct val="30000"/>
              </a:spcBef>
              <a:buFontTx/>
              <a:buNone/>
              <a:tabLst>
                <a:tab pos="261938" algn="l"/>
              </a:tabLst>
            </a:pPr>
            <a:r>
              <a:rPr lang="en-US" sz="2500" dirty="0" smtClean="0">
                <a:solidFill>
                  <a:schemeClr val="folHlink"/>
                </a:solidFill>
              </a:rPr>
              <a:t>	</a:t>
            </a:r>
            <a:r>
              <a:rPr lang="ru-RU" sz="2500" b="1" dirty="0" smtClean="0">
                <a:solidFill>
                  <a:srgbClr val="C00000"/>
                </a:solidFill>
              </a:rPr>
              <a:t>Основные задачи менеджера проекта: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b="1" dirty="0" smtClean="0">
                <a:solidFill>
                  <a:schemeClr val="folHlink"/>
                </a:solidFill>
              </a:rPr>
              <a:t>	</a:t>
            </a:r>
            <a:r>
              <a:rPr lang="ru-RU" sz="2500" dirty="0" smtClean="0"/>
              <a:t>определение </a:t>
            </a:r>
            <a:r>
              <a:rPr lang="ru-RU" sz="2500" b="1" dirty="0" smtClean="0"/>
              <a:t>требований</a:t>
            </a:r>
            <a:r>
              <a:rPr lang="ru-RU" sz="2500" dirty="0" smtClean="0"/>
              <a:t> и  установка четких и достижимых</a:t>
            </a:r>
            <a:r>
              <a:rPr lang="ru-RU" sz="2500" b="1" dirty="0" smtClean="0"/>
              <a:t> целей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dirty="0" smtClean="0"/>
              <a:t>	определение «</a:t>
            </a:r>
            <a:r>
              <a:rPr lang="ru-RU" sz="2500" b="1" dirty="0" smtClean="0"/>
              <a:t>траектории»</a:t>
            </a:r>
            <a:r>
              <a:rPr lang="ru-RU" sz="2500" dirty="0" smtClean="0"/>
              <a:t> выполнения проекта в условиях противоречащих требований по качеству, содержанию, времени и стоимости</a:t>
            </a:r>
          </a:p>
          <a:p>
            <a:pPr marL="261938" indent="-261938" eaLnBrk="1" hangingPunct="1">
              <a:lnSpc>
                <a:spcPct val="90000"/>
              </a:lnSpc>
              <a:buFont typeface="Wingdings" pitchFamily="2" charset="2"/>
              <a:buChar char="§"/>
              <a:tabLst>
                <a:tab pos="261938" algn="l"/>
              </a:tabLst>
            </a:pPr>
            <a:r>
              <a:rPr lang="ru-RU" sz="2500" dirty="0" smtClean="0"/>
              <a:t>	</a:t>
            </a:r>
            <a:r>
              <a:rPr lang="ru-RU" sz="2500" b="1" dirty="0" smtClean="0"/>
              <a:t>коррекция</a:t>
            </a:r>
            <a:r>
              <a:rPr lang="ru-RU" sz="2500" dirty="0" smtClean="0"/>
              <a:t> характеристик, планов, отдельных задач</a:t>
            </a:r>
            <a:endParaRPr lang="ru-RU" sz="700" dirty="0" smtClean="0"/>
          </a:p>
          <a:p>
            <a:pPr marL="261938" indent="-261938" eaLnBrk="1" hangingPunct="1">
              <a:lnSpc>
                <a:spcPct val="80000"/>
              </a:lnSpc>
              <a:buFontTx/>
              <a:buNone/>
              <a:tabLst>
                <a:tab pos="261938" algn="l"/>
              </a:tabLst>
            </a:pPr>
            <a:r>
              <a:rPr lang="ru-RU" sz="600" dirty="0" smtClean="0"/>
              <a:t>	</a:t>
            </a:r>
            <a:endParaRPr lang="ru-RU" sz="600" i="1" dirty="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dirty="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dirty="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dirty="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dirty="0" smtClean="0"/>
          </a:p>
          <a:p>
            <a:pPr marL="261938" indent="-261938" eaLnBrk="1" hangingPunct="1">
              <a:lnSpc>
                <a:spcPct val="80000"/>
              </a:lnSpc>
              <a:buFontTx/>
              <a:buChar char="-"/>
              <a:tabLst>
                <a:tab pos="261938" algn="l"/>
              </a:tabLst>
            </a:pPr>
            <a:endParaRPr lang="ru-RU" sz="600" dirty="0" smtClean="0"/>
          </a:p>
          <a:p>
            <a:pPr marL="261938" indent="-261938" eaLnBrk="1" hangingPunct="1">
              <a:lnSpc>
                <a:spcPct val="80000"/>
              </a:lnSpc>
              <a:buFontTx/>
              <a:buNone/>
              <a:tabLst>
                <a:tab pos="261938" algn="l"/>
              </a:tabLst>
            </a:pPr>
            <a:endParaRPr lang="ru-RU" sz="600" dirty="0" smtClean="0"/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827584" y="168908"/>
            <a:ext cx="715591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3200" b="1" dirty="0">
                <a:solidFill>
                  <a:srgbClr val="C00000"/>
                </a:solidFill>
                <a:latin typeface="+mj-lt"/>
              </a:rPr>
              <a:t>Менеджер проекта –</a:t>
            </a:r>
            <a:r>
              <a:rPr lang="ru-RU" sz="3200" b="1" dirty="0">
                <a:solidFill>
                  <a:schemeClr val="folHlink"/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tx2"/>
                </a:solidFill>
                <a:latin typeface="+mj-lt"/>
              </a:rPr>
              <a:t>лицо, ответственное за достижение целей проекта</a:t>
            </a:r>
          </a:p>
        </p:txBody>
      </p:sp>
      <p:pic>
        <p:nvPicPr>
          <p:cNvPr id="60421" name="Picture 5" descr="j01958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75499" y="620688"/>
            <a:ext cx="112004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422" name="Picture 6" descr="j023301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9632" y="3933056"/>
            <a:ext cx="1807912" cy="1835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3" name="Rectangle 7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 dirty="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1400" i="1" dirty="0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 dirty="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5" y="188640"/>
            <a:ext cx="7343990" cy="792088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План управления проектом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1187625" y="836712"/>
            <a:ext cx="7776863" cy="5616624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1800" b="1" dirty="0" smtClean="0"/>
              <a:t>  Базовый план проекта </a:t>
            </a:r>
            <a:r>
              <a:rPr lang="ru-RU" sz="2000" dirty="0" smtClean="0"/>
              <a:t>– принятый к исполнению план проекта, содержащий сведения об основных временных и стоимостных параметрах проекта. Варианты: </a:t>
            </a:r>
            <a:r>
              <a:rPr lang="ru-RU" sz="2000" i="1" dirty="0" smtClean="0"/>
              <a:t>базовый календарный план проекта, базовый бюджет проекта.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ru-RU" sz="2000" b="1" dirty="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sz="2000" b="1" dirty="0" smtClean="0"/>
              <a:t>Примерная структура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ЦЕЛИ И ЗАДАЧИ ПРОЕКТА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ТРЕБОВАНИЯ К ПРОЕКТНОМУ РЕШЕНИЮ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ГРАНИЦЫ ПРОЕКТА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КЛЮЧЕВЫЕ ФАКТОРЫ УСПЕХА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РИСКИ И ДОПУЩЕНИЯ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ПЛАН УПРАВЛЕНИЯ СОДЕРЖАНИЕМ ПРОЕКТА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ИЕРАРХИЧЕСКАЯ СТРУКТУРА РАБОТ (ИСР)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ПРОЦЕДУРЫ УПРАВЛЕНИЯ СОДЕРЖАНИЕМ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ПЛАН УПРАВЛЕНИЯ РАСПИСАНИЕМ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БАЗОВЫЙ ПЛАН РАСПИСАНИЯ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ПРОЦЕДУРЫ УПРАВЛЕНИЯ СРОКАМИ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>
                <a:solidFill>
                  <a:srgbClr val="C00000"/>
                </a:solidFill>
              </a:rPr>
              <a:t>Разработка расписания проекта — итеративный процесс, определяющий плановые даты начала и завершения операций </a:t>
            </a:r>
            <a:r>
              <a:rPr lang="ru-RU" sz="2400" b="1" dirty="0" smtClean="0">
                <a:solidFill>
                  <a:srgbClr val="C00000"/>
                </a:solidFill>
              </a:rPr>
              <a:t>проекта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2348880"/>
            <a:ext cx="6591985" cy="377762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dirty="0" smtClean="0"/>
              <a:t>Разработка </a:t>
            </a:r>
            <a:r>
              <a:rPr lang="ru-RU" dirty="0"/>
              <a:t>расписания производится непрерывно по мере выполнения работ проекта. При этом может потребоваться проверять и редактировать оценки длительности и ресурсов, чтобы в итоге получить одобренное расписание проекта. Согласованное расписание используется как базовое, по которому будет оцениваться прогресс рисков.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130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C00000"/>
                </a:solidFill>
              </a:rPr>
              <a:t>Разработка расписания. Определение состава операций</a:t>
            </a:r>
          </a:p>
        </p:txBody>
      </p:sp>
      <p:graphicFrame>
        <p:nvGraphicFramePr>
          <p:cNvPr id="97284" name="Group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084771356"/>
              </p:ext>
            </p:extLst>
          </p:nvPr>
        </p:nvGraphicFramePr>
        <p:xfrm>
          <a:off x="457200" y="1475653"/>
          <a:ext cx="8229600" cy="4655273"/>
        </p:xfrm>
        <a:graphic>
          <a:graphicData uri="http://schemas.openxmlformats.org/drawingml/2006/table">
            <a:tbl>
              <a:tblPr/>
              <a:tblGrid>
                <a:gridCol w="2352675"/>
                <a:gridCol w="3052763"/>
                <a:gridCol w="2824162"/>
              </a:tblGrid>
              <a:tr h="60295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Работа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Последовательность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Длительность, дней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517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B,C,D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E,G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5E7"/>
                    </a:solidFill>
                  </a:tcPr>
                </a:tc>
              </a:tr>
              <a:tr h="45006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C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712" y="188640"/>
            <a:ext cx="6589199" cy="12808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Разработка расписания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836712"/>
            <a:ext cx="8460432" cy="5661248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 smtClean="0"/>
              <a:t>        </a:t>
            </a:r>
            <a:r>
              <a:rPr lang="ru-RU" sz="2000" dirty="0" smtClean="0">
                <a:latin typeface="+mj-lt"/>
              </a:rPr>
              <a:t>Разработка последовательностей операций, их длительности, требований к ресурсам и временных ограничений для создания расписания проекта. Ввод операций, длительностей и ресурсов в инструмент составления расписания генерирует расписание с запланированными датами завершения операций проекта.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+mj-lt"/>
              </a:rPr>
              <a:t>Разработка приемлемого расписания проекта зачастую является итеративным процессом. Он определяет запланированные даты старта и финиша операций и контрольных событий проекта.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>
                <a:latin typeface="+mj-lt"/>
              </a:rPr>
              <a:t>Разработка расписания может потребовать проведения анализа и проверки оценок длительности и ресурсов для создания утвержденного расписания проекта, способного служить в качестве базового плана, по которому будет проходить отслеживание исполнения. Пересмотр расписания и поддержание его реалистичности продолжается на всем протяжении проекта по мере выполнения работ, изменения плана управления проектом и выявления характера событий риска</a:t>
            </a:r>
          </a:p>
          <a:p>
            <a:endParaRPr lang="ru-RU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2415" y="332656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Управление расписанием. Методы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403649" y="1700808"/>
            <a:ext cx="7130752" cy="4536504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ru-RU" sz="3000" dirty="0" smtClean="0"/>
              <a:t>Анализ исполнения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Анализ отклонений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Программы управления проектами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Выравнивание ресурсов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Анализ сценариев «что если»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Адаптация опережений и задержек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Сжатие расписания</a:t>
            </a:r>
          </a:p>
          <a:p>
            <a:pPr>
              <a:lnSpc>
                <a:spcPct val="90000"/>
              </a:lnSpc>
            </a:pPr>
            <a:r>
              <a:rPr lang="ru-RU" sz="3000" dirty="0" smtClean="0"/>
              <a:t>Инструмент составления расписания</a:t>
            </a:r>
            <a:endParaRPr lang="ru-RU" sz="3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527225"/>
              </p:ext>
            </p:extLst>
          </p:nvPr>
        </p:nvGraphicFramePr>
        <p:xfrm>
          <a:off x="1403648" y="476672"/>
          <a:ext cx="7200800" cy="5832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0"/>
              </a:tblGrid>
              <a:tr h="11306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Управление проектом</a:t>
                      </a:r>
                      <a:endParaRPr lang="ru-RU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интеграцией проекта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содержанием проекта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сроками проекта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ресурсами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качеством проекта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  <a:tr h="783671"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>
                          <a:solidFill>
                            <a:schemeClr val="tx1"/>
                          </a:solidFill>
                          <a:effectLst/>
                        </a:rPr>
                        <a:t>Управление рисками</a:t>
                      </a:r>
                      <a:endParaRPr lang="ru-RU" sz="2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BE9FB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9954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49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683217"/>
              </p:ext>
            </p:extLst>
          </p:nvPr>
        </p:nvGraphicFramePr>
        <p:xfrm>
          <a:off x="1763688" y="548676"/>
          <a:ext cx="6600056" cy="4968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0056"/>
              </a:tblGrid>
              <a:tr h="99371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ru-RU" sz="2000" b="1" dirty="0" smtClean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ru-RU" sz="2800" b="1" dirty="0" smtClean="0"/>
                        <a:t>ЭТАПЫ РЕАЛИЗАЦИИ ПРОЕКТА</a:t>
                      </a:r>
                      <a:endParaRPr lang="ru-RU" sz="2800" b="1" dirty="0"/>
                    </a:p>
                  </a:txBody>
                  <a:tcPr/>
                </a:tc>
              </a:tr>
              <a:tr h="993711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Планирование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</a:tr>
              <a:tr h="993711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 smtClean="0">
                          <a:latin typeface="+mj-lt"/>
                        </a:rPr>
                        <a:t>Реализация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</a:tr>
              <a:tr h="993711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 smtClean="0">
                          <a:latin typeface="+mj-lt"/>
                        </a:rPr>
                        <a:t>Анализ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</a:tr>
              <a:tr h="993711"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800" b="0" dirty="0" smtClean="0">
                          <a:latin typeface="+mj-lt"/>
                        </a:rPr>
                        <a:t>Корректировка</a:t>
                      </a:r>
                      <a:endParaRPr lang="ru-RU" sz="28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194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332656"/>
            <a:ext cx="5688632" cy="847725"/>
          </a:xfrm>
        </p:spPr>
        <p:txBody>
          <a:bodyPr>
            <a:noAutofit/>
          </a:bodyPr>
          <a:lstStyle/>
          <a:p>
            <a:pPr algn="r" eaLnBrk="1" hangingPunct="1"/>
            <a:r>
              <a:rPr lang="ru-RU" altLang="ru-RU" sz="3200" b="1" dirty="0" smtClean="0">
                <a:solidFill>
                  <a:srgbClr val="C00000"/>
                </a:solidFill>
              </a:rPr>
              <a:t>5 вопросов о проектном </a:t>
            </a:r>
            <a:br>
              <a:rPr lang="ru-RU" altLang="ru-RU" sz="3200" b="1" dirty="0" smtClean="0">
                <a:solidFill>
                  <a:srgbClr val="C00000"/>
                </a:solidFill>
              </a:rPr>
            </a:br>
            <a:r>
              <a:rPr lang="ru-RU" altLang="ru-RU" sz="3200" b="1" dirty="0" smtClean="0">
                <a:solidFill>
                  <a:srgbClr val="C00000"/>
                </a:solidFill>
              </a:rPr>
              <a:t>управлении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16113"/>
            <a:ext cx="7772400" cy="4214812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400" dirty="0" smtClean="0"/>
              <a:t>1. Что же такое проектное управление? </a:t>
            </a:r>
          </a:p>
          <a:p>
            <a:pPr eaLnBrk="1" hangingPunct="1"/>
            <a:r>
              <a:rPr lang="ru-RU" altLang="ru-RU" sz="2400" dirty="0" smtClean="0"/>
              <a:t>2. Как зародилось данное понятие? </a:t>
            </a:r>
          </a:p>
          <a:p>
            <a:pPr eaLnBrk="1" hangingPunct="1"/>
            <a:r>
              <a:rPr lang="ru-RU" altLang="ru-RU" sz="2400" dirty="0" smtClean="0"/>
              <a:t>3. В каких случаях мы можем говорить  проектном управлении? </a:t>
            </a:r>
          </a:p>
          <a:p>
            <a:pPr eaLnBrk="1" hangingPunct="1"/>
            <a:r>
              <a:rPr lang="ru-RU" altLang="ru-RU" sz="2400" dirty="0" smtClean="0"/>
              <a:t>4. В каких случаях применение проектного управления оправдано? </a:t>
            </a:r>
          </a:p>
          <a:p>
            <a:pPr eaLnBrk="1" hangingPunct="1"/>
            <a:r>
              <a:rPr lang="ru-RU" altLang="ru-RU" sz="2400" dirty="0" smtClean="0"/>
              <a:t>5. Зачем участвовать в проектах?</a:t>
            </a:r>
          </a:p>
        </p:txBody>
      </p:sp>
      <p:pic>
        <p:nvPicPr>
          <p:cNvPr id="5" name="Picture 2" descr="http://english-drive.ru/wp-content/uploads/2012/07/%D0%B2%D0%BE%D0%BF%D1%80%D0%BE%D1%812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7596337" y="61708"/>
            <a:ext cx="1224136" cy="1547025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1631544641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5642607"/>
              </p:ext>
            </p:extLst>
          </p:nvPr>
        </p:nvGraphicFramePr>
        <p:xfrm>
          <a:off x="251521" y="1844824"/>
          <a:ext cx="8712968" cy="39138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3"/>
                <a:gridCol w="1656184"/>
                <a:gridCol w="1588676"/>
                <a:gridCol w="1944859"/>
                <a:gridCol w="1867066"/>
              </a:tblGrid>
              <a:tr h="103206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Управление проектом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Планирование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Реализация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Анализ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Корректировка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</a:tr>
              <a:tr h="4142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Управление интеграцией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Разработка плана управления проектом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Руководство и управление проектом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Мониторинг и управление этапами проекта.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1. Управление изменениями.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 Закрытие проекта.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</a:tr>
              <a:tr h="552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Управление содержанием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Планирование содержания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Определение направлений и управление  содержанием проекта.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Анализ качества содержания, соответствие заявленным результатам.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Управление корректировками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50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79712" y="559413"/>
            <a:ext cx="5832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У</a:t>
            </a:r>
            <a:r>
              <a:rPr lang="ru-RU" sz="32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правление проектом</a:t>
            </a:r>
            <a:endParaRPr lang="ru-RU" sz="32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379185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44976"/>
              </p:ext>
            </p:extLst>
          </p:nvPr>
        </p:nvGraphicFramePr>
        <p:xfrm>
          <a:off x="395536" y="1268760"/>
          <a:ext cx="8424936" cy="4174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728192"/>
                <a:gridCol w="1800200"/>
                <a:gridCol w="1584176"/>
                <a:gridCol w="1800200"/>
              </a:tblGrid>
              <a:tr h="27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Управление проектом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Планирование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Реализация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Анализ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Корректировка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</a:tr>
              <a:tr h="828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Управление сроками проекта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1.Определение сроков  этапов проекта и плановых действий.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Определение сроков пересечения  действий внутри проекта.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Разработка сроков реализации краткосрочных и долгосрочных планов деятельности.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Мониторинг соответствия сроков.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1.Корректировка сроков.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 Выравнивание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838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52</a:t>
            </a:fld>
            <a:endParaRPr lang="ru-RU"/>
          </a:p>
        </p:txBody>
      </p:sp>
      <p:graphicFrame>
        <p:nvGraphicFramePr>
          <p:cNvPr id="5" name="Объект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2250896"/>
              </p:ext>
            </p:extLst>
          </p:nvPr>
        </p:nvGraphicFramePr>
        <p:xfrm>
          <a:off x="395536" y="1268760"/>
          <a:ext cx="8424936" cy="46965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1728192"/>
                <a:gridCol w="1800200"/>
                <a:gridCol w="1584176"/>
                <a:gridCol w="1800200"/>
              </a:tblGrid>
              <a:tr h="2761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Управление проектом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Планирование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Реализация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Анализ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Корректировка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77" marR="48377" marT="0" marB="0"/>
                </a:tc>
              </a:tr>
              <a:tr h="828313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ресурсами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Планирование кадровых ресурсов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Стоимостная оценка проекта.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Набор, развитие и управление коллективом.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Разработка бюджета расходов.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Анализ показателей роста эффективности кадрового ресурса.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Анализ соответствия расходов проекта, заявленным задачам.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Изменение кадровой политики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Корректировка Бюджета расходов.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2324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5642758"/>
              </p:ext>
            </p:extLst>
          </p:nvPr>
        </p:nvGraphicFramePr>
        <p:xfrm>
          <a:off x="539551" y="1340768"/>
          <a:ext cx="8424936" cy="460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4452"/>
                <a:gridCol w="1610650"/>
                <a:gridCol w="1623923"/>
                <a:gridCol w="1880566"/>
                <a:gridCol w="1805345"/>
              </a:tblGrid>
              <a:tr h="13167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Управление проектом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Планирование 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Реализация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Анализ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Корректировка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388" marR="48388" marT="0" marB="0"/>
                </a:tc>
              </a:tr>
              <a:tr h="1645897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качеством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качества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Обеспечение качества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качества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Принятие мер по обеспечению качества проекта</a:t>
                      </a:r>
                    </a:p>
                  </a:txBody>
                  <a:tcPr marL="68580" marR="68580" marT="0" marB="0"/>
                </a:tc>
              </a:tr>
              <a:tr h="1645897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рисками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Планирование управления рисками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Идентификация рисков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1.Качественный анализ рисков.</a:t>
                      </a:r>
                    </a:p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Количественный анализ рисков.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рисками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4325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04" y="5157192"/>
            <a:ext cx="1914226" cy="144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7772400" cy="777875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ru-RU" altLang="ru-RU" sz="2900" b="1" dirty="0" smtClean="0">
                <a:solidFill>
                  <a:srgbClr val="C00000"/>
                </a:solidFill>
              </a:rPr>
              <a:t>Зачем образовательным организациям участвовать в проектах?</a:t>
            </a:r>
            <a:r>
              <a:rPr lang="ru-RU" altLang="ru-RU" sz="38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-"/>
            </a:pPr>
            <a:endParaRPr lang="ru-RU" altLang="ru-RU" sz="1600" dirty="0" smtClean="0"/>
          </a:p>
          <a:p>
            <a:pPr>
              <a:lnSpc>
                <a:spcPct val="90000"/>
              </a:lnSpc>
            </a:pPr>
            <a:r>
              <a:rPr lang="ru-RU" altLang="ru-RU" dirty="0" smtClean="0"/>
              <a:t>возможность реализовывать инновационные идеи, на которые не хватает собственных средств,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обеспечить развитие педагогов образовательной организации и их творческого потенциала,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стимулировать развитие инновационной активности,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избежать застойных явлений в педагогическом коллективе,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обогащения проектного опыта,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 формирование проектных команд,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altLang="ru-RU" dirty="0" smtClean="0"/>
              <a:t>привлечения общественного внимания,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приобретения новых партнерских связей и контактов, 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повышения престижа организации и их руководителей</a:t>
            </a:r>
          </a:p>
          <a:p>
            <a:pPr>
              <a:lnSpc>
                <a:spcPct val="90000"/>
              </a:lnSpc>
            </a:pPr>
            <a:r>
              <a:rPr lang="ru-RU" altLang="ru-RU" dirty="0" smtClean="0"/>
              <a:t>привлечения дополнительных финансовых ресурсов</a:t>
            </a:r>
            <a:r>
              <a:rPr lang="ru-RU" altLang="ru-RU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514513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5201" y="424499"/>
            <a:ext cx="6589199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</a:pPr>
            <a:r>
              <a:rPr lang="ru-RU" altLang="ru-RU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В каких случаях применение проектного управления оправдано? </a:t>
            </a:r>
            <a:br>
              <a:rPr lang="ru-RU" altLang="ru-RU" sz="24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endParaRPr lang="ru-RU" altLang="ru-RU" sz="24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196752"/>
            <a:ext cx="7778824" cy="5328592"/>
          </a:xfrm>
        </p:spPr>
        <p:txBody>
          <a:bodyPr>
            <a:noAutofit/>
          </a:bodyPr>
          <a:lstStyle/>
          <a:p>
            <a:pPr eaLnBrk="1" hangingPunct="1">
              <a:lnSpc>
                <a:spcPct val="120000"/>
              </a:lnSpc>
            </a:pPr>
            <a:r>
              <a:rPr lang="ru-RU" altLang="ru-RU" sz="2000" dirty="0" smtClean="0">
                <a:latin typeface="+mj-lt"/>
              </a:rPr>
              <a:t>готовность </a:t>
            </a:r>
            <a:r>
              <a:rPr lang="ru-RU" altLang="ru-RU" sz="2000" dirty="0">
                <a:latin typeface="+mj-lt"/>
              </a:rPr>
              <a:t>образовательной организации к подобным переменам и внедрениям, то есть потребность в проектном управлении должна быть сформирована на всех уровнях управления. </a:t>
            </a:r>
          </a:p>
          <a:p>
            <a:pPr eaLnBrk="1" hangingPunct="1">
              <a:lnSpc>
                <a:spcPct val="120000"/>
              </a:lnSpc>
            </a:pPr>
            <a:r>
              <a:rPr lang="ru-RU" altLang="ru-RU" sz="2000" dirty="0">
                <a:latin typeface="+mj-lt"/>
              </a:rPr>
              <a:t>нацеленность на изменения, то есть при возникновении трудностей и дополнительных проблем руководство не должно «умывать» руки. Оно должно понимать, что любые изменения связаны с рядом рисков, преодоление которых требует сил и некоторых ресурсов. </a:t>
            </a:r>
          </a:p>
          <a:p>
            <a:pPr eaLnBrk="1" hangingPunct="1">
              <a:lnSpc>
                <a:spcPct val="120000"/>
              </a:lnSpc>
            </a:pPr>
            <a:r>
              <a:rPr lang="ru-RU" altLang="ru-RU" sz="2000" dirty="0">
                <a:latin typeface="+mj-lt"/>
              </a:rPr>
              <a:t>понимание руководством, что переход должен осуществляться строго по этапам, получить сразу совершенную систему проектного управления невозможно. 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dirty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b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b="1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400" b="1" dirty="0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 sz="2400" b="1" dirty="0" smtClean="0">
                <a:latin typeface="Times New Roman" panose="02020603050405020304" pitchFamily="18" charset="0"/>
              </a:rPr>
              <a:t>Мнение экспертов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33748"/>
            <a:ext cx="1296144" cy="84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7890341"/>
      </p:ext>
    </p:extLst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75" y="333375"/>
            <a:ext cx="6588125" cy="1279525"/>
          </a:xfrm>
        </p:spPr>
        <p:txBody>
          <a:bodyPr>
            <a:normAutofit/>
          </a:bodyPr>
          <a:lstStyle/>
          <a:p>
            <a:pPr eaLnBrk="1" hangingPunct="1"/>
            <a:r>
              <a:rPr lang="ru-RU" altLang="ru-RU" sz="2500" b="1" dirty="0" smtClean="0">
                <a:solidFill>
                  <a:srgbClr val="C00000"/>
                </a:solidFill>
              </a:rPr>
              <a:t>Достижение нового качества образования должно быть организовано как масштабный проект</a:t>
            </a:r>
            <a:endParaRPr lang="ru-RU" altLang="ru-RU" sz="1700" b="1" dirty="0" smtClean="0">
              <a:solidFill>
                <a:srgbClr val="339933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773238"/>
            <a:ext cx="80772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altLang="ru-RU" sz="2400" dirty="0" smtClean="0">
                <a:latin typeface="+mj-lt"/>
              </a:rPr>
              <a:t>Проектный подход означает: </a:t>
            </a:r>
          </a:p>
          <a:p>
            <a:r>
              <a:rPr lang="ru-RU" altLang="ru-RU" sz="2400" dirty="0" smtClean="0">
                <a:latin typeface="+mj-lt"/>
              </a:rPr>
              <a:t>построение такой последовательности шагов, в которой есть место аккуратному эксперименту; </a:t>
            </a:r>
          </a:p>
          <a:p>
            <a:r>
              <a:rPr lang="ru-RU" altLang="ru-RU" sz="2400" dirty="0" smtClean="0">
                <a:latin typeface="+mj-lt"/>
              </a:rPr>
              <a:t>отработку идей и технологий, их эволюционное распространение.</a:t>
            </a:r>
          </a:p>
          <a:p>
            <a:r>
              <a:rPr lang="ru-RU" altLang="ru-RU" sz="2400" dirty="0" smtClean="0">
                <a:latin typeface="+mj-lt"/>
              </a:rPr>
              <a:t>	При этом эксперимент, задавая фактически новые, целостные модели школьного образования сориентирован на органическое единство новых концепций содержания образования, форм его организации и новых образовательных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1774242452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 idx="4294967295"/>
          </p:nvPr>
        </p:nvSpPr>
        <p:spPr>
          <a:xfrm>
            <a:off x="2725738" y="390525"/>
            <a:ext cx="6418262" cy="86836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Ситуации и барьеры на пути развития организации </a:t>
            </a:r>
          </a:p>
        </p:txBody>
      </p:sp>
      <p:sp>
        <p:nvSpPr>
          <p:cNvPr id="19" name="Freeform 18"/>
          <p:cNvSpPr/>
          <p:nvPr/>
        </p:nvSpPr>
        <p:spPr>
          <a:xfrm>
            <a:off x="304800" y="1963738"/>
            <a:ext cx="6934200" cy="4589462"/>
          </a:xfrm>
          <a:custGeom>
            <a:avLst/>
            <a:gdLst>
              <a:gd name="connsiteX0" fmla="*/ 0 w 5295014"/>
              <a:gd name="connsiteY0" fmla="*/ 3307912 h 3307912"/>
              <a:gd name="connsiteX1" fmla="*/ 1318437 w 5295014"/>
              <a:gd name="connsiteY1" fmla="*/ 2829447 h 3307912"/>
              <a:gd name="connsiteX2" fmla="*/ 2477386 w 5295014"/>
              <a:gd name="connsiteY2" fmla="*/ 1840619 h 3307912"/>
              <a:gd name="connsiteX3" fmla="*/ 3200400 w 5295014"/>
              <a:gd name="connsiteY3" fmla="*/ 787996 h 3307912"/>
              <a:gd name="connsiteX4" fmla="*/ 3912782 w 5295014"/>
              <a:gd name="connsiteY4" fmla="*/ 107512 h 3307912"/>
              <a:gd name="connsiteX5" fmla="*/ 4784651 w 5295014"/>
              <a:gd name="connsiteY5" fmla="*/ 11819 h 3307912"/>
              <a:gd name="connsiteX6" fmla="*/ 5295014 w 5295014"/>
              <a:gd name="connsiteY6" fmla="*/ 213838 h 3307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5014" h="3307912">
                <a:moveTo>
                  <a:pt x="0" y="3307912"/>
                </a:moveTo>
                <a:cubicBezTo>
                  <a:pt x="452769" y="3190954"/>
                  <a:pt x="905539" y="3073996"/>
                  <a:pt x="1318437" y="2829447"/>
                </a:cubicBezTo>
                <a:cubicBezTo>
                  <a:pt x="1731335" y="2584898"/>
                  <a:pt x="2163726" y="2180861"/>
                  <a:pt x="2477386" y="1840619"/>
                </a:cubicBezTo>
                <a:cubicBezTo>
                  <a:pt x="2791046" y="1500377"/>
                  <a:pt x="2961167" y="1076847"/>
                  <a:pt x="3200400" y="787996"/>
                </a:cubicBezTo>
                <a:cubicBezTo>
                  <a:pt x="3439633" y="499145"/>
                  <a:pt x="3648740" y="236875"/>
                  <a:pt x="3912782" y="107512"/>
                </a:cubicBezTo>
                <a:cubicBezTo>
                  <a:pt x="4176824" y="-21851"/>
                  <a:pt x="4554279" y="-5902"/>
                  <a:pt x="4784651" y="11819"/>
                </a:cubicBezTo>
                <a:cubicBezTo>
                  <a:pt x="5015023" y="29540"/>
                  <a:pt x="5211726" y="178396"/>
                  <a:pt x="5295014" y="2138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7411" name="Group 6"/>
          <p:cNvGrpSpPr>
            <a:grpSpLocks/>
          </p:cNvGrpSpPr>
          <p:nvPr/>
        </p:nvGrpSpPr>
        <p:grpSpPr bwMode="auto">
          <a:xfrm>
            <a:off x="381000" y="5492750"/>
            <a:ext cx="8532813" cy="965200"/>
            <a:chOff x="1104662" y="5388934"/>
            <a:chExt cx="7126325" cy="818747"/>
          </a:xfrm>
        </p:grpSpPr>
        <p:sp>
          <p:nvSpPr>
            <p:cNvPr id="51" name="Oval 50"/>
            <p:cNvSpPr/>
            <p:nvPr/>
          </p:nvSpPr>
          <p:spPr>
            <a:xfrm>
              <a:off x="2224987" y="5685191"/>
              <a:ext cx="251907" cy="2518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970102" y="5388934"/>
              <a:ext cx="5260885" cy="0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30" name="TextBox 5"/>
            <p:cNvSpPr txBox="1">
              <a:spLocks noChangeArrowheads="1"/>
            </p:cNvSpPr>
            <p:nvPr/>
          </p:nvSpPr>
          <p:spPr bwMode="auto">
            <a:xfrm>
              <a:off x="1104662" y="5557492"/>
              <a:ext cx="1332432" cy="49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b="1">
                  <a:latin typeface="Georgia" pitchFamily="18" charset="0"/>
                </a:rPr>
                <a:t>Мобили-зация</a:t>
              </a:r>
            </a:p>
          </p:txBody>
        </p:sp>
        <p:sp>
          <p:nvSpPr>
            <p:cNvPr id="17431" name="TextBox 8"/>
            <p:cNvSpPr txBox="1">
              <a:spLocks noChangeArrowheads="1"/>
            </p:cNvSpPr>
            <p:nvPr/>
          </p:nvSpPr>
          <p:spPr bwMode="auto">
            <a:xfrm>
              <a:off x="3056281" y="5417213"/>
              <a:ext cx="4904237" cy="258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b="1">
                  <a:solidFill>
                    <a:srgbClr val="C00000"/>
                  </a:solidFill>
                  <a:latin typeface="Georgia" pitchFamily="18" charset="0"/>
                </a:rPr>
                <a:t>Барьер 1. Критическая масса целеустремленных людей</a:t>
              </a:r>
            </a:p>
          </p:txBody>
        </p:sp>
        <p:sp>
          <p:nvSpPr>
            <p:cNvPr id="17432" name="TextBox 14"/>
            <p:cNvSpPr txBox="1">
              <a:spLocks noChangeArrowheads="1"/>
            </p:cNvSpPr>
            <p:nvPr/>
          </p:nvSpPr>
          <p:spPr bwMode="auto">
            <a:xfrm>
              <a:off x="2748333" y="5711093"/>
              <a:ext cx="5421569" cy="4965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Приняты формальные стратегические документы (ДК)</a:t>
              </a:r>
            </a:p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Назначены ответственные за реализацию, готовятся отчеты.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19163" y="4364038"/>
            <a:ext cx="8221662" cy="1009650"/>
            <a:chOff x="1602014" y="4414113"/>
            <a:chExt cx="6866464" cy="856728"/>
          </a:xfrm>
        </p:grpSpPr>
        <p:sp>
          <p:nvSpPr>
            <p:cNvPr id="50" name="Oval 49"/>
            <p:cNvSpPr/>
            <p:nvPr/>
          </p:nvSpPr>
          <p:spPr>
            <a:xfrm>
              <a:off x="3398511" y="4736059"/>
              <a:ext cx="251907" cy="2519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3928842" y="4414113"/>
              <a:ext cx="4539636" cy="0"/>
            </a:xfrm>
            <a:prstGeom prst="line">
              <a:avLst/>
            </a:prstGeom>
            <a:ln w="2857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5" name="TextBox 15"/>
            <p:cNvSpPr txBox="1">
              <a:spLocks noChangeArrowheads="1"/>
            </p:cNvSpPr>
            <p:nvPr/>
          </p:nvSpPr>
          <p:spPr bwMode="auto">
            <a:xfrm>
              <a:off x="1602014" y="4588677"/>
              <a:ext cx="1589567" cy="49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1600" b="1">
                  <a:latin typeface="Georgia" pitchFamily="18" charset="0"/>
                </a:rPr>
                <a:t>«Быстрые победы»</a:t>
              </a:r>
            </a:p>
          </p:txBody>
        </p:sp>
        <p:sp>
          <p:nvSpPr>
            <p:cNvPr id="17426" name="TextBox 21"/>
            <p:cNvSpPr txBox="1">
              <a:spLocks noChangeArrowheads="1"/>
            </p:cNvSpPr>
            <p:nvPr/>
          </p:nvSpPr>
          <p:spPr bwMode="auto">
            <a:xfrm>
              <a:off x="3888654" y="4493804"/>
              <a:ext cx="4546532" cy="287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>
                  <a:solidFill>
                    <a:srgbClr val="C00000"/>
                  </a:solidFill>
                  <a:latin typeface="Georgia" pitchFamily="18" charset="0"/>
                </a:rPr>
                <a:t>Барьер 2. Тяжелый «знаменатель» (неэффективность)</a:t>
              </a:r>
            </a:p>
          </p:txBody>
        </p:sp>
        <p:sp>
          <p:nvSpPr>
            <p:cNvPr id="17427" name="TextBox 27"/>
            <p:cNvSpPr txBox="1">
              <a:spLocks noChangeArrowheads="1"/>
            </p:cNvSpPr>
            <p:nvPr/>
          </p:nvSpPr>
          <p:spPr bwMode="auto">
            <a:xfrm>
              <a:off x="3899674" y="4777818"/>
              <a:ext cx="3989417" cy="49302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Рост отдельных показателей</a:t>
              </a:r>
            </a:p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Задействованы все внутренние резервы</a:t>
              </a:r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1384300" y="3048000"/>
            <a:ext cx="7780338" cy="1162050"/>
            <a:chOff x="2029629" y="3137858"/>
            <a:chExt cx="6497926" cy="986213"/>
          </a:xfrm>
        </p:grpSpPr>
        <p:sp>
          <p:nvSpPr>
            <p:cNvPr id="52" name="Oval 51"/>
            <p:cNvSpPr/>
            <p:nvPr/>
          </p:nvSpPr>
          <p:spPr>
            <a:xfrm>
              <a:off x="4164226" y="3563600"/>
              <a:ext cx="251909" cy="25194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4636224" y="3137858"/>
              <a:ext cx="3848904" cy="0"/>
            </a:xfrm>
            <a:prstGeom prst="line">
              <a:avLst/>
            </a:prstGeom>
            <a:ln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20" name="TextBox 16"/>
            <p:cNvSpPr txBox="1">
              <a:spLocks noChangeArrowheads="1"/>
            </p:cNvSpPr>
            <p:nvPr/>
          </p:nvSpPr>
          <p:spPr bwMode="auto">
            <a:xfrm>
              <a:off x="2029629" y="3425284"/>
              <a:ext cx="1969157" cy="496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ru-RU" sz="1600" b="1">
                  <a:latin typeface="Georgia" pitchFamily="18" charset="0"/>
                </a:rPr>
                <a:t>«Ловушка</a:t>
              </a:r>
            </a:p>
            <a:p>
              <a:pPr algn="r"/>
              <a:r>
                <a:rPr lang="ru-RU" sz="1600" b="1">
                  <a:latin typeface="Georgia" pitchFamily="18" charset="0"/>
                </a:rPr>
                <a:t>среднего дохода»</a:t>
              </a:r>
            </a:p>
          </p:txBody>
        </p:sp>
        <p:sp>
          <p:nvSpPr>
            <p:cNvPr id="17421" name="TextBox 22"/>
            <p:cNvSpPr txBox="1">
              <a:spLocks noChangeArrowheads="1"/>
            </p:cNvSpPr>
            <p:nvPr/>
          </p:nvSpPr>
          <p:spPr bwMode="auto">
            <a:xfrm>
              <a:off x="4531483" y="3155373"/>
              <a:ext cx="3996072" cy="285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>
                  <a:solidFill>
                    <a:srgbClr val="C00000"/>
                  </a:solidFill>
                  <a:latin typeface="Georgia" pitchFamily="18" charset="0"/>
                </a:rPr>
                <a:t>Барьер 3. Дефицит репутации</a:t>
              </a:r>
            </a:p>
          </p:txBody>
        </p:sp>
        <p:sp>
          <p:nvSpPr>
            <p:cNvPr id="17422" name="TextBox 28"/>
            <p:cNvSpPr txBox="1">
              <a:spLocks noChangeArrowheads="1"/>
            </p:cNvSpPr>
            <p:nvPr/>
          </p:nvSpPr>
          <p:spPr bwMode="auto">
            <a:xfrm>
              <a:off x="4645505" y="3423482"/>
              <a:ext cx="3664613" cy="70058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80975" indent="-180975">
                <a:buFontTx/>
                <a:buAutoNum type="arabicPeriod"/>
              </a:pPr>
              <a:r>
                <a:rPr lang="ru-RU" sz="1600" dirty="0">
                  <a:latin typeface="Georgia" pitchFamily="18" charset="0"/>
                </a:rPr>
                <a:t>Рост удельных и качественных показателей</a:t>
              </a:r>
            </a:p>
            <a:p>
              <a:pPr marL="180975" indent="-180975">
                <a:buFontTx/>
                <a:buAutoNum type="arabicPeriod"/>
              </a:pPr>
              <a:r>
                <a:rPr lang="ru-RU" sz="1600" dirty="0">
                  <a:latin typeface="Georgia" pitchFamily="18" charset="0"/>
                </a:rPr>
                <a:t> Повышение производительности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336800" y="2157413"/>
            <a:ext cx="6807200" cy="825500"/>
            <a:chOff x="2977646" y="2217585"/>
            <a:chExt cx="5685010" cy="701631"/>
          </a:xfrm>
        </p:grpSpPr>
        <p:sp>
          <p:nvSpPr>
            <p:cNvPr id="53" name="Oval 52"/>
            <p:cNvSpPr/>
            <p:nvPr/>
          </p:nvSpPr>
          <p:spPr>
            <a:xfrm>
              <a:off x="4971642" y="2426725"/>
              <a:ext cx="251901" cy="2509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7416" name="TextBox 17"/>
            <p:cNvSpPr txBox="1">
              <a:spLocks noChangeArrowheads="1"/>
            </p:cNvSpPr>
            <p:nvPr/>
          </p:nvSpPr>
          <p:spPr bwMode="auto">
            <a:xfrm>
              <a:off x="2977646" y="2383038"/>
              <a:ext cx="2121192" cy="287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600" b="1">
                  <a:latin typeface="Georgia" pitchFamily="18" charset="0"/>
                </a:rPr>
                <a:t>Разнообразие</a:t>
              </a:r>
            </a:p>
          </p:txBody>
        </p:sp>
        <p:sp>
          <p:nvSpPr>
            <p:cNvPr id="17417" name="TextBox 35"/>
            <p:cNvSpPr txBox="1">
              <a:spLocks noChangeArrowheads="1"/>
            </p:cNvSpPr>
            <p:nvPr/>
          </p:nvSpPr>
          <p:spPr bwMode="auto">
            <a:xfrm>
              <a:off x="5403851" y="2217585"/>
              <a:ext cx="3258805" cy="7016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Новая идентичность</a:t>
              </a:r>
            </a:p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Мега-проекты</a:t>
              </a:r>
            </a:p>
            <a:p>
              <a:pPr marL="180975" indent="-180975">
                <a:buFontTx/>
                <a:buAutoNum type="arabicPeriod"/>
              </a:pPr>
              <a:r>
                <a:rPr lang="ru-RU" sz="1600">
                  <a:latin typeface="Georgia" pitchFamily="18" charset="0"/>
                </a:rPr>
                <a:t>Нестандартные решения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5387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66700"/>
            <a:ext cx="8215313" cy="1143000"/>
          </a:xfrm>
        </p:spPr>
        <p:txBody>
          <a:bodyPr anchor="b"/>
          <a:lstStyle/>
          <a:p>
            <a:pPr algn="r" eaLnBrk="1" hangingPunct="1"/>
            <a:r>
              <a:rPr lang="ru-RU" altLang="ru-RU" sz="2500" b="1" dirty="0" smtClean="0">
                <a:solidFill>
                  <a:srgbClr val="C00000"/>
                </a:solidFill>
              </a:rPr>
              <a:t>Основные задачи ФЦПРО - основные направления проектного управления</a:t>
            </a:r>
          </a:p>
        </p:txBody>
      </p:sp>
      <p:sp>
        <p:nvSpPr>
          <p:cNvPr id="20483" name="Объект 2"/>
          <p:cNvSpPr>
            <a:spLocks noGrp="1"/>
          </p:cNvSpPr>
          <p:nvPr>
            <p:ph idx="4294967295"/>
          </p:nvPr>
        </p:nvSpPr>
        <p:spPr>
          <a:xfrm>
            <a:off x="1115616" y="1628800"/>
            <a:ext cx="7783512" cy="50228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ru-RU" altLang="ru-RU" dirty="0" smtClean="0"/>
              <a:t>создание и распространение структурных и технологических инноваций в среднем профессиональном и высшем образовании; </a:t>
            </a:r>
          </a:p>
          <a:p>
            <a:pPr eaLnBrk="1" hangingPunct="1"/>
            <a:r>
              <a:rPr lang="ru-RU" altLang="ru-RU" dirty="0" smtClean="0"/>
              <a:t>развитие современных механизмов и технологий общего образования; </a:t>
            </a:r>
          </a:p>
          <a:p>
            <a:pPr eaLnBrk="1" hangingPunct="1"/>
            <a:r>
              <a:rPr lang="ru-RU" altLang="ru-RU" dirty="0" smtClean="0"/>
              <a:t>реализация мер по развитию научно-образовательной и творческой среды в образовательных организациях, развитие эффективной системы дополнительного образования детей; </a:t>
            </a:r>
          </a:p>
          <a:p>
            <a:pPr eaLnBrk="1" hangingPunct="1"/>
            <a:r>
              <a:rPr lang="ru-RU" altLang="ru-RU" dirty="0" smtClean="0"/>
              <a:t>создание инфраструктуры, обеспечивающей условия подготовки кадров для современной экономики; </a:t>
            </a:r>
          </a:p>
          <a:p>
            <a:pPr eaLnBrk="1" hangingPunct="1"/>
            <a:r>
              <a:rPr lang="ru-RU" altLang="ru-RU" dirty="0" smtClean="0"/>
              <a:t>формирование востребованной системы оценки качества образования и образовательных результатов 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i="1" dirty="0" smtClean="0">
              <a:solidFill>
                <a:srgbClr val="000000"/>
              </a:solidFill>
            </a:endParaRPr>
          </a:p>
          <a:p>
            <a:pPr eaLnBrk="1" hangingPunct="1">
              <a:buFont typeface="Arial" panose="020B0604020202020204" pitchFamily="34" charset="0"/>
              <a:buAutoNum type="arabicPeriod"/>
            </a:pPr>
            <a:endParaRPr lang="ru-RU" altLang="ru-RU" dirty="0" smtClean="0"/>
          </a:p>
          <a:p>
            <a:pPr eaLnBrk="1" hangingPunct="1">
              <a:buFont typeface="Arial" panose="020B0604020202020204" pitchFamily="34" charset="0"/>
              <a:buAutoNum type="arabicPeriod"/>
            </a:pPr>
            <a:endParaRPr lang="ru-RU" altLang="ru-RU" dirty="0" smtClean="0"/>
          </a:p>
        </p:txBody>
      </p:sp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601" y="5231428"/>
            <a:ext cx="1589859" cy="1219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70305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148761" y="260648"/>
            <a:ext cx="8028383" cy="920403"/>
          </a:xfrm>
        </p:spPr>
        <p:txBody>
          <a:bodyPr/>
          <a:lstStyle/>
          <a:p>
            <a:pPr eaLnBrk="1" hangingPunct="1"/>
            <a:r>
              <a:rPr lang="ru-RU" altLang="ru-RU" sz="2500" b="1" dirty="0" smtClean="0">
                <a:solidFill>
                  <a:srgbClr val="C00000"/>
                </a:solidFill>
              </a:rPr>
              <a:t>Региональные проекты, сопровождаемые ИРО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340768"/>
            <a:ext cx="8064896" cy="4570454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</a:t>
            </a:r>
            <a:r>
              <a:rPr lang="ru-RU" altLang="ru-RU" sz="2000" b="1" dirty="0" smtClean="0">
                <a:latin typeface="+mj-lt"/>
              </a:rPr>
              <a:t>«Создание службы медиации»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</a:t>
            </a:r>
            <a:r>
              <a:rPr lang="ru-RU" altLang="ru-RU" sz="2000" b="1" dirty="0" smtClean="0">
                <a:latin typeface="+mj-lt"/>
              </a:rPr>
              <a:t>«Школа – территория ГТО»  </a:t>
            </a:r>
            <a:r>
              <a:rPr lang="ru-RU" altLang="ru-RU" sz="2000" i="1" dirty="0" smtClean="0">
                <a:latin typeface="+mj-lt"/>
              </a:rPr>
              <a:t>(отдельные мероприятия по поручению ДО)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b="1" dirty="0" smtClean="0">
                <a:latin typeface="+mj-lt"/>
              </a:rPr>
              <a:t>Программа  сопровождения региональной инновационной инфраструктуры </a:t>
            </a:r>
            <a:r>
              <a:rPr lang="ru-RU" altLang="ru-RU" sz="2000" dirty="0" smtClean="0">
                <a:latin typeface="+mj-lt"/>
              </a:rPr>
              <a:t>(РИП)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по </a:t>
            </a:r>
            <a:r>
              <a:rPr lang="ru-RU" altLang="ru-RU" sz="2000" b="1" dirty="0" smtClean="0">
                <a:latin typeface="+mj-lt"/>
              </a:rPr>
              <a:t>сопровождению школ, работающих в сложных социальных контекстах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</a:t>
            </a:r>
            <a:r>
              <a:rPr lang="ru-RU" altLang="ru-RU" sz="2000" b="1" dirty="0" smtClean="0">
                <a:latin typeface="+mj-lt"/>
              </a:rPr>
              <a:t>«Подготовка рабочих кадров, соответствующих требованиям высокотехнологичных отраслей промышленности на основе дуального образования»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</a:t>
            </a:r>
            <a:r>
              <a:rPr lang="ru-RU" altLang="ru-RU" sz="2000" b="1" dirty="0" smtClean="0">
                <a:latin typeface="+mj-lt"/>
              </a:rPr>
              <a:t>«Развитие кадрового потенциала системы образования ЯО»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Региональный проект </a:t>
            </a:r>
            <a:r>
              <a:rPr lang="ru-RU" altLang="ru-RU" sz="2000" b="1" dirty="0" smtClean="0">
                <a:latin typeface="+mj-lt"/>
              </a:rPr>
              <a:t>«Ярославская область – пространство образовательных возможностей», 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Проект </a:t>
            </a:r>
            <a:r>
              <a:rPr lang="ru-RU" altLang="ru-RU" sz="2000" b="1" dirty="0" smtClean="0">
                <a:latin typeface="+mj-lt"/>
              </a:rPr>
              <a:t>«Развитие неформального образования детей»</a:t>
            </a:r>
          </a:p>
          <a:p>
            <a:pPr algn="just" eaLnBrk="1" hangingPunct="1">
              <a:lnSpc>
                <a:spcPct val="80000"/>
              </a:lnSpc>
            </a:pPr>
            <a:endParaRPr lang="ru-RU" altLang="ru-RU" sz="2000" i="1" dirty="0" smtClean="0">
              <a:latin typeface="+mj-lt"/>
            </a:endParaRPr>
          </a:p>
          <a:p>
            <a:pPr algn="just" eaLnBrk="1" hangingPunct="1">
              <a:lnSpc>
                <a:spcPct val="80000"/>
              </a:lnSpc>
            </a:pPr>
            <a:endParaRPr lang="ru-RU" altLang="ru-RU" sz="20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900" b="1" dirty="0" smtClean="0">
                <a:solidFill>
                  <a:srgbClr val="C00000"/>
                </a:solidFill>
              </a:rPr>
              <a:t>Как зародилось понятие «проектное управление?»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72816"/>
            <a:ext cx="7456081" cy="208823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altLang="ru-RU" dirty="0" smtClean="0"/>
              <a:t>   Проектное управление, как </a:t>
            </a:r>
            <a:r>
              <a:rPr lang="ru-RU" altLang="ru-RU" b="1" i="1" dirty="0" smtClean="0"/>
              <a:t>технология</a:t>
            </a:r>
            <a:r>
              <a:rPr lang="ru-RU" altLang="ru-RU" dirty="0" smtClean="0"/>
              <a:t>, на сегодняшний день  это </a:t>
            </a:r>
            <a:r>
              <a:rPr lang="ru-RU" altLang="ru-RU" b="1" i="1" dirty="0" smtClean="0"/>
              <a:t>инновация</a:t>
            </a:r>
            <a:r>
              <a:rPr lang="ru-RU" altLang="ru-RU" dirty="0" smtClean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dirty="0" smtClean="0"/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ru-RU" altLang="ru-RU" dirty="0" smtClean="0"/>
              <a:t>   Проект</a:t>
            </a:r>
            <a:r>
              <a:rPr lang="en-US" altLang="ru-RU" dirty="0" smtClean="0"/>
              <a:t> </a:t>
            </a:r>
            <a:r>
              <a:rPr lang="ru-RU" altLang="ru-RU" dirty="0" smtClean="0"/>
              <a:t> как </a:t>
            </a:r>
            <a:r>
              <a:rPr lang="ru-RU" altLang="ru-RU" b="1" i="1" dirty="0" smtClean="0"/>
              <a:t>деятельность</a:t>
            </a:r>
            <a:r>
              <a:rPr lang="ru-RU" altLang="ru-RU" dirty="0" smtClean="0"/>
              <a:t> как определённый накопленный человеком </a:t>
            </a:r>
            <a:r>
              <a:rPr lang="ru-RU" altLang="ru-RU" b="1" i="1" dirty="0" smtClean="0"/>
              <a:t>опыт деятельности</a:t>
            </a:r>
            <a:r>
              <a:rPr lang="ru-RU" altLang="ru-RU" dirty="0" smtClean="0"/>
              <a:t>, то  это </a:t>
            </a:r>
            <a:r>
              <a:rPr lang="ru-RU" altLang="ru-RU" b="1" i="1" dirty="0" smtClean="0"/>
              <a:t>традиция</a:t>
            </a:r>
            <a:r>
              <a:rPr lang="ru-RU" altLang="ru-RU" dirty="0" smtClean="0"/>
              <a:t> </a:t>
            </a: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03713"/>
            <a:ext cx="3161928" cy="231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9689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692696"/>
            <a:ext cx="7202761" cy="5218526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>
                <a:latin typeface="+mj-lt"/>
                <a:ea typeface="Times New Roman"/>
                <a:cs typeface="Times New Roman"/>
              </a:rPr>
              <a:t>Управление проектами – это наука, но наука не самая точная. В данной области нет незыблемых основ и универсальных решений. </a:t>
            </a:r>
            <a:endParaRPr lang="ru-RU" dirty="0" smtClean="0">
              <a:latin typeface="+mj-lt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+mj-lt"/>
                <a:ea typeface="Times New Roman"/>
                <a:cs typeface="Times New Roman"/>
              </a:rPr>
              <a:t>Если </a:t>
            </a:r>
            <a:r>
              <a:rPr lang="ru-RU" dirty="0">
                <a:latin typeface="+mj-lt"/>
                <a:ea typeface="Times New Roman"/>
                <a:cs typeface="Times New Roman"/>
              </a:rPr>
              <a:t>В</a:t>
            </a:r>
            <a:r>
              <a:rPr lang="ru-RU" dirty="0" smtClean="0">
                <a:latin typeface="+mj-lt"/>
                <a:ea typeface="Times New Roman"/>
                <a:cs typeface="Times New Roman"/>
              </a:rPr>
              <a:t>ам </a:t>
            </a:r>
            <a:r>
              <a:rPr lang="ru-RU" dirty="0">
                <a:latin typeface="+mj-lt"/>
                <a:ea typeface="Times New Roman"/>
                <a:cs typeface="Times New Roman"/>
              </a:rPr>
              <a:t>удастся найти метод, идеально подходящий вашему проекту – считайте, что вам крупно повезло, ведь большинству менее удачливых руководителей приходится прикладывать усилия для создания и настройки собственных систем управления проектами. </a:t>
            </a:r>
            <a:endParaRPr lang="ru-RU" dirty="0" smtClean="0">
              <a:latin typeface="+mj-lt"/>
              <a:ea typeface="Times New Roman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+mj-lt"/>
                <a:ea typeface="Times New Roman"/>
                <a:cs typeface="Times New Roman"/>
              </a:rPr>
              <a:t>Эти </a:t>
            </a:r>
            <a:r>
              <a:rPr lang="ru-RU" dirty="0">
                <a:latin typeface="+mj-lt"/>
                <a:ea typeface="Times New Roman"/>
                <a:cs typeface="Times New Roman"/>
              </a:rPr>
              <a:t>системы могут быть составлены из элементов существующих систем или даже созданы совершенно с </a:t>
            </a:r>
            <a:r>
              <a:rPr lang="ru-RU" dirty="0" smtClean="0">
                <a:latin typeface="+mj-lt"/>
                <a:ea typeface="Times New Roman"/>
                <a:cs typeface="Times New Roman"/>
              </a:rPr>
              <a:t>нуля.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+mj-lt"/>
                <a:ea typeface="Times New Roman"/>
                <a:cs typeface="Times New Roman"/>
              </a:rPr>
              <a:t> </a:t>
            </a:r>
            <a:r>
              <a:rPr lang="ru-RU" dirty="0">
                <a:latin typeface="+mj-lt"/>
                <a:ea typeface="Times New Roman"/>
                <a:cs typeface="Times New Roman"/>
              </a:rPr>
              <a:t>Главное используйте что-нибудь, что даст </a:t>
            </a:r>
            <a:r>
              <a:rPr lang="ru-RU" dirty="0" smtClean="0">
                <a:latin typeface="+mj-lt"/>
                <a:ea typeface="Times New Roman"/>
                <a:cs typeface="Times New Roman"/>
              </a:rPr>
              <a:t>Вам </a:t>
            </a:r>
            <a:r>
              <a:rPr lang="ru-RU" dirty="0">
                <a:latin typeface="+mj-lt"/>
                <a:ea typeface="Times New Roman"/>
                <a:cs typeface="Times New Roman"/>
              </a:rPr>
              <a:t>хоть какую-то структуру и позволит не забыть о том, что главное для вашего проекта.</a:t>
            </a:r>
            <a:endParaRPr lang="ru-RU" sz="1400" dirty="0">
              <a:latin typeface="+mj-lt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60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98907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Использованы материалы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1556792"/>
            <a:ext cx="6591985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ru-RU" dirty="0"/>
              <a:t>Казанская Ольга Васильевна,  к.т.н., </a:t>
            </a:r>
            <a:r>
              <a:rPr lang="ru-RU" dirty="0" smtClean="0"/>
              <a:t>доцент, </a:t>
            </a:r>
            <a:r>
              <a:rPr lang="ru-RU" dirty="0"/>
              <a:t>Новосибирский государственный технический университет</a:t>
            </a:r>
          </a:p>
          <a:p>
            <a:r>
              <a:rPr lang="ru-RU" altLang="ru-RU" dirty="0" smtClean="0"/>
              <a:t>Репина </a:t>
            </a:r>
            <a:r>
              <a:rPr lang="ru-RU" altLang="ru-RU" dirty="0"/>
              <a:t>Алевтина Валентиновна, </a:t>
            </a:r>
            <a:r>
              <a:rPr lang="ru-RU" altLang="ru-RU" dirty="0" smtClean="0"/>
              <a:t>к.п.н., ГАУ ДПО ЯО Институт развития образования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72BAA0-B032-4CC0-9F44-1EBC62C26C07}" type="slidenum">
              <a:rPr lang="ru-RU" smtClean="0"/>
              <a:pPr>
                <a:defRPr/>
              </a:pPr>
              <a:t>61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5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38275" y="378299"/>
            <a:ext cx="7705725" cy="720725"/>
          </a:xfrm>
        </p:spPr>
        <p:txBody>
          <a:bodyPr/>
          <a:lstStyle/>
          <a:p>
            <a:pPr algn="ctr" eaLnBrk="1" hangingPunct="1"/>
            <a:r>
              <a:rPr lang="ru-RU" altLang="ru-RU" sz="2800" b="1" dirty="0" smtClean="0">
                <a:solidFill>
                  <a:srgbClr val="C00000"/>
                </a:solidFill>
              </a:rPr>
              <a:t>Определение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196752"/>
            <a:ext cx="7991475" cy="424973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altLang="ru-RU" sz="1800" dirty="0" smtClean="0">
                <a:solidFill>
                  <a:srgbClr val="CC3300"/>
                </a:solidFill>
                <a:latin typeface="+mj-lt"/>
              </a:rPr>
              <a:t>    </a:t>
            </a:r>
            <a:r>
              <a:rPr lang="ru-RU" altLang="ru-RU" sz="2000" b="1" dirty="0" smtClean="0">
                <a:solidFill>
                  <a:srgbClr val="339933"/>
                </a:solidFill>
                <a:latin typeface="+mj-lt"/>
              </a:rPr>
              <a:t>Проект</a:t>
            </a:r>
            <a:r>
              <a:rPr lang="ru-RU" altLang="ru-RU" sz="2000" dirty="0" smtClean="0">
                <a:solidFill>
                  <a:srgbClr val="339933"/>
                </a:solidFill>
                <a:latin typeface="+mj-lt"/>
              </a:rPr>
              <a:t> </a:t>
            </a:r>
            <a:r>
              <a:rPr lang="ru-RU" altLang="ru-RU" sz="2000" dirty="0" smtClean="0">
                <a:latin typeface="+mj-lt"/>
              </a:rPr>
              <a:t>- </a:t>
            </a:r>
            <a:r>
              <a:rPr lang="ru-RU" altLang="ru-RU" sz="2000" i="1" dirty="0" smtClean="0">
                <a:latin typeface="+mj-lt"/>
              </a:rPr>
              <a:t>(</a:t>
            </a:r>
            <a:r>
              <a:rPr lang="ru-RU" altLang="ru-RU" sz="2000" dirty="0" smtClean="0">
                <a:latin typeface="+mj-lt"/>
              </a:rPr>
              <a:t>от латинского) - брошенный вперед 	</a:t>
            </a: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solidFill>
                  <a:srgbClr val="CC3300"/>
                </a:solidFill>
                <a:latin typeface="+mj-lt"/>
              </a:rPr>
              <a:t>    </a:t>
            </a:r>
            <a:r>
              <a:rPr lang="ru-RU" altLang="ru-RU" sz="2000" b="1" dirty="0" smtClean="0">
                <a:solidFill>
                  <a:srgbClr val="339933"/>
                </a:solidFill>
                <a:latin typeface="+mj-lt"/>
              </a:rPr>
              <a:t>Проект</a:t>
            </a:r>
            <a:r>
              <a:rPr lang="ru-RU" altLang="ru-RU" sz="2000" dirty="0" smtClean="0">
                <a:solidFill>
                  <a:srgbClr val="339933"/>
                </a:solidFill>
                <a:latin typeface="+mj-lt"/>
              </a:rPr>
              <a:t> </a:t>
            </a:r>
            <a:r>
              <a:rPr lang="ru-RU" altLang="ru-RU" sz="2000" i="1" dirty="0" smtClean="0">
                <a:solidFill>
                  <a:srgbClr val="339933"/>
                </a:solidFill>
                <a:latin typeface="+mj-lt"/>
              </a:rPr>
              <a:t>-</a:t>
            </a:r>
            <a:r>
              <a:rPr lang="ru-RU" altLang="ru-RU" sz="2000" b="1" dirty="0" smtClean="0">
                <a:latin typeface="+mj-lt"/>
              </a:rPr>
              <a:t> </a:t>
            </a:r>
            <a:r>
              <a:rPr lang="ru-RU" altLang="ru-RU" sz="2000" dirty="0" smtClean="0">
                <a:latin typeface="+mj-lt"/>
              </a:rPr>
              <a:t>это комплекс взаимосвязанных мероприятий</a:t>
            </a:r>
            <a:endParaRPr lang="en-US" altLang="ru-RU" sz="2000" dirty="0" smtClean="0">
              <a:latin typeface="+mj-lt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000" dirty="0" smtClean="0">
                <a:latin typeface="+mj-lt"/>
              </a:rPr>
              <a:t>по </a:t>
            </a:r>
            <a:r>
              <a:rPr lang="ru-RU" altLang="ru-RU" sz="2000" b="1" i="1" dirty="0" smtClean="0">
                <a:solidFill>
                  <a:srgbClr val="339933"/>
                </a:solidFill>
                <a:latin typeface="+mj-lt"/>
              </a:rPr>
              <a:t>целенаправленному</a:t>
            </a:r>
            <a:r>
              <a:rPr lang="ru-RU" altLang="ru-RU" sz="2000" b="1" i="1" dirty="0" smtClean="0">
                <a:latin typeface="+mj-lt"/>
              </a:rPr>
              <a:t> </a:t>
            </a:r>
            <a:r>
              <a:rPr lang="ru-RU" altLang="ru-RU" sz="2000" b="1" i="1" dirty="0" smtClean="0">
                <a:solidFill>
                  <a:srgbClr val="339933"/>
                </a:solidFill>
                <a:latin typeface="+mj-lt"/>
              </a:rPr>
              <a:t>изменению</a:t>
            </a:r>
            <a:r>
              <a:rPr lang="ru-RU" altLang="ru-RU" sz="2000" dirty="0" smtClean="0">
                <a:solidFill>
                  <a:srgbClr val="339933"/>
                </a:solidFill>
                <a:latin typeface="+mj-lt"/>
              </a:rPr>
              <a:t> </a:t>
            </a:r>
            <a:r>
              <a:rPr lang="ru-RU" altLang="ru-RU" sz="2000" dirty="0" smtClean="0">
                <a:latin typeface="+mj-lt"/>
              </a:rPr>
              <a:t>системы      в течение </a:t>
            </a:r>
            <a:r>
              <a:rPr lang="ru-RU" altLang="ru-RU" sz="2000" dirty="0" smtClean="0">
                <a:solidFill>
                  <a:schemeClr val="folHlink"/>
                </a:solidFill>
                <a:latin typeface="+mj-lt"/>
              </a:rPr>
              <a:t>заданного</a:t>
            </a:r>
            <a:r>
              <a:rPr lang="ru-RU" altLang="ru-RU" sz="2000" dirty="0" smtClean="0">
                <a:latin typeface="+mj-lt"/>
              </a:rPr>
              <a:t> </a:t>
            </a:r>
            <a:r>
              <a:rPr lang="ru-RU" altLang="ru-RU" sz="2000" dirty="0" smtClean="0">
                <a:solidFill>
                  <a:schemeClr val="folHlink"/>
                </a:solidFill>
                <a:latin typeface="+mj-lt"/>
              </a:rPr>
              <a:t>периода времени </a:t>
            </a:r>
            <a:r>
              <a:rPr lang="ru-RU" altLang="ru-RU" sz="2000" dirty="0" smtClean="0">
                <a:latin typeface="+mj-lt"/>
              </a:rPr>
              <a:t>     с ориентацией на четкие требования к </a:t>
            </a:r>
            <a:r>
              <a:rPr lang="ru-RU" altLang="ru-RU" sz="2000" dirty="0" smtClean="0">
                <a:solidFill>
                  <a:schemeClr val="tx2"/>
                </a:solidFill>
                <a:latin typeface="+mj-lt"/>
              </a:rPr>
              <a:t>качеству результатов</a:t>
            </a:r>
            <a:r>
              <a:rPr lang="ru-RU" altLang="ru-RU" sz="2000" dirty="0" smtClean="0">
                <a:latin typeface="+mj-lt"/>
              </a:rPr>
              <a:t>, </a:t>
            </a:r>
            <a:r>
              <a:rPr lang="ru-RU" altLang="ru-RU" sz="2000" dirty="0" smtClean="0">
                <a:solidFill>
                  <a:srgbClr val="CC3300"/>
                </a:solidFill>
                <a:latin typeface="+mj-lt"/>
              </a:rPr>
              <a:t> </a:t>
            </a:r>
            <a:r>
              <a:rPr lang="ru-RU" altLang="ru-RU" sz="2000" b="1" i="1" dirty="0" smtClean="0">
                <a:solidFill>
                  <a:srgbClr val="339933"/>
                </a:solidFill>
                <a:latin typeface="+mj-lt"/>
              </a:rPr>
              <a:t>ресурсным обеспечением</a:t>
            </a:r>
            <a:r>
              <a:rPr lang="ru-RU" altLang="ru-RU" sz="2000" dirty="0" smtClean="0">
                <a:latin typeface="+mj-lt"/>
              </a:rPr>
              <a:t> при установленном бюджете</a:t>
            </a:r>
          </a:p>
          <a:p>
            <a:pPr>
              <a:lnSpc>
                <a:spcPct val="80000"/>
              </a:lnSpc>
            </a:pPr>
            <a:r>
              <a:rPr lang="ru-RU" altLang="ru-RU" sz="2000" dirty="0" smtClean="0">
                <a:latin typeface="+mj-lt"/>
              </a:rPr>
              <a:t>      Проект</a:t>
            </a:r>
            <a:r>
              <a:rPr lang="en-US" altLang="ru-RU" sz="2000" dirty="0" smtClean="0">
                <a:latin typeface="+mj-lt"/>
              </a:rPr>
              <a:t> </a:t>
            </a:r>
            <a:r>
              <a:rPr lang="ru-RU" altLang="ru-RU" sz="2000" dirty="0" smtClean="0">
                <a:latin typeface="+mj-lt"/>
              </a:rPr>
              <a:t>— интеграционная деятельность по достижению заданной </a:t>
            </a:r>
            <a:r>
              <a:rPr lang="ru-RU" altLang="ru-RU" sz="2000" b="1" i="1" dirty="0" smtClean="0">
                <a:solidFill>
                  <a:srgbClr val="339933"/>
                </a:solidFill>
                <a:latin typeface="+mj-lt"/>
              </a:rPr>
              <a:t>оригинальной цели</a:t>
            </a:r>
            <a:r>
              <a:rPr lang="ru-RU" altLang="ru-RU" sz="2000" dirty="0" smtClean="0">
                <a:latin typeface="+mj-lt"/>
              </a:rPr>
              <a:t>, осуществляемая под единым управлением. (Целью может быть и реализация идеи, так что вместо выражения «достижения цели» мы можем смело употребить выражение «материализация идеи»).</a:t>
            </a:r>
          </a:p>
          <a:p>
            <a:pPr marL="0" indent="0" algn="r">
              <a:lnSpc>
                <a:spcPct val="80000"/>
              </a:lnSpc>
              <a:buNone/>
            </a:pPr>
            <a:r>
              <a:rPr lang="ru-RU" altLang="ru-RU" sz="2000" dirty="0" smtClean="0">
                <a:latin typeface="+mj-lt"/>
              </a:rPr>
              <a:t>(А.М. Новиков)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5013176"/>
            <a:ext cx="1757951" cy="1538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5231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7" y="469298"/>
            <a:ext cx="8785225" cy="638175"/>
          </a:xfrm>
        </p:spPr>
        <p:txBody>
          <a:bodyPr/>
          <a:lstStyle/>
          <a:p>
            <a:pPr algn="r" eaLnBrk="1" hangingPunct="1"/>
            <a:r>
              <a:rPr lang="ru-RU" sz="3200" b="1" dirty="0" smtClean="0">
                <a:solidFill>
                  <a:srgbClr val="C00000"/>
                </a:solidFill>
              </a:rPr>
              <a:t>Управление проектами: история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idx="1"/>
          </p:nvPr>
        </p:nvSpPr>
        <p:spPr>
          <a:xfrm>
            <a:off x="179388" y="1700213"/>
            <a:ext cx="8785225" cy="4968875"/>
          </a:xfrm>
          <a:noFill/>
        </p:spPr>
        <p:txBody>
          <a:bodyPr>
            <a:normAutofit/>
          </a:bodyPr>
          <a:lstStyle/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 Древний Египет: пирамиды, система ирригации и др.</a:t>
            </a:r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 Древний Рим: архитектурно-строительные проекты (монументальные сооружения: Колизей, Форум и др., акведуки, мощеные дороги, защитные сооружения: Адрианов вал и др.)</a:t>
            </a:r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 Средневековье: строительные проекты, …</a:t>
            </a:r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 Новейшее   время (до середины ХХ века): проекты в управлении производством</a:t>
            </a:r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endParaRPr lang="ru-RU" sz="2400" dirty="0" smtClean="0"/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endParaRPr lang="ru-RU" sz="2400" dirty="0" smtClean="0"/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endParaRPr lang="ru-RU" sz="2400" dirty="0" smtClean="0"/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endParaRPr lang="ru-RU" sz="2400" dirty="0" smtClean="0"/>
          </a:p>
          <a:p>
            <a:pPr marL="261938" indent="-261938" eaLnBrk="1" hangingPunct="1">
              <a:lnSpc>
                <a:spcPct val="90000"/>
              </a:lnSpc>
              <a:tabLst>
                <a:tab pos="261938" algn="l"/>
              </a:tabLst>
            </a:pPr>
            <a:endParaRPr lang="ru-RU" sz="2400" dirty="0" smtClean="0"/>
          </a:p>
          <a:p>
            <a:pPr marL="261938" indent="-261938" eaLnBrk="1" hangingPunct="1">
              <a:lnSpc>
                <a:spcPct val="80000"/>
              </a:lnSpc>
              <a:buFontTx/>
              <a:buNone/>
              <a:tabLst>
                <a:tab pos="261938" algn="l"/>
              </a:tabLst>
            </a:pPr>
            <a:endParaRPr lang="ru-RU" sz="2400" dirty="0" smtClean="0"/>
          </a:p>
        </p:txBody>
      </p:sp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218DF0-AF06-4F86-A640-C839847A3E95}" type="slidenum">
              <a:rPr lang="ru-RU"/>
              <a:pPr/>
              <a:t>8</a:t>
            </a:fld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309032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476250"/>
            <a:ext cx="8964612" cy="638175"/>
          </a:xfrm>
        </p:spPr>
        <p:txBody>
          <a:bodyPr/>
          <a:lstStyle/>
          <a:p>
            <a:pPr algn="r" eaLnBrk="1" hangingPunct="1"/>
            <a:r>
              <a:rPr lang="ru-RU" sz="3200" b="1" dirty="0" smtClean="0">
                <a:solidFill>
                  <a:srgbClr val="C00000"/>
                </a:solidFill>
              </a:rPr>
              <a:t>Управление проектами: история</a:t>
            </a:r>
          </a:p>
        </p:txBody>
      </p:sp>
      <p:sp>
        <p:nvSpPr>
          <p:cNvPr id="16389" name="Rectangle 4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893175" cy="5472113"/>
          </a:xfrm>
          <a:noFill/>
        </p:spPr>
        <p:txBody>
          <a:bodyPr/>
          <a:lstStyle/>
          <a:p>
            <a:pPr marL="0" indent="0">
              <a:lnSpc>
                <a:spcPct val="90000"/>
              </a:lnSpc>
              <a:buNone/>
              <a:tabLst>
                <a:tab pos="261938" algn="l"/>
              </a:tabLst>
            </a:pPr>
            <a:r>
              <a:rPr lang="ru-RU" sz="2400" b="1" dirty="0" smtClean="0"/>
              <a:t>Социальные</a:t>
            </a:r>
            <a:r>
              <a:rPr lang="ru-RU" b="1" dirty="0" smtClean="0"/>
              <a:t> </a:t>
            </a:r>
            <a:r>
              <a:rPr lang="ru-RU" sz="2400" b="1" dirty="0" smtClean="0"/>
              <a:t>проекты</a:t>
            </a:r>
          </a:p>
          <a:p>
            <a:pPr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 Древний Египет: религиозные реформы Эхнатона</a:t>
            </a:r>
          </a:p>
          <a:p>
            <a:pPr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Древняя Греция: временные проектные образования, направленные на достижения поставленной цели (объединение греков во время войны с персами)</a:t>
            </a:r>
          </a:p>
          <a:p>
            <a:pPr>
              <a:lnSpc>
                <a:spcPct val="90000"/>
              </a:lnSpc>
              <a:tabLst>
                <a:tab pos="261938" algn="l"/>
              </a:tabLst>
            </a:pPr>
            <a:r>
              <a:rPr lang="ru-RU" sz="2400" dirty="0" smtClean="0"/>
              <a:t>Средневековье: в условиях активной политической борьбы возникает теория управления людьми («Цель оправдывает средства» </a:t>
            </a:r>
            <a:r>
              <a:rPr lang="ru-RU" sz="2400" dirty="0" err="1" smtClean="0"/>
              <a:t>Никколо</a:t>
            </a:r>
            <a:r>
              <a:rPr lang="ru-RU" sz="2400" dirty="0" smtClean="0"/>
              <a:t> Макиавелли) </a:t>
            </a:r>
          </a:p>
        </p:txBody>
      </p:sp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9E9862-9FAD-474F-AAC0-742A171266D1}" type="slidenum">
              <a:rPr lang="ru-RU"/>
              <a:pPr/>
              <a:t>9</a:t>
            </a:fld>
            <a:endParaRPr lang="ru-RU"/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323850" y="6381750"/>
            <a:ext cx="8229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en-US" sz="1400" i="1">
                <a:solidFill>
                  <a:srgbClr val="CC3300"/>
                </a:solidFill>
                <a:cs typeface="Times New Roman" pitchFamily="18" charset="0"/>
              </a:rPr>
              <a:t>©</a:t>
            </a:r>
            <a:r>
              <a:rPr lang="ru-RU" sz="1400" i="1">
                <a:solidFill>
                  <a:srgbClr val="CC3300"/>
                </a:solidFill>
                <a:cs typeface="Times New Roman" pitchFamily="18" charset="0"/>
              </a:rPr>
              <a:t> Казанская О.В.</a:t>
            </a:r>
            <a:r>
              <a:rPr lang="ru-RU" sz="1400" i="1"/>
              <a:t> </a:t>
            </a:r>
            <a:endParaRPr lang="ru-RU" sz="1400" i="1">
              <a:solidFill>
                <a:srgbClr val="CC3300"/>
              </a:solidFill>
              <a:cs typeface="Times New Roman" pitchFamily="18" charset="0"/>
            </a:endParaRP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ru-RU" sz="3200"/>
              <a:t>	</a:t>
            </a:r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Tx/>
              <a:buChar char="-"/>
            </a:pPr>
            <a:endParaRPr lang="ru-RU" sz="3200"/>
          </a:p>
          <a:p>
            <a:pPr marL="469900" indent="-469900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</a:pP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2055808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2207</TotalTime>
  <Words>3669</Words>
  <Application>Microsoft Office PowerPoint</Application>
  <PresentationFormat>Экран (4:3)</PresentationFormat>
  <Paragraphs>616</Paragraphs>
  <Slides>61</Slides>
  <Notes>12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3" baseType="lpstr">
      <vt:lpstr>Легкий дым</vt:lpstr>
      <vt:lpstr>Диаграмма</vt:lpstr>
      <vt:lpstr>МОДУЛЬ 2 УПРАВЛЕНИЕ ОБРАЗОВАТЕЛЬНЫМИ  ПРОЕКТАМИ </vt:lpstr>
      <vt:lpstr>Управление проектами в мире</vt:lpstr>
      <vt:lpstr>Профессиональные ассоциации специалистов в области управления проектами</vt:lpstr>
      <vt:lpstr>Управление через проекты в западных компаниях</vt:lpstr>
      <vt:lpstr>5 вопросов о проектном  управлении</vt:lpstr>
      <vt:lpstr>Как зародилось понятие «проектное управление?»</vt:lpstr>
      <vt:lpstr>Определение</vt:lpstr>
      <vt:lpstr>Управление проектами: история</vt:lpstr>
      <vt:lpstr>Управление проектами: история</vt:lpstr>
      <vt:lpstr>Управление проектами: история</vt:lpstr>
      <vt:lpstr>Решаем проблему</vt:lpstr>
      <vt:lpstr>Управление через проекты либо проектное управление?</vt:lpstr>
      <vt:lpstr>В чём отличие менеджмента и  проектного управления?</vt:lpstr>
      <vt:lpstr>В чём отличие менеджмента и  проектного управления?</vt:lpstr>
      <vt:lpstr>Что же такое проектное управление?</vt:lpstr>
      <vt:lpstr>Ключевые понятия проектного управления</vt:lpstr>
      <vt:lpstr>В каких случаях мы можем говорить  о проектном управлении?</vt:lpstr>
      <vt:lpstr>Управление проектами</vt:lpstr>
      <vt:lpstr>Управление проектами – что это?  - это приложение знаний, навыков, инструментов и методов к операциям проекта для удовлетворения требований, предъявляемых к проекту  </vt:lpstr>
      <vt:lpstr>Критерии успешности проекта</vt:lpstr>
      <vt:lpstr>Цели проекта и критерии успешности  достижения поставленных целей проекта</vt:lpstr>
      <vt:lpstr>Управление проектом</vt:lpstr>
      <vt:lpstr>Подходы к управлению проектами </vt:lpstr>
      <vt:lpstr>Метод критического пути</vt:lpstr>
      <vt:lpstr>Agile – семейство гибких итеративно-инкрементальных методов к управлению проектами и продуктами. </vt:lpstr>
      <vt:lpstr>Сильные стороны Agile </vt:lpstr>
      <vt:lpstr>Слабые стороны Agile </vt:lpstr>
      <vt:lpstr>   Процессно-ориентированный метод</vt:lpstr>
      <vt:lpstr>Управление проектом («классический вариант»)</vt:lpstr>
      <vt:lpstr>Инициация</vt:lpstr>
      <vt:lpstr>Планирование проекта  (в некоторых случаях +разработка) </vt:lpstr>
      <vt:lpstr>Организация исполнения проекта</vt:lpstr>
      <vt:lpstr>Контроль исполнения проекта</vt:lpstr>
      <vt:lpstr>Завершение проекта</vt:lpstr>
      <vt:lpstr>Сильные стороны классического подхода</vt:lpstr>
      <vt:lpstr> ОБСУЖДЕНИЕ   Приведите примеры подходов  в управлении проектами в образовании </vt:lpstr>
      <vt:lpstr>Планирование персонала. Формирование команды. Подходы</vt:lpstr>
      <vt:lpstr>Презентация PowerPoint</vt:lpstr>
      <vt:lpstr>Планирование персонала. Управление командой проекта</vt:lpstr>
      <vt:lpstr>Роли в проекте</vt:lpstr>
      <vt:lpstr>Роли и характеристики участников проекта</vt:lpstr>
      <vt:lpstr> </vt:lpstr>
      <vt:lpstr>План управления проектом</vt:lpstr>
      <vt:lpstr>Разработка расписания проекта — итеративный процесс, определяющий плановые даты начала и завершения операций проекта</vt:lpstr>
      <vt:lpstr>Разработка расписания. Определение состава операций</vt:lpstr>
      <vt:lpstr>Разработка расписания</vt:lpstr>
      <vt:lpstr>Управление расписанием. Методы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Зачем образовательным организациям участвовать в проектах? </vt:lpstr>
      <vt:lpstr>В каких случаях применение проектного управления оправдано?  </vt:lpstr>
      <vt:lpstr>Достижение нового качества образования должно быть организовано как масштабный проект</vt:lpstr>
      <vt:lpstr>Ситуации и барьеры на пути развития организации </vt:lpstr>
      <vt:lpstr>Основные задачи ФЦПРО - основные направления проектного управления</vt:lpstr>
      <vt:lpstr>Региональные проекты, сопровождаемые ИРО</vt:lpstr>
      <vt:lpstr>Презентация PowerPoint</vt:lpstr>
      <vt:lpstr>Использованы материалы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Пополитова О.В.</dc:creator>
  <cp:lastModifiedBy>Татьяна Александровна Лейнганг</cp:lastModifiedBy>
  <cp:revision>161</cp:revision>
  <dcterms:created xsi:type="dcterms:W3CDTF">2007-01-06T05:48:53Z</dcterms:created>
  <dcterms:modified xsi:type="dcterms:W3CDTF">2017-12-21T06:35:03Z</dcterms:modified>
</cp:coreProperties>
</file>