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4" r:id="rId4"/>
    <p:sldId id="259" r:id="rId5"/>
    <p:sldId id="260" r:id="rId6"/>
    <p:sldId id="266" r:id="rId7"/>
    <p:sldId id="265" r:id="rId8"/>
    <p:sldId id="261" r:id="rId9"/>
    <p:sldId id="284" r:id="rId10"/>
    <p:sldId id="285" r:id="rId11"/>
    <p:sldId id="286" r:id="rId12"/>
    <p:sldId id="287" r:id="rId13"/>
    <p:sldId id="288" r:id="rId14"/>
    <p:sldId id="297" r:id="rId15"/>
    <p:sldId id="290" r:id="rId16"/>
    <p:sldId id="291" r:id="rId17"/>
    <p:sldId id="292" r:id="rId18"/>
    <p:sldId id="293" r:id="rId19"/>
    <p:sldId id="272" r:id="rId20"/>
    <p:sldId id="294" r:id="rId21"/>
    <p:sldId id="295" r:id="rId22"/>
    <p:sldId id="296" r:id="rId23"/>
    <p:sldId id="289" r:id="rId24"/>
    <p:sldId id="262" r:id="rId25"/>
    <p:sldId id="263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5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27170-AF22-4ECA-9DF3-1E95A223933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029DD84-9A79-4861-BF54-214CD13CA71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5B05017-4D2D-47E6-9594-70B0FABF01EB}" type="parTrans" cxnId="{56D8D054-6B7D-48F9-A5B8-7BACAE17B280}">
      <dgm:prSet/>
      <dgm:spPr/>
      <dgm:t>
        <a:bodyPr/>
        <a:lstStyle/>
        <a:p>
          <a:endParaRPr lang="ru-RU"/>
        </a:p>
      </dgm:t>
    </dgm:pt>
    <dgm:pt modelId="{7D21866F-86EC-45A7-8433-24E75005FF1A}" type="sibTrans" cxnId="{56D8D054-6B7D-48F9-A5B8-7BACAE17B280}">
      <dgm:prSet/>
      <dgm:spPr/>
      <dgm:t>
        <a:bodyPr/>
        <a:lstStyle/>
        <a:p>
          <a:endParaRPr lang="ru-RU"/>
        </a:p>
      </dgm:t>
    </dgm:pt>
    <dgm:pt modelId="{28043581-1771-4D50-909E-DD2FA38CB890}">
      <dgm:prSet phldrT="[Текст]"/>
      <dgm:spPr/>
      <dgm:t>
        <a:bodyPr/>
        <a:lstStyle/>
        <a:p>
          <a:r>
            <a:rPr lang="ru-RU" dirty="0" smtClean="0"/>
            <a:t>Наличие цели</a:t>
          </a:r>
          <a:endParaRPr lang="ru-RU" dirty="0"/>
        </a:p>
      </dgm:t>
    </dgm:pt>
    <dgm:pt modelId="{6767AB01-46CA-4178-8688-F5E5F83BA177}" type="parTrans" cxnId="{5A9D0A51-209C-4DE0-A6D4-10B7D3410E1B}">
      <dgm:prSet/>
      <dgm:spPr/>
      <dgm:t>
        <a:bodyPr/>
        <a:lstStyle/>
        <a:p>
          <a:endParaRPr lang="ru-RU"/>
        </a:p>
      </dgm:t>
    </dgm:pt>
    <dgm:pt modelId="{B951AA97-9477-414E-9013-1902270D12D3}" type="sibTrans" cxnId="{5A9D0A51-209C-4DE0-A6D4-10B7D3410E1B}">
      <dgm:prSet/>
      <dgm:spPr/>
      <dgm:t>
        <a:bodyPr/>
        <a:lstStyle/>
        <a:p>
          <a:endParaRPr lang="ru-RU"/>
        </a:p>
      </dgm:t>
    </dgm:pt>
    <dgm:pt modelId="{F5E1D862-EEDB-4D91-AD61-DB6F495EB4B5}">
      <dgm:prSet phldrT="[Текст]"/>
      <dgm:spPr/>
      <dgm:t>
        <a:bodyPr/>
        <a:lstStyle/>
        <a:p>
          <a:r>
            <a:rPr lang="ru-RU" dirty="0" smtClean="0"/>
            <a:t>Ограничение ресурсов (финансовые, материальные, людские и пр.)</a:t>
          </a:r>
          <a:endParaRPr lang="ru-RU" dirty="0"/>
        </a:p>
      </dgm:t>
    </dgm:pt>
    <dgm:pt modelId="{13F1DDB2-AEF3-4051-BBDB-768D6757015D}" type="parTrans" cxnId="{415E8F7C-BD4C-4394-85A9-745754A71C7E}">
      <dgm:prSet/>
      <dgm:spPr/>
      <dgm:t>
        <a:bodyPr/>
        <a:lstStyle/>
        <a:p>
          <a:endParaRPr lang="ru-RU"/>
        </a:p>
      </dgm:t>
    </dgm:pt>
    <dgm:pt modelId="{17C1943B-E037-40FF-978C-5E7424578E31}" type="sibTrans" cxnId="{415E8F7C-BD4C-4394-85A9-745754A71C7E}">
      <dgm:prSet/>
      <dgm:spPr/>
      <dgm:t>
        <a:bodyPr/>
        <a:lstStyle/>
        <a:p>
          <a:endParaRPr lang="ru-RU"/>
        </a:p>
      </dgm:t>
    </dgm:pt>
    <dgm:pt modelId="{710D7079-7773-4C3C-B48E-6E9723454618}">
      <dgm:prSet phldrT="[Текст]"/>
      <dgm:spPr/>
      <dgm:t>
        <a:bodyPr/>
        <a:lstStyle/>
        <a:p>
          <a:r>
            <a:rPr lang="ru-RU" dirty="0" smtClean="0"/>
            <a:t>Ограничение во времени</a:t>
          </a:r>
          <a:endParaRPr lang="ru-RU" dirty="0"/>
        </a:p>
      </dgm:t>
    </dgm:pt>
    <dgm:pt modelId="{4FFF9864-D2F6-43D5-824A-95E61D248B9F}" type="parTrans" cxnId="{4EA9DAE7-C8A0-48C5-BBEE-07EA91C5E64D}">
      <dgm:prSet/>
      <dgm:spPr/>
      <dgm:t>
        <a:bodyPr/>
        <a:lstStyle/>
        <a:p>
          <a:endParaRPr lang="ru-RU"/>
        </a:p>
      </dgm:t>
    </dgm:pt>
    <dgm:pt modelId="{F679119B-55FF-4851-9A4B-14F2EBB293B7}" type="sibTrans" cxnId="{4EA9DAE7-C8A0-48C5-BBEE-07EA91C5E64D}">
      <dgm:prSet/>
      <dgm:spPr/>
      <dgm:t>
        <a:bodyPr/>
        <a:lstStyle/>
        <a:p>
          <a:endParaRPr lang="ru-RU"/>
        </a:p>
      </dgm:t>
    </dgm:pt>
    <dgm:pt modelId="{22C1C11C-C0B6-471E-A810-9771AA46AF6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7B18BE-27A3-431C-8264-7BC7E2E40C4E}" type="parTrans" cxnId="{AFBDF34C-9C3D-45DD-A3FB-D8BBAF5B7A70}">
      <dgm:prSet/>
      <dgm:spPr/>
      <dgm:t>
        <a:bodyPr/>
        <a:lstStyle/>
        <a:p>
          <a:endParaRPr lang="ru-RU"/>
        </a:p>
      </dgm:t>
    </dgm:pt>
    <dgm:pt modelId="{325FCE9F-15D7-46C3-BC52-260FB25A2AB8}" type="sibTrans" cxnId="{AFBDF34C-9C3D-45DD-A3FB-D8BBAF5B7A70}">
      <dgm:prSet/>
      <dgm:spPr/>
      <dgm:t>
        <a:bodyPr/>
        <a:lstStyle/>
        <a:p>
          <a:endParaRPr lang="ru-RU"/>
        </a:p>
      </dgm:t>
    </dgm:pt>
    <dgm:pt modelId="{7DC0E462-59EA-4EAE-8FEB-02FDCA8D3DF1}">
      <dgm:prSet phldrT="[Текст]"/>
      <dgm:spPr/>
      <dgm:t>
        <a:bodyPr/>
        <a:lstStyle/>
        <a:p>
          <a:r>
            <a:rPr lang="ru-RU" dirty="0" smtClean="0"/>
            <a:t>Комплексность и разграничение</a:t>
          </a:r>
          <a:endParaRPr lang="ru-RU" dirty="0"/>
        </a:p>
      </dgm:t>
    </dgm:pt>
    <dgm:pt modelId="{5B81EA02-F0F3-4444-801A-EBFFFC128203}" type="parTrans" cxnId="{46303B33-9744-44E2-9FDA-98953C3F25CB}">
      <dgm:prSet/>
      <dgm:spPr/>
      <dgm:t>
        <a:bodyPr/>
        <a:lstStyle/>
        <a:p>
          <a:endParaRPr lang="ru-RU"/>
        </a:p>
      </dgm:t>
    </dgm:pt>
    <dgm:pt modelId="{36A3ACC2-F1CF-4876-89F6-870F543F9B96}" type="sibTrans" cxnId="{46303B33-9744-44E2-9FDA-98953C3F25CB}">
      <dgm:prSet/>
      <dgm:spPr/>
      <dgm:t>
        <a:bodyPr/>
        <a:lstStyle/>
        <a:p>
          <a:endParaRPr lang="ru-RU"/>
        </a:p>
      </dgm:t>
    </dgm:pt>
    <dgm:pt modelId="{9D70BC1B-866F-45BE-B160-CC85F4350284}">
      <dgm:prSet phldrT="[Текст]"/>
      <dgm:spPr/>
      <dgm:t>
        <a:bodyPr/>
        <a:lstStyle/>
        <a:p>
          <a:r>
            <a:rPr lang="ru-RU" dirty="0" smtClean="0"/>
            <a:t>Специфическая организация </a:t>
          </a:r>
          <a:endParaRPr lang="ru-RU" dirty="0"/>
        </a:p>
      </dgm:t>
    </dgm:pt>
    <dgm:pt modelId="{F452DB8A-CB64-47E7-83F8-9E615919DD13}" type="parTrans" cxnId="{BA8E55C2-7B38-40CC-B8D1-4965C255CA14}">
      <dgm:prSet/>
      <dgm:spPr/>
      <dgm:t>
        <a:bodyPr/>
        <a:lstStyle/>
        <a:p>
          <a:endParaRPr lang="ru-RU"/>
        </a:p>
      </dgm:t>
    </dgm:pt>
    <dgm:pt modelId="{16CC309C-027D-40AB-B701-60D00F128F2B}" type="sibTrans" cxnId="{BA8E55C2-7B38-40CC-B8D1-4965C255CA14}">
      <dgm:prSet/>
      <dgm:spPr/>
      <dgm:t>
        <a:bodyPr/>
        <a:lstStyle/>
        <a:p>
          <a:endParaRPr lang="ru-RU"/>
        </a:p>
      </dgm:t>
    </dgm:pt>
    <dgm:pt modelId="{08832E6F-F162-4C0D-96C1-C662DEF09A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EC32EA6-323C-4BD9-B3B1-DB63AE038DD3}" type="sibTrans" cxnId="{0DC9DFCF-19C2-4C53-8262-3B529D538BEF}">
      <dgm:prSet/>
      <dgm:spPr/>
      <dgm:t>
        <a:bodyPr/>
        <a:lstStyle/>
        <a:p>
          <a:endParaRPr lang="ru-RU"/>
        </a:p>
      </dgm:t>
    </dgm:pt>
    <dgm:pt modelId="{070FAE56-DB4A-4552-8CA1-982D5B6D61B5}" type="parTrans" cxnId="{0DC9DFCF-19C2-4C53-8262-3B529D538BEF}">
      <dgm:prSet/>
      <dgm:spPr/>
      <dgm:t>
        <a:bodyPr/>
        <a:lstStyle/>
        <a:p>
          <a:endParaRPr lang="ru-RU"/>
        </a:p>
      </dgm:t>
    </dgm:pt>
    <dgm:pt modelId="{0EB01F08-C8CA-49D7-B5C5-5FCB6127AE13}">
      <dgm:prSet phldrT="[Текст]"/>
      <dgm:spPr/>
      <dgm:t>
        <a:bodyPr/>
        <a:lstStyle/>
        <a:p>
          <a:r>
            <a:rPr lang="ru-RU" dirty="0" smtClean="0"/>
            <a:t>Наличие команды и руководителя проекта</a:t>
          </a:r>
          <a:endParaRPr lang="ru-RU" dirty="0"/>
        </a:p>
      </dgm:t>
    </dgm:pt>
    <dgm:pt modelId="{958CD1BD-C4CB-4612-8BE5-67CCB0C755D1}" type="parTrans" cxnId="{F2E9BA66-0D14-4452-B53A-EE7C53F59A1C}">
      <dgm:prSet/>
      <dgm:spPr/>
      <dgm:t>
        <a:bodyPr/>
        <a:lstStyle/>
        <a:p>
          <a:endParaRPr lang="ru-RU"/>
        </a:p>
      </dgm:t>
    </dgm:pt>
    <dgm:pt modelId="{808023FA-C625-4882-B45F-B6FF2213F8F7}" type="sibTrans" cxnId="{F2E9BA66-0D14-4452-B53A-EE7C53F59A1C}">
      <dgm:prSet/>
      <dgm:spPr/>
      <dgm:t>
        <a:bodyPr/>
        <a:lstStyle/>
        <a:p>
          <a:endParaRPr lang="ru-RU"/>
        </a:p>
      </dgm:t>
    </dgm:pt>
    <dgm:pt modelId="{FA00026B-4A16-43B3-ACE5-3EF7EAD600AC}" type="pres">
      <dgm:prSet presAssocID="{15D27170-AF22-4ECA-9DF3-1E95A22393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558BF-7C9B-436E-895D-050F13D44BF1}" type="pres">
      <dgm:prSet presAssocID="{7029DD84-9A79-4861-BF54-214CD13CA716}" presName="composite" presStyleCnt="0"/>
      <dgm:spPr/>
    </dgm:pt>
    <dgm:pt modelId="{911FE127-9C1F-4DAA-B857-A1607F288613}" type="pres">
      <dgm:prSet presAssocID="{7029DD84-9A79-4861-BF54-214CD13CA7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F4431-FC58-40EC-BD35-A3B62F6C7549}" type="pres">
      <dgm:prSet presAssocID="{7029DD84-9A79-4861-BF54-214CD13CA7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B06A-45E5-45E8-8BAC-7E9E1CD3A9AF}" type="pres">
      <dgm:prSet presAssocID="{7D21866F-86EC-45A7-8433-24E75005FF1A}" presName="sp" presStyleCnt="0"/>
      <dgm:spPr/>
    </dgm:pt>
    <dgm:pt modelId="{59808EC1-40C9-4C31-A639-06D59595ADFB}" type="pres">
      <dgm:prSet presAssocID="{08832E6F-F162-4C0D-96C1-C662DEF09A9C}" presName="composite" presStyleCnt="0"/>
      <dgm:spPr/>
    </dgm:pt>
    <dgm:pt modelId="{BAF43DC5-5CC2-4E30-B6F9-0A63B05110E7}" type="pres">
      <dgm:prSet presAssocID="{08832E6F-F162-4C0D-96C1-C662DEF09A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93C4-1B05-4B6B-BF2C-5B03D08E0C42}" type="pres">
      <dgm:prSet presAssocID="{08832E6F-F162-4C0D-96C1-C662DEF09A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18B1-C640-4C54-BFF3-02E0ECDA4E35}" type="pres">
      <dgm:prSet presAssocID="{4EC32EA6-323C-4BD9-B3B1-DB63AE038DD3}" presName="sp" presStyleCnt="0"/>
      <dgm:spPr/>
    </dgm:pt>
    <dgm:pt modelId="{83684306-791D-4ECD-BD6B-AA50F2B42E23}" type="pres">
      <dgm:prSet presAssocID="{22C1C11C-C0B6-471E-A810-9771AA46AF60}" presName="composite" presStyleCnt="0"/>
      <dgm:spPr/>
    </dgm:pt>
    <dgm:pt modelId="{756242F7-7F34-4249-83ED-CEF96390D62E}" type="pres">
      <dgm:prSet presAssocID="{22C1C11C-C0B6-471E-A810-9771AA46AF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F493E-8EE6-42A3-BD9F-41CEA397234D}" type="pres">
      <dgm:prSet presAssocID="{22C1C11C-C0B6-471E-A810-9771AA46AF60}" presName="descendantText" presStyleLbl="alignAcc1" presStyleIdx="2" presStyleCnt="3" custLinFactNeighborX="443" custLinFactNeighborY="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54B01-8CB1-4194-86D9-6F15611381DA}" type="presOf" srcId="{08832E6F-F162-4C0D-96C1-C662DEF09A9C}" destId="{BAF43DC5-5CC2-4E30-B6F9-0A63B05110E7}" srcOrd="0" destOrd="0" presId="urn:microsoft.com/office/officeart/2005/8/layout/chevron2"/>
    <dgm:cxn modelId="{4FE520AC-6E92-4490-983F-4025BB1C3B57}" type="presOf" srcId="{9D70BC1B-866F-45BE-B160-CC85F4350284}" destId="{880F493E-8EE6-42A3-BD9F-41CEA397234D}" srcOrd="0" destOrd="1" presId="urn:microsoft.com/office/officeart/2005/8/layout/chevron2"/>
    <dgm:cxn modelId="{BA8E55C2-7B38-40CC-B8D1-4965C255CA14}" srcId="{22C1C11C-C0B6-471E-A810-9771AA46AF60}" destId="{9D70BC1B-866F-45BE-B160-CC85F4350284}" srcOrd="1" destOrd="0" parTransId="{F452DB8A-CB64-47E7-83F8-9E615919DD13}" sibTransId="{16CC309C-027D-40AB-B701-60D00F128F2B}"/>
    <dgm:cxn modelId="{FFC5B1C7-AD5F-49A4-A004-038D0DEDCC57}" type="presOf" srcId="{7029DD84-9A79-4861-BF54-214CD13CA716}" destId="{911FE127-9C1F-4DAA-B857-A1607F288613}" srcOrd="0" destOrd="0" presId="urn:microsoft.com/office/officeart/2005/8/layout/chevron2"/>
    <dgm:cxn modelId="{5A9D0A51-209C-4DE0-A6D4-10B7D3410E1B}" srcId="{7029DD84-9A79-4861-BF54-214CD13CA716}" destId="{28043581-1771-4D50-909E-DD2FA38CB890}" srcOrd="0" destOrd="0" parTransId="{6767AB01-46CA-4178-8688-F5E5F83BA177}" sibTransId="{B951AA97-9477-414E-9013-1902270D12D3}"/>
    <dgm:cxn modelId="{5D56D0B9-426F-4D13-B552-3A516AACAC21}" type="presOf" srcId="{0EB01F08-C8CA-49D7-B5C5-5FCB6127AE13}" destId="{BB7F4431-FC58-40EC-BD35-A3B62F6C7549}" srcOrd="0" destOrd="1" presId="urn:microsoft.com/office/officeart/2005/8/layout/chevron2"/>
    <dgm:cxn modelId="{F2E9BA66-0D14-4452-B53A-EE7C53F59A1C}" srcId="{7029DD84-9A79-4861-BF54-214CD13CA716}" destId="{0EB01F08-C8CA-49D7-B5C5-5FCB6127AE13}" srcOrd="1" destOrd="0" parTransId="{958CD1BD-C4CB-4612-8BE5-67CCB0C755D1}" sibTransId="{808023FA-C625-4882-B45F-B6FF2213F8F7}"/>
    <dgm:cxn modelId="{56D8D054-6B7D-48F9-A5B8-7BACAE17B280}" srcId="{15D27170-AF22-4ECA-9DF3-1E95A223933F}" destId="{7029DD84-9A79-4861-BF54-214CD13CA716}" srcOrd="0" destOrd="0" parTransId="{05B05017-4D2D-47E6-9594-70B0FABF01EB}" sibTransId="{7D21866F-86EC-45A7-8433-24E75005FF1A}"/>
    <dgm:cxn modelId="{4EA9DAE7-C8A0-48C5-BBEE-07EA91C5E64D}" srcId="{08832E6F-F162-4C0D-96C1-C662DEF09A9C}" destId="{710D7079-7773-4C3C-B48E-6E9723454618}" srcOrd="1" destOrd="0" parTransId="{4FFF9864-D2F6-43D5-824A-95E61D248B9F}" sibTransId="{F679119B-55FF-4851-9A4B-14F2EBB293B7}"/>
    <dgm:cxn modelId="{AFBDF34C-9C3D-45DD-A3FB-D8BBAF5B7A70}" srcId="{15D27170-AF22-4ECA-9DF3-1E95A223933F}" destId="{22C1C11C-C0B6-471E-A810-9771AA46AF60}" srcOrd="2" destOrd="0" parTransId="{987B18BE-27A3-431C-8264-7BC7E2E40C4E}" sibTransId="{325FCE9F-15D7-46C3-BC52-260FB25A2AB8}"/>
    <dgm:cxn modelId="{DA835959-AB43-41A0-A4A6-2DA630E09C1E}" type="presOf" srcId="{F5E1D862-EEDB-4D91-AD61-DB6F495EB4B5}" destId="{AECF93C4-1B05-4B6B-BF2C-5B03D08E0C42}" srcOrd="0" destOrd="0" presId="urn:microsoft.com/office/officeart/2005/8/layout/chevron2"/>
    <dgm:cxn modelId="{CC2DAE6A-5F22-423E-B67A-DC73D2D482CE}" type="presOf" srcId="{15D27170-AF22-4ECA-9DF3-1E95A223933F}" destId="{FA00026B-4A16-43B3-ACE5-3EF7EAD600AC}" srcOrd="0" destOrd="0" presId="urn:microsoft.com/office/officeart/2005/8/layout/chevron2"/>
    <dgm:cxn modelId="{FA1ACC61-6280-4517-86B1-9BBD57C52AB0}" type="presOf" srcId="{28043581-1771-4D50-909E-DD2FA38CB890}" destId="{BB7F4431-FC58-40EC-BD35-A3B62F6C7549}" srcOrd="0" destOrd="0" presId="urn:microsoft.com/office/officeart/2005/8/layout/chevron2"/>
    <dgm:cxn modelId="{0DC9DFCF-19C2-4C53-8262-3B529D538BEF}" srcId="{15D27170-AF22-4ECA-9DF3-1E95A223933F}" destId="{08832E6F-F162-4C0D-96C1-C662DEF09A9C}" srcOrd="1" destOrd="0" parTransId="{070FAE56-DB4A-4552-8CA1-982D5B6D61B5}" sibTransId="{4EC32EA6-323C-4BD9-B3B1-DB63AE038DD3}"/>
    <dgm:cxn modelId="{67E18867-3AD9-419C-8706-55DB2295BBD8}" type="presOf" srcId="{22C1C11C-C0B6-471E-A810-9771AA46AF60}" destId="{756242F7-7F34-4249-83ED-CEF96390D62E}" srcOrd="0" destOrd="0" presId="urn:microsoft.com/office/officeart/2005/8/layout/chevron2"/>
    <dgm:cxn modelId="{46303B33-9744-44E2-9FDA-98953C3F25CB}" srcId="{22C1C11C-C0B6-471E-A810-9771AA46AF60}" destId="{7DC0E462-59EA-4EAE-8FEB-02FDCA8D3DF1}" srcOrd="0" destOrd="0" parTransId="{5B81EA02-F0F3-4444-801A-EBFFFC128203}" sibTransId="{36A3ACC2-F1CF-4876-89F6-870F543F9B96}"/>
    <dgm:cxn modelId="{58E7CE65-7EF9-4793-B3C3-5DB1DD0761F4}" type="presOf" srcId="{7DC0E462-59EA-4EAE-8FEB-02FDCA8D3DF1}" destId="{880F493E-8EE6-42A3-BD9F-41CEA397234D}" srcOrd="0" destOrd="0" presId="urn:microsoft.com/office/officeart/2005/8/layout/chevron2"/>
    <dgm:cxn modelId="{415E8F7C-BD4C-4394-85A9-745754A71C7E}" srcId="{08832E6F-F162-4C0D-96C1-C662DEF09A9C}" destId="{F5E1D862-EEDB-4D91-AD61-DB6F495EB4B5}" srcOrd="0" destOrd="0" parTransId="{13F1DDB2-AEF3-4051-BBDB-768D6757015D}" sibTransId="{17C1943B-E037-40FF-978C-5E7424578E31}"/>
    <dgm:cxn modelId="{B27C71F7-05A6-41AB-9949-CE9FBC5B6A24}" type="presOf" srcId="{710D7079-7773-4C3C-B48E-6E9723454618}" destId="{AECF93C4-1B05-4B6B-BF2C-5B03D08E0C42}" srcOrd="0" destOrd="1" presId="urn:microsoft.com/office/officeart/2005/8/layout/chevron2"/>
    <dgm:cxn modelId="{2F9FEA7E-2AC1-46AC-A8A4-0B5CD47C71F8}" type="presParOf" srcId="{FA00026B-4A16-43B3-ACE5-3EF7EAD600AC}" destId="{F6D558BF-7C9B-436E-895D-050F13D44BF1}" srcOrd="0" destOrd="0" presId="urn:microsoft.com/office/officeart/2005/8/layout/chevron2"/>
    <dgm:cxn modelId="{31A10B63-A84E-498B-B5F1-FDE1750B362A}" type="presParOf" srcId="{F6D558BF-7C9B-436E-895D-050F13D44BF1}" destId="{911FE127-9C1F-4DAA-B857-A1607F288613}" srcOrd="0" destOrd="0" presId="urn:microsoft.com/office/officeart/2005/8/layout/chevron2"/>
    <dgm:cxn modelId="{583957D8-66B7-4C33-9322-21040727AF2D}" type="presParOf" srcId="{F6D558BF-7C9B-436E-895D-050F13D44BF1}" destId="{BB7F4431-FC58-40EC-BD35-A3B62F6C7549}" srcOrd="1" destOrd="0" presId="urn:microsoft.com/office/officeart/2005/8/layout/chevron2"/>
    <dgm:cxn modelId="{FA04AF2E-8DA3-4726-A111-1A1508620691}" type="presParOf" srcId="{FA00026B-4A16-43B3-ACE5-3EF7EAD600AC}" destId="{227DB06A-45E5-45E8-8BAC-7E9E1CD3A9AF}" srcOrd="1" destOrd="0" presId="urn:microsoft.com/office/officeart/2005/8/layout/chevron2"/>
    <dgm:cxn modelId="{FFB82372-E8CD-4BC9-B282-10CD0BDC3066}" type="presParOf" srcId="{FA00026B-4A16-43B3-ACE5-3EF7EAD600AC}" destId="{59808EC1-40C9-4C31-A639-06D59595ADFB}" srcOrd="2" destOrd="0" presId="urn:microsoft.com/office/officeart/2005/8/layout/chevron2"/>
    <dgm:cxn modelId="{984BD4C6-021D-4037-8994-7F8789FDCF3D}" type="presParOf" srcId="{59808EC1-40C9-4C31-A639-06D59595ADFB}" destId="{BAF43DC5-5CC2-4E30-B6F9-0A63B05110E7}" srcOrd="0" destOrd="0" presId="urn:microsoft.com/office/officeart/2005/8/layout/chevron2"/>
    <dgm:cxn modelId="{3E6D619F-C84C-43C5-8967-E176BB3D27B0}" type="presParOf" srcId="{59808EC1-40C9-4C31-A639-06D59595ADFB}" destId="{AECF93C4-1B05-4B6B-BF2C-5B03D08E0C42}" srcOrd="1" destOrd="0" presId="urn:microsoft.com/office/officeart/2005/8/layout/chevron2"/>
    <dgm:cxn modelId="{BD44D846-E951-4BE4-8515-6D5F6EBFCD21}" type="presParOf" srcId="{FA00026B-4A16-43B3-ACE5-3EF7EAD600AC}" destId="{1EA518B1-C640-4C54-BFF3-02E0ECDA4E35}" srcOrd="3" destOrd="0" presId="urn:microsoft.com/office/officeart/2005/8/layout/chevron2"/>
    <dgm:cxn modelId="{BF2C3AC5-3288-4EB6-B4C3-39451A06B992}" type="presParOf" srcId="{FA00026B-4A16-43B3-ACE5-3EF7EAD600AC}" destId="{83684306-791D-4ECD-BD6B-AA50F2B42E23}" srcOrd="4" destOrd="0" presId="urn:microsoft.com/office/officeart/2005/8/layout/chevron2"/>
    <dgm:cxn modelId="{18F007AD-61B0-4D18-9CD2-A19B9D64E3A7}" type="presParOf" srcId="{83684306-791D-4ECD-BD6B-AA50F2B42E23}" destId="{756242F7-7F34-4249-83ED-CEF96390D62E}" srcOrd="0" destOrd="0" presId="urn:microsoft.com/office/officeart/2005/8/layout/chevron2"/>
    <dgm:cxn modelId="{BEAA9A49-AE33-4351-ABF7-C02500CD0C36}" type="presParOf" srcId="{83684306-791D-4ECD-BD6B-AA50F2B42E23}" destId="{880F493E-8EE6-42A3-BD9F-41CEA39723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FE127-9C1F-4DAA-B857-A1607F288613}">
      <dsp:nvSpPr>
        <dsp:cNvPr id="0" name=""/>
        <dsp:cNvSpPr/>
      </dsp:nvSpPr>
      <dsp:spPr>
        <a:xfrm rot="5400000">
          <a:off x="-250656" y="252877"/>
          <a:ext cx="1671041" cy="116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587086"/>
        <a:ext cx="1169729" cy="501312"/>
      </dsp:txXfrm>
    </dsp:sp>
    <dsp:sp modelId="{BB7F4431-FC58-40EC-BD35-A3B62F6C7549}">
      <dsp:nvSpPr>
        <dsp:cNvPr id="0" name=""/>
        <dsp:cNvSpPr/>
      </dsp:nvSpPr>
      <dsp:spPr>
        <a:xfrm rot="5400000">
          <a:off x="4652050" y="-3480099"/>
          <a:ext cx="1086177" cy="8050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Наличие цели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Наличие команды и руководителя проекта</a:t>
          </a:r>
          <a:endParaRPr lang="ru-RU" sz="2200" kern="1200" dirty="0"/>
        </a:p>
      </dsp:txBody>
      <dsp:txXfrm rot="-5400000">
        <a:off x="1169730" y="55244"/>
        <a:ext cx="7997796" cy="980131"/>
      </dsp:txXfrm>
    </dsp:sp>
    <dsp:sp modelId="{BAF43DC5-5CC2-4E30-B6F9-0A63B05110E7}">
      <dsp:nvSpPr>
        <dsp:cNvPr id="0" name=""/>
        <dsp:cNvSpPr/>
      </dsp:nvSpPr>
      <dsp:spPr>
        <a:xfrm rot="5400000">
          <a:off x="-250656" y="1730624"/>
          <a:ext cx="1671041" cy="116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064833"/>
        <a:ext cx="1169729" cy="501312"/>
      </dsp:txXfrm>
    </dsp:sp>
    <dsp:sp modelId="{AECF93C4-1B05-4B6B-BF2C-5B03D08E0C42}">
      <dsp:nvSpPr>
        <dsp:cNvPr id="0" name=""/>
        <dsp:cNvSpPr/>
      </dsp:nvSpPr>
      <dsp:spPr>
        <a:xfrm rot="5400000">
          <a:off x="4652050" y="-2002352"/>
          <a:ext cx="1086177" cy="8050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Ограничение ресурсов (финансовые, материальные, людские и пр.)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Ограничение во времени</a:t>
          </a:r>
          <a:endParaRPr lang="ru-RU" sz="2200" kern="1200" dirty="0"/>
        </a:p>
      </dsp:txBody>
      <dsp:txXfrm rot="-5400000">
        <a:off x="1169730" y="1532991"/>
        <a:ext cx="7997796" cy="980131"/>
      </dsp:txXfrm>
    </dsp:sp>
    <dsp:sp modelId="{756242F7-7F34-4249-83ED-CEF96390D62E}">
      <dsp:nvSpPr>
        <dsp:cNvPr id="0" name=""/>
        <dsp:cNvSpPr/>
      </dsp:nvSpPr>
      <dsp:spPr>
        <a:xfrm rot="5400000">
          <a:off x="-250656" y="3208371"/>
          <a:ext cx="1671041" cy="116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3542580"/>
        <a:ext cx="1169729" cy="501312"/>
      </dsp:txXfrm>
    </dsp:sp>
    <dsp:sp modelId="{880F493E-8EE6-42A3-BD9F-41CEA397234D}">
      <dsp:nvSpPr>
        <dsp:cNvPr id="0" name=""/>
        <dsp:cNvSpPr/>
      </dsp:nvSpPr>
      <dsp:spPr>
        <a:xfrm rot="5400000">
          <a:off x="4652050" y="-512733"/>
          <a:ext cx="1086177" cy="8050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Комплексность и разграничение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Специфическая организация </a:t>
          </a:r>
          <a:endParaRPr lang="ru-RU" sz="2200" kern="1200" dirty="0"/>
        </a:p>
      </dsp:txBody>
      <dsp:txXfrm rot="-5400000">
        <a:off x="1169730" y="3022610"/>
        <a:ext cx="7997796" cy="98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E3FC-16D7-45C9-BB08-F8FF5BBBFD2E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22EE-44FF-4EF7-95F8-CE495A64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177A5-C4C2-40A5-B4C7-D1A789CCB3A3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79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54BC9-4CE9-4491-92C9-E154B31D840C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0443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43696-C697-48DB-8796-02B69A74FE08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743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471D-6D1C-4EDE-A949-4BE83DFD3A71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   </a:t>
            </a:r>
            <a:r>
              <a:rPr lang="ru-RU" b="1" dirty="0" smtClean="0"/>
              <a:t>Применение управления проектами стало жизненной необходимостью. Так, например, чтобы выиграть тендеры, строительные компании США закладывают в предлагаемые цены прибыль всего в 7.5% при том, что за каждый день опоздания к контрактному сроку приходится платить большие штрафы. Без тщательного расчета сроков и затрат, моделирования рисков, оптимальной организации управления на таком рынке не удержаться и потому управление проектами там широко распространено. По мере ужесточения конкуренции и снижения нормы прибыли и в нашей стране управление проектами станет непременным условием успеха в конкурентной борьбе.  </a:t>
            </a:r>
          </a:p>
        </p:txBody>
      </p:sp>
    </p:spTree>
    <p:extLst>
      <p:ext uri="{BB962C8B-B14F-4D97-AF65-F5344CB8AC3E}">
        <p14:creationId xmlns:p14="http://schemas.microsoft.com/office/powerpoint/2010/main" val="3185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EBD49-BB66-45BC-A3B8-A1637A928235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3720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ACECB-7E77-4E34-A6C4-7E8F9141333E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Чтобы удовлетворить требования и ожидания, предъявляемые к проекту,  необходимо найти </a:t>
            </a:r>
            <a:r>
              <a:rPr lang="ru-RU" b="1" dirty="0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dirty="0" smtClean="0"/>
              <a:t> Управление проектами подчиняется </a:t>
            </a:r>
            <a:r>
              <a:rPr lang="ru-RU" b="1" dirty="0" smtClean="0"/>
              <a:t>четкой логике,</a:t>
            </a:r>
            <a:r>
              <a:rPr lang="ru-RU" dirty="0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140447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5116A-170D-45FD-9A60-236087137988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Чтобы удовлетворить требования и ожидания, предъявляемые к проекту,  необходимо найти </a:t>
            </a:r>
            <a:r>
              <a:rPr lang="ru-RU" b="1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smtClean="0"/>
              <a:t> Управление проектами подчиняется </a:t>
            </a:r>
            <a:r>
              <a:rPr lang="ru-RU" b="1" smtClean="0"/>
              <a:t>четкой логике,</a:t>
            </a:r>
            <a:r>
              <a:rPr lang="ru-RU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277140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895D8-41B6-4D22-93C2-8CA422C0512C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Чтобы удовлетворить требования и ожидания, предъявляемые к проекту,  необходимо найти </a:t>
            </a:r>
            <a:r>
              <a:rPr lang="ru-RU" b="1" dirty="0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dirty="0" smtClean="0"/>
              <a:t> Управление проектами подчиняется </a:t>
            </a:r>
            <a:r>
              <a:rPr lang="ru-RU" b="1" dirty="0" smtClean="0"/>
              <a:t>четкой логике,</a:t>
            </a:r>
            <a:r>
              <a:rPr lang="ru-RU" dirty="0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130081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04F7-2EED-4A23-9A85-F259D616DD22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1857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37F4E-E5D1-45FE-8372-1A92DBC177A8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5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C5636D-8B32-404D-A569-34DE14B2A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9228-54A5-4E23-8FC3-D7C59BF50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48F9-FD06-44C7-A575-96B49FED36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BDB2-7198-40AA-A486-2EFF2C3789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2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E0B8-44DF-494D-81F9-8382D97AE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977F-FC35-474A-9FC7-CE572D6DAA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056063"/>
            <a:ext cx="53848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4807-DA00-4D64-9E88-898AA540D9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BAA0-B032-4CC0-9F44-1EBC62C26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84CF-E6E8-4D12-8E75-2D3C3947F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78F4-C99C-49C5-8FA3-1067349FF1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8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5DD1-3F6D-46AE-9BF0-FC9D4FA411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9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CFCE-282C-44ED-9322-5B745853AF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9880-F49A-41BF-9C4A-7855A15B8D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9AED-76BE-4260-A6F9-E9A5AA7575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6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8E6F-62A2-4548-8A81-8B41F0921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EE6EF-45AC-415B-95A9-C15AB21C0B5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3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0" y="1257300"/>
            <a:ext cx="10261600" cy="1028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ПРОГРАММ РАЗВИТИЯ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0" y="2286000"/>
            <a:ext cx="10261600" cy="2057400"/>
          </a:xfrm>
        </p:spPr>
        <p:txBody>
          <a:bodyPr/>
          <a:lstStyle/>
          <a:p>
            <a:r>
              <a:rPr lang="ru-RU" dirty="0" smtClean="0"/>
              <a:t>МОДУЛЬ 1.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45129"/>
              </p:ext>
            </p:extLst>
          </p:nvPr>
        </p:nvGraphicFramePr>
        <p:xfrm>
          <a:off x="1016000" y="2762044"/>
          <a:ext cx="9067800" cy="2426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7800"/>
              </a:tblGrid>
              <a:tr h="31164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Понятие «проект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» (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признаки и свойства проекта)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566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Классификация и виды проектов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Проекты и оперативная деятельность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проекта и критерии успешности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проекта,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достижения поставленных целей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5110956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Пополитова Ольга Витальевна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ст.методист каф. менеджмента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ГАУ ДПО ЯО ИРО, к.п.н.</a:t>
            </a:r>
          </a:p>
        </p:txBody>
      </p:sp>
    </p:spTree>
    <p:extLst>
      <p:ext uri="{BB962C8B-B14F-4D97-AF65-F5344CB8AC3E}">
        <p14:creationId xmlns:p14="http://schemas.microsoft.com/office/powerpoint/2010/main" val="2018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20647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22354"/>
            <a:ext cx="10972800" cy="4478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 smtClean="0"/>
              <a:t>Направлены </a:t>
            </a:r>
            <a:r>
              <a:rPr lang="ru-RU" sz="2400" i="1" dirty="0"/>
              <a:t>на реформирование уже существующей структуры или создание новой, а также на проведение отдельных мероприятий.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900" y="1770063"/>
            <a:ext cx="952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Характеризуются такими чертами:</a:t>
            </a:r>
          </a:p>
          <a:p>
            <a:r>
              <a:rPr lang="ru-RU" sz="2400" dirty="0"/>
              <a:t>•	сроки начала и окончания, а также общая продолжительность задаются точно;</a:t>
            </a:r>
          </a:p>
          <a:p>
            <a:r>
              <a:rPr lang="ru-RU" sz="2400" dirty="0"/>
              <a:t>•	цель формулируется четко, но обычно плохо поддается измерению, поскольку направлена на организационные изменения;</a:t>
            </a:r>
          </a:p>
          <a:p>
            <a:r>
              <a:rPr lang="ru-RU" sz="2400" dirty="0"/>
              <a:t>•	ресурсы выделяются по мере их наличия;</a:t>
            </a:r>
          </a:p>
          <a:p>
            <a:r>
              <a:rPr lang="ru-RU" sz="2400" dirty="0"/>
              <a:t>•	расходы на подобные начинания часто пересматриваются и корректируются с точки зрения их экономической эффективности.</a:t>
            </a:r>
          </a:p>
          <a:p>
            <a:endParaRPr lang="ru-RU" dirty="0" smtClean="0"/>
          </a:p>
          <a:p>
            <a:pPr algn="just"/>
            <a:r>
              <a:rPr lang="ru-RU" sz="2000" i="1" dirty="0" smtClean="0"/>
              <a:t>Примеры </a:t>
            </a:r>
            <a:r>
              <a:rPr lang="ru-RU" sz="2000" i="1" dirty="0"/>
              <a:t>проектов такого типа – модернизация системы управления заводом или бюджетной организацией, организация и проведение конференции, концерта, спортивных соревнований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91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85940"/>
            <a:ext cx="109728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58976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2800" dirty="0" smtClean="0"/>
              <a:t>Их </a:t>
            </a:r>
            <a:r>
              <a:rPr lang="ru-RU" sz="2800" dirty="0"/>
              <a:t>признаки</a:t>
            </a:r>
            <a:r>
              <a:rPr lang="ru-RU" sz="2800" dirty="0" smtClean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 smtClean="0"/>
              <a:t>поставленные </a:t>
            </a:r>
            <a:r>
              <a:rPr lang="ru-RU" sz="2800" dirty="0"/>
              <a:t>задачи нередко корректируются в </a:t>
            </a:r>
            <a:r>
              <a:rPr lang="ru-RU" sz="2800" dirty="0" smtClean="0"/>
              <a:t>процессе</a:t>
            </a:r>
          </a:p>
          <a:p>
            <a:pPr marL="0" lv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dirty="0"/>
              <a:t>работы;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/>
              <a:t>сроки невозможно установить точно, поскольку они зависят от многих внешних факторов и могут изменяться независимо от команды, внедряющей замысел;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/>
              <a:t>расходы рассчитываются ориентировочно, однако контролируются жестко.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998535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Имеют целью приватизацию, санацию или реструктуризацию предприятия, </a:t>
            </a:r>
            <a:endParaRPr lang="ru-RU" sz="2000" i="1" dirty="0" smtClean="0"/>
          </a:p>
          <a:p>
            <a:r>
              <a:rPr lang="ru-RU" sz="2000" i="1" dirty="0" smtClean="0"/>
              <a:t>модернизацию </a:t>
            </a:r>
            <a:r>
              <a:rPr lang="ru-RU" sz="2000" i="1" dirty="0"/>
              <a:t>общих правил </a:t>
            </a:r>
            <a:r>
              <a:rPr lang="ru-RU" sz="2000" i="1" dirty="0" smtClean="0"/>
              <a:t>в </a:t>
            </a:r>
            <a:r>
              <a:rPr lang="ru-RU" sz="2000" i="1" dirty="0"/>
              <a:t>сфере </a:t>
            </a:r>
            <a:r>
              <a:rPr lang="ru-RU" sz="2000" i="1" dirty="0" smtClean="0"/>
              <a:t>экономики </a:t>
            </a:r>
            <a:r>
              <a:rPr lang="ru-RU" sz="2000" i="1" dirty="0"/>
              <a:t>(налогового или </a:t>
            </a:r>
            <a:r>
              <a:rPr lang="ru-RU" sz="2000" i="1" dirty="0" smtClean="0"/>
              <a:t>таможенного </a:t>
            </a:r>
            <a:r>
              <a:rPr lang="ru-RU" sz="2000" i="1" dirty="0" err="1" smtClean="0"/>
              <a:t>законод-ва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52" y="930178"/>
            <a:ext cx="1963148" cy="18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14300"/>
            <a:ext cx="109728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828801"/>
            <a:ext cx="11633200" cy="4302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Направленность </a:t>
            </a:r>
            <a:r>
              <a:rPr lang="ru-RU" sz="2400" dirty="0"/>
              <a:t>социальных инициатив может быть самой разной, однако есть черты, характерные для всех начинаний такого рода: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сроки и общая длительность носят вероятностный характер, поскольку четко просчитать их невозможно, это самые неопределенные инициативы;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изначально цели могут носить общий и довольно расплывчатый вид, однако в процессе проведения работ и достижения определенных вех они уточняются и конкретизируются;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зачастую нелегко дать количественную и качественную оценку </a:t>
            </a:r>
            <a:r>
              <a:rPr lang="ru-RU" sz="2400" dirty="0" smtClean="0"/>
              <a:t>происходящим </a:t>
            </a:r>
            <a:r>
              <a:rPr lang="ru-RU" sz="2400" dirty="0"/>
              <a:t>изменениям, поэтому применяются другие методы определения эффективности;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финансирование таких инициатив производится при наличии свободных ресурсов.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1028700"/>
            <a:ext cx="1022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Их смысл – решение социальных вопросов, улучшение качества жизни тех или иных групп населения, поэтому они касаются большого количества людей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0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73" y="-209381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1956138"/>
            <a:ext cx="11701669" cy="41747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Отличительные </a:t>
            </a:r>
            <a:r>
              <a:rPr lang="ru-RU" sz="2400" dirty="0"/>
              <a:t>особенности технических инициатив:</a:t>
            </a:r>
          </a:p>
          <a:p>
            <a:pPr marL="0" indent="0">
              <a:buNone/>
            </a:pPr>
            <a:r>
              <a:rPr lang="ru-RU" sz="2400" dirty="0" smtClean="0"/>
              <a:t>• желаемая </a:t>
            </a:r>
            <a:r>
              <a:rPr lang="ru-RU" sz="2400" dirty="0"/>
              <a:t>цель формулируется точно и в процессе работы корректируется незначительно;</a:t>
            </a:r>
          </a:p>
          <a:p>
            <a:pPr marL="0" indent="0">
              <a:buNone/>
            </a:pPr>
            <a:r>
              <a:rPr lang="ru-RU" sz="2400" dirty="0" smtClean="0"/>
              <a:t>• сроки </a:t>
            </a:r>
            <a:r>
              <a:rPr lang="ru-RU" sz="2400" dirty="0"/>
              <a:t>устанавливаются достаточно четко, значительные сдвиги не допускаются, поскольку они привязаны к рыночной конъюнктуре;</a:t>
            </a:r>
          </a:p>
          <a:p>
            <a:pPr marL="0" indent="0">
              <a:buNone/>
            </a:pPr>
            <a:r>
              <a:rPr lang="ru-RU" sz="2400" dirty="0" smtClean="0"/>
              <a:t>• все </a:t>
            </a:r>
            <a:r>
              <a:rPr lang="ru-RU" sz="2400" dirty="0"/>
              <a:t>затраты четко планируются в соответствии с существующими стандартами и нормами;</a:t>
            </a:r>
          </a:p>
          <a:p>
            <a:pPr marL="0" indent="0">
              <a:buNone/>
            </a:pPr>
            <a:r>
              <a:rPr lang="ru-RU" sz="2400" dirty="0" smtClean="0"/>
              <a:t>• ограничение </a:t>
            </a:r>
            <a:r>
              <a:rPr lang="ru-RU" sz="2400" dirty="0"/>
              <a:t>возможностей внедрения замысла могут быть ограничены мощностью производства или внешними факторами, например, влиянием на окружающую природную среду.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39" y="813138"/>
            <a:ext cx="11953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Направлены на разработку и выпуск на рынок нового вида </a:t>
            </a:r>
            <a:r>
              <a:rPr lang="ru-RU" sz="2000" i="1" dirty="0" smtClean="0"/>
              <a:t>продукции. Образцами </a:t>
            </a:r>
            <a:r>
              <a:rPr lang="ru-RU" sz="2000" i="1" dirty="0"/>
              <a:t>таких замыслов можно назвать работу автомобильных заводов и их конструкторских бюро относительно регулярного обновления модельного ряда производимых транспортных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366544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СМЕШАННЫЕ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Присутствуют признаки вышеперечисленных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ПРОЕКТА: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МЕГАПРОЕКТ, МУЛЬТИ-ПРОЕКТ И МОНОПРОЕКТ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Монопроект</a:t>
            </a:r>
            <a:r>
              <a:rPr lang="ru-RU" dirty="0" smtClean="0"/>
              <a:t> </a:t>
            </a:r>
            <a:r>
              <a:rPr lang="ru-RU" dirty="0"/>
              <a:t>представляет собой отдельный проект различного масштаба, вида и типа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Мультипроект</a:t>
            </a:r>
            <a:r>
              <a:rPr lang="ru-RU" dirty="0" smtClean="0"/>
              <a:t> </a:t>
            </a:r>
            <a:r>
              <a:rPr lang="ru-RU" dirty="0"/>
              <a:t>- комплексный, он включает в свой состав несколько </a:t>
            </a:r>
            <a:r>
              <a:rPr lang="ru-RU" dirty="0" err="1"/>
              <a:t>монопроектов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Мегапроект</a:t>
            </a:r>
            <a:r>
              <a:rPr lang="ru-RU" dirty="0" smtClean="0"/>
              <a:t> </a:t>
            </a:r>
            <a:r>
              <a:rPr lang="ru-RU" dirty="0"/>
              <a:t>представляет собой целевую программу развития отраслей, регионов. В его состав входит несколько моно- и </a:t>
            </a:r>
            <a:r>
              <a:rPr lang="ru-RU" dirty="0" err="1"/>
              <a:t>мультипроектов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4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ДЛИТЕЛЬНОСТИ: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КРАТКОСРОЧНЫЕ, СРЕДНЕСРОЧНЫЕ И ДОЛГОСРОЧНЫЕ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Краткосрочные (до 2 лет) характеризуются тем, что заказчик заинтересован в самом быстром завершении данного проекта, поэтому он охотно увеличивает его фактическую стоимость. Максимально сокращается при этом отчетность, минимальное число подрядчиков вовлекается в работу, используются самые простые графики реализации, на одно лицо возлагается ответственность, а изменения в ходе осуществления являются минимальными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400" i="1" dirty="0" smtClean="0"/>
              <a:t>Проекты средне-(до 5 лет) </a:t>
            </a:r>
            <a:r>
              <a:rPr lang="ru-RU" sz="2400" i="1" dirty="0"/>
              <a:t>и долгосрочные </a:t>
            </a:r>
            <a:r>
              <a:rPr lang="ru-RU" sz="2400" i="1" dirty="0" smtClean="0"/>
              <a:t>(5-7 </a:t>
            </a:r>
            <a:r>
              <a:rPr lang="ru-RU" sz="2400" i="1" dirty="0"/>
              <a:t>лет, а порой и более может составлять длительность их </a:t>
            </a:r>
            <a:r>
              <a:rPr lang="ru-RU" sz="2400" i="1" dirty="0" smtClean="0"/>
              <a:t>реализации)</a:t>
            </a:r>
            <a:r>
              <a:rPr lang="ru-RU" sz="2400" dirty="0" smtClean="0"/>
              <a:t> </a:t>
            </a:r>
            <a:r>
              <a:rPr lang="ru-RU" sz="2400" i="1" dirty="0" smtClean="0"/>
              <a:t>не </a:t>
            </a:r>
            <a:r>
              <a:rPr lang="ru-RU" sz="2400" i="1" dirty="0"/>
              <a:t>имеют таких особенностей</a:t>
            </a:r>
            <a:r>
              <a:rPr lang="ru-RU" i="1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3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564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828801"/>
            <a:ext cx="11468100" cy="48064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Необходимость </a:t>
            </a:r>
            <a:r>
              <a:rPr lang="ru-RU" sz="2400" dirty="0"/>
              <a:t>высокого качества его исполнения, ограниченность различных ресурсов (временных, трудовых, финансовых) и др.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Можно </a:t>
            </a:r>
            <a:r>
              <a:rPr lang="ru-RU" sz="2400" dirty="0"/>
              <a:t>выделить следующие элементы: - проектную документацию; - производственные помещения; - производственные объекты; - технологию работ и производства; - технологическое оборудование; - услуги, работы, продукт, которые производятся. </a:t>
            </a:r>
          </a:p>
          <a:p>
            <a:pPr marL="0" indent="0" algn="just">
              <a:buNone/>
            </a:pPr>
            <a:r>
              <a:rPr lang="ru-RU" sz="2400" dirty="0"/>
              <a:t>В зависимости от того, какой характер имеет проект, возможны и другие, а также более детальное деление вышеприведенных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Обеспечивающими </a:t>
            </a:r>
            <a:r>
              <a:rPr lang="ru-RU" sz="2400" dirty="0"/>
              <a:t>элементами проекта являются: финансы, сырьевые ресурсы, кадры (персонал), помещение и территория месторасположения, договоры, соглашения, контракты, а также другие элементы, которые способствуют его реализации и разработке.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3195" y="1216066"/>
            <a:ext cx="594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ОБСТОЯТЕЛЬСТВА, С КОТОРЫМИ ОНА СВЯЗАНА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35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1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ПРОЕКТЫ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338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/>
              <a:t>Инвестиционными </a:t>
            </a:r>
            <a:r>
              <a:rPr lang="ru-RU" sz="2800" dirty="0"/>
              <a:t>являются практически все проекты, поскольку подавляющее большинство из них требует вложения денежных средств, </a:t>
            </a:r>
            <a:r>
              <a:rPr lang="ru-RU" sz="2800" dirty="0" smtClean="0"/>
              <a:t>то </a:t>
            </a:r>
            <a:r>
              <a:rPr lang="ru-RU" sz="2800" dirty="0"/>
              <a:t>есть инвестирования</a:t>
            </a:r>
            <a:r>
              <a:rPr lang="ru-RU" sz="2800" dirty="0" smtClean="0"/>
              <a:t>.</a:t>
            </a:r>
            <a:r>
              <a:rPr lang="ru-RU" sz="2800" dirty="0"/>
              <a:t> Классификация инвестиционных проектов может быть осуществлена по различным основаниям: по масштабу вложенных инвестиций, целям, степени риска, степени взаимосвязанности, срокам. В частности, по масштабу инвестиций выделяются мелкие, традиционные, крупные и </a:t>
            </a:r>
            <a:r>
              <a:rPr lang="ru-RU" sz="2800" dirty="0" err="1"/>
              <a:t>мегапроекты</a:t>
            </a:r>
            <a:r>
              <a:rPr lang="ru-RU" sz="2800" dirty="0"/>
              <a:t>.</a:t>
            </a:r>
            <a:endParaRPr lang="ru-RU" sz="2800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5921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ПРОЕКТОВ В ОБРАЗОВАНИИ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47750" y="1806576"/>
            <a:ext cx="10096500" cy="4862512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dirty="0" smtClean="0"/>
              <a:t>1. Проект – как способ обучения </a:t>
            </a:r>
          </a:p>
          <a:p>
            <a:pPr marL="609600" indent="-609600" algn="just" eaLnBrk="1" hangingPunct="1">
              <a:buNone/>
            </a:pPr>
            <a:r>
              <a:rPr lang="ru-RU" dirty="0" smtClean="0"/>
              <a:t>	-проектное обучение (</a:t>
            </a:r>
            <a:r>
              <a:rPr lang="ru-RU" dirty="0" smtClean="0"/>
              <a:t>проблемно- и </a:t>
            </a:r>
            <a:r>
              <a:rPr lang="ru-RU" dirty="0" smtClean="0"/>
              <a:t>проектно-ориентированное обучение)</a:t>
            </a:r>
          </a:p>
          <a:p>
            <a:pPr marL="609600" indent="-609600" eaLnBrk="1" hangingPunct="1">
              <a:buNone/>
            </a:pPr>
            <a:r>
              <a:rPr lang="ru-RU" dirty="0" smtClean="0"/>
              <a:t>	- сетевые проекты</a:t>
            </a:r>
          </a:p>
          <a:p>
            <a:pPr marL="609600" indent="-609600" eaLnBrk="1" hangingPunct="1">
              <a:buNone/>
            </a:pPr>
            <a:r>
              <a:rPr lang="ru-RU" dirty="0" smtClean="0"/>
              <a:t>2. Проект – как способ организации работ по реализации поставленных целей (</a:t>
            </a:r>
            <a:r>
              <a:rPr lang="ru-RU" u="sng" dirty="0" smtClean="0"/>
              <a:t>способ управления)</a:t>
            </a:r>
          </a:p>
          <a:p>
            <a:pPr marL="609600" indent="-609600" eaLnBrk="1" hangingPunct="1">
              <a:buNone/>
            </a:pPr>
            <a:endParaRPr lang="ru-RU" u="sng" dirty="0" smtClean="0"/>
          </a:p>
        </p:txBody>
      </p:sp>
      <p:sp>
        <p:nvSpPr>
          <p:cNvPr id="6758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94204-5212-43F8-A948-E6933D06A0DF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26688"/>
            <a:ext cx="9182100" cy="6635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ПРОЕКТ?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22439"/>
            <a:ext cx="105537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u="sng" dirty="0"/>
              <a:t>Проект </a:t>
            </a:r>
            <a:r>
              <a:rPr lang="ru-RU" sz="2400" dirty="0"/>
              <a:t>– это комплекс взаимосвязанных мероприятий и управленческих решений, направленных на достижение поставленных целей и имеющих ресурсные ограничения (временные, финансовые, людские и др</a:t>
            </a:r>
            <a:r>
              <a:rPr lang="ru-RU" sz="2400" dirty="0" smtClean="0"/>
              <a:t>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u="sng" dirty="0"/>
              <a:t>Проект</a:t>
            </a:r>
            <a:r>
              <a:rPr lang="ru-RU" sz="2400" dirty="0"/>
              <a:t> – это временное предприятие, предназначенное для создания уникальных продуктов, услуг или </a:t>
            </a:r>
            <a:r>
              <a:rPr lang="ru-RU" sz="2400" dirty="0" smtClean="0"/>
              <a:t>результатов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2400" b="1" i="1" u="sng" dirty="0" smtClean="0"/>
              <a:t>Проект</a:t>
            </a:r>
            <a:r>
              <a:rPr lang="ru-RU" sz="2400" dirty="0" smtClean="0"/>
              <a:t> - это </a:t>
            </a:r>
            <a:r>
              <a:rPr lang="ru-RU" sz="2400" dirty="0"/>
              <a:t>некая осознанная деятельность (совокупность согласованных действий) человека, направленная на то, чтобы создавать уникальный продукт, и носящая разовый, не повторяющийся характер. Понятие проект предполагает достижение конкретной цели за определенное время в условиях ограниченности основных ресурсов (временных, финансовых, трудовых, материальных).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34200" y="522110"/>
            <a:ext cx="513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ПРОЕКТ- 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(ОТ ЛАТ. «PROJECTUS») БУКВАЛЬНО </a:t>
            </a:r>
            <a:r>
              <a:rPr lang="ru-RU" alt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ПЕРЕВОДИТСЯ КАК  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«БРОШЕННЫЙ ВПЕРЁД»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2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223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система обучения, знания и умения при которой приобретаются в процессе самостоятельного планирования и осуществления учащимися проектов - практических заданий, постепенно усложняющихся.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Возможна </a:t>
            </a:r>
            <a:r>
              <a:rPr lang="ru-RU" sz="2800" dirty="0"/>
              <a:t>классификация </a:t>
            </a:r>
            <a:r>
              <a:rPr lang="ru-RU" sz="2800" dirty="0" smtClean="0"/>
              <a:t>проектов </a:t>
            </a:r>
            <a:r>
              <a:rPr lang="ru-RU" sz="2800" dirty="0"/>
              <a:t>по: - масштабам деятельности; - тематическим областям; - количеству исполнителей; - срокам реализации; - важности результатов. Все они, независимо от типа, уникальны и неповторимы, направлены на достижение определенных целей, предполагают координацию взаимосвязанных действий, ограничены во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06113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Они могут быть персональными и групповыми. При этом каждый из них обладает неоспоримыми достоинствами. </a:t>
            </a:r>
          </a:p>
        </p:txBody>
      </p:sp>
    </p:spTree>
    <p:extLst>
      <p:ext uri="{BB962C8B-B14F-4D97-AF65-F5344CB8AC3E}">
        <p14:creationId xmlns:p14="http://schemas.microsoft.com/office/powerpoint/2010/main" val="327345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 ПО КОМПЛЕКСНОСТИ МОГУТ БЫТЬ МЕЖПРЕДМЕТНЫМИ И МОНОПРОЕКТАМИ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Монопроекты</a:t>
            </a:r>
            <a:r>
              <a:rPr lang="ru-RU" dirty="0" smtClean="0"/>
              <a:t> </a:t>
            </a:r>
            <a:r>
              <a:rPr lang="ru-RU" dirty="0"/>
              <a:t>осуществляются в рамках только одной области или одного учебного предмета. </a:t>
            </a:r>
            <a:r>
              <a:rPr lang="ru-RU" dirty="0" err="1"/>
              <a:t>Межпредметные</a:t>
            </a:r>
            <a:r>
              <a:rPr lang="ru-RU" dirty="0"/>
              <a:t> же выполняются под руководством специалистов, представляющих различные области знания, во внеурочное время. </a:t>
            </a:r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характеру контактов </a:t>
            </a:r>
            <a:r>
              <a:rPr lang="ru-RU" dirty="0"/>
              <a:t>их можно разделить на международные, региональные, </a:t>
            </a:r>
            <a:r>
              <a:rPr lang="ru-RU" dirty="0" err="1"/>
              <a:t>внутришкольные</a:t>
            </a:r>
            <a:r>
              <a:rPr lang="ru-RU" dirty="0"/>
              <a:t> и </a:t>
            </a:r>
            <a:r>
              <a:rPr lang="ru-RU" dirty="0" err="1"/>
              <a:t>внутриклассные</a:t>
            </a:r>
            <a:r>
              <a:rPr lang="ru-RU" dirty="0"/>
              <a:t>. Как правило, два первых осуществляются как проекты телекоммуникационные, с использованием различных средств современных технологий и Интернета.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7064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C00000"/>
                </a:solidFill>
              </a:rPr>
              <a:t>сли брать за основу преобладающую деятельность учащихся, то можно выделить следующие виды: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проект </a:t>
            </a:r>
            <a:r>
              <a:rPr lang="ru-RU" sz="2800" dirty="0"/>
              <a:t>практико-ориентированный; - исследовательский; - информационный; - творческий; - ролевой.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 продолжительности: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мини-проекты</a:t>
            </a:r>
            <a:r>
              <a:rPr lang="ru-RU" sz="2400" dirty="0"/>
              <a:t>, которые укладываются в 1 урок или его часть;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краткосрочные</a:t>
            </a:r>
            <a:r>
              <a:rPr lang="ru-RU" sz="2400" dirty="0"/>
              <a:t>, рассчитанные на 4-6 уроков</a:t>
            </a:r>
            <a:r>
              <a:rPr lang="ru-RU" sz="2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проекты </a:t>
            </a:r>
            <a:r>
              <a:rPr lang="ru-RU" sz="2400" dirty="0"/>
              <a:t>недельные, которые требуют 30-40 часов и предполагают сочетание внеклассных и классных форм работы, а также глубокое погружение в них, что делает их оптимальной формой организации работы над проектами</a:t>
            </a:r>
            <a:r>
              <a:rPr lang="ru-RU" sz="2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долгосрочные </a:t>
            </a:r>
            <a:r>
              <a:rPr lang="ru-RU" sz="2400" dirty="0"/>
              <a:t>(годичные) как групповые, так и индивидуальные (как правило, они выполняются во внеурочное время).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9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7064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ИНАЯ КЛАССИФИКАЦИЯ ПРОЕКТОВ,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построенная на тех же принципах, что и вышеприведенная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085975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Замыслы </a:t>
            </a:r>
            <a:r>
              <a:rPr lang="ru-RU" sz="2400" dirty="0"/>
              <a:t>в ней подразделяются так:</a:t>
            </a:r>
          </a:p>
          <a:p>
            <a:pPr marL="0" indent="0">
              <a:buNone/>
            </a:pPr>
            <a:r>
              <a:rPr lang="ru-RU" sz="2400" dirty="0" smtClean="0"/>
              <a:t>• социально-экономические</a:t>
            </a:r>
            <a:r>
              <a:rPr lang="ru-RU" sz="2400" dirty="0"/>
              <a:t>, которые предусматривают создание инфраструктуры для улучшения качества жизни населения и проведение массовых мероприятий разной направленности;</a:t>
            </a:r>
          </a:p>
          <a:p>
            <a:pPr marL="0" indent="0">
              <a:buNone/>
            </a:pPr>
            <a:r>
              <a:rPr lang="ru-RU" sz="2400" dirty="0" smtClean="0"/>
              <a:t>• бизнес </a:t>
            </a:r>
            <a:r>
              <a:rPr lang="ru-RU" sz="2400" dirty="0"/>
              <a:t>инициативы, предполагающие создание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внедрение </a:t>
            </a:r>
            <a:r>
              <a:rPr lang="ru-RU" sz="2400" dirty="0"/>
              <a:t>новых технологий и продуктов на рынок;</a:t>
            </a:r>
          </a:p>
          <a:p>
            <a:pPr marL="0" indent="0">
              <a:buNone/>
            </a:pPr>
            <a:r>
              <a:rPr lang="ru-RU" sz="2400" dirty="0" smtClean="0"/>
              <a:t>• клиентские</a:t>
            </a:r>
            <a:r>
              <a:rPr lang="ru-RU" sz="2400" dirty="0"/>
              <a:t>, направленные на удовлетворение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потребностей </a:t>
            </a:r>
            <a:r>
              <a:rPr lang="ru-RU" sz="2400" dirty="0"/>
              <a:t>внешнего заказчика определенной компанией.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3585633"/>
            <a:ext cx="2717800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773113"/>
            <a:ext cx="11023600" cy="839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И ОБЫЧНАЯ ОПЕРАТИВНАЯ ДЕЯТЕЛЬНОСТЬ.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ОБЩЕЕ: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 dirty="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 dirty="0"/>
              <a:t>	</a:t>
            </a:r>
            <a:endParaRPr lang="ru-RU" sz="2400" i="1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 dirty="0"/>
          </a:p>
        </p:txBody>
      </p:sp>
      <p:graphicFrame>
        <p:nvGraphicFramePr>
          <p:cNvPr id="185448" name="Group 10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8217840"/>
              </p:ext>
            </p:extLst>
          </p:nvPr>
        </p:nvGraphicFramePr>
        <p:xfrm>
          <a:off x="749300" y="1916113"/>
          <a:ext cx="10972800" cy="4342448"/>
        </p:xfrm>
        <a:graphic>
          <a:graphicData uri="http://schemas.openxmlformats.org/drawingml/2006/table">
            <a:tbl>
              <a:tblPr/>
              <a:tblGrid>
                <a:gridCol w="5054745"/>
                <a:gridCol w="5918055"/>
              </a:tblGrid>
              <a:tr h="117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Оперативная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Общие черты: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775">
                <a:tc gridSpan="2"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ограничение на  ресурсы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выполняются людьми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планируются, исполняются и управляются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A1CB6-2AA2-4F3C-8913-759260D3D3EA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40" name="Rectangle 85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6641" name="Rectangle 105"/>
          <p:cNvSpPr>
            <a:spLocks noChangeArrowheads="1"/>
          </p:cNvSpPr>
          <p:nvPr/>
        </p:nvSpPr>
        <p:spPr bwMode="auto">
          <a:xfrm>
            <a:off x="2063750" y="65976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765175"/>
            <a:ext cx="11264900" cy="91122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И ОБЫЧНАЯ ОПЕРАТИВНАЯ ДЕЯТЕЛЬНОСТЬ .  ОТЛИЧИЯ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 dirty="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 dirty="0"/>
              <a:t>	</a:t>
            </a:r>
            <a:endParaRPr lang="ru-RU" sz="2400" i="1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 dirty="0"/>
          </a:p>
        </p:txBody>
      </p:sp>
      <p:graphicFrame>
        <p:nvGraphicFramePr>
          <p:cNvPr id="191555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5572931"/>
              </p:ext>
            </p:extLst>
          </p:nvPr>
        </p:nvGraphicFramePr>
        <p:xfrm>
          <a:off x="723900" y="1773239"/>
          <a:ext cx="10998200" cy="4610736"/>
        </p:xfrm>
        <a:graphic>
          <a:graphicData uri="http://schemas.openxmlformats.org/drawingml/2006/table">
            <a:tbl>
              <a:tblPr/>
              <a:tblGrid>
                <a:gridCol w="4545741"/>
                <a:gridCol w="6452459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Оперативная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Временный характер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Продолжающийся и повторяющийся во времени 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Задача проекта –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его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Задача – обеспечение нормального течения функционирования системы (бизнес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Временные команды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Закрепленный персонал, постоянные подразделения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Необязательная сертификация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Обязательная сертификация юридических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организации деятельности: пошаговые планирование и отчетность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Зачастую «рутинная работа»,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оплата не зависит от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Большое количество рисков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стабильная внешняя среда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3785A-9917-439C-B5FE-21F79B30F233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702" name="Rectangle 71"/>
          <p:cNvSpPr>
            <a:spLocks noChangeArrowheads="1"/>
          </p:cNvSpPr>
          <p:nvPr/>
        </p:nvSpPr>
        <p:spPr bwMode="auto">
          <a:xfrm>
            <a:off x="1703388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673100" y="1989138"/>
            <a:ext cx="10775950" cy="40322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61938" indent="-261938" algn="ctr" eaLnBrk="1" hangingPunct="1">
              <a:buNone/>
              <a:tabLst>
                <a:tab pos="261938" algn="l"/>
              </a:tabLs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</a:t>
            </a:r>
            <a:endParaRPr lang="ru-RU" b="1" i="1" dirty="0" smtClean="0">
              <a:solidFill>
                <a:schemeClr val="folHlink"/>
              </a:solidFill>
            </a:endParaRP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Что есть социальный проект ?</a:t>
            </a: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Проекты в образовании – социальные ? </a:t>
            </a: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Примеры не социальных проектов в образовании …</a:t>
            </a:r>
          </a:p>
        </p:txBody>
      </p:sp>
      <p:sp>
        <p:nvSpPr>
          <p:cNvPr id="430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09D0C-3350-41D9-9234-81EA6FF41317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779463"/>
            <a:ext cx="10972800" cy="1143000"/>
          </a:xfrm>
        </p:spPr>
        <p:txBody>
          <a:bodyPr/>
          <a:lstStyle/>
          <a:p>
            <a:pPr marL="261938" indent="-261938" algn="ctr" eaLnBrk="1" hangingPunct="1">
              <a:buNone/>
              <a:tabLst>
                <a:tab pos="261938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В ОБРАЗОВАНИИ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1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Что есть инновационный проект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Возможно ли втиснуть инновацию в жёсткие рамки проекта –  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Примеры </a:t>
            </a:r>
            <a:r>
              <a:rPr lang="ru-RU" dirty="0" err="1" smtClean="0"/>
              <a:t>лжеинновационных</a:t>
            </a:r>
            <a:r>
              <a:rPr lang="ru-RU" dirty="0" smtClean="0"/>
              <a:t> проектов в образовании …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ПРОЕКТЫ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ОБРАЗОВАНИИ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3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908050"/>
            <a:ext cx="8229600" cy="592138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УСПЕШНОСТИ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89139"/>
            <a:ext cx="10566399" cy="43195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sz="4000" dirty="0">
                <a:solidFill>
                  <a:schemeClr val="folHlink"/>
                </a:solidFill>
              </a:rPr>
              <a:t> </a:t>
            </a:r>
            <a:r>
              <a:rPr lang="ru-RU" b="1" dirty="0">
                <a:solidFill>
                  <a:schemeClr val="folHlink"/>
                </a:solidFill>
              </a:rPr>
              <a:t>Цель</a:t>
            </a:r>
            <a:r>
              <a:rPr lang="ru-RU" dirty="0">
                <a:solidFill>
                  <a:schemeClr val="folHlink"/>
                </a:solidFill>
              </a:rPr>
              <a:t> </a:t>
            </a:r>
            <a:r>
              <a:rPr lang="ru-RU" dirty="0"/>
              <a:t>(с учетом интересов заказчика? без учета?)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dirty="0"/>
              <a:t> </a:t>
            </a:r>
            <a:r>
              <a:rPr lang="ru-RU" b="1" dirty="0">
                <a:solidFill>
                  <a:schemeClr val="folHlink"/>
                </a:solidFill>
              </a:rPr>
              <a:t>Срок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b="1" dirty="0">
                <a:solidFill>
                  <a:schemeClr val="folHlink"/>
                </a:solidFill>
              </a:rPr>
              <a:t> Ресурсы 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b="1" dirty="0">
                <a:solidFill>
                  <a:schemeClr val="folHlink"/>
                </a:solidFill>
              </a:rPr>
              <a:t>  Удовлетворенность заказчика</a:t>
            </a:r>
            <a:endParaRPr lang="ru-RU" dirty="0"/>
          </a:p>
        </p:txBody>
      </p:sp>
      <p:sp>
        <p:nvSpPr>
          <p:cNvPr id="5427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60E80-1200-43EB-9757-33311B5473E3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6" name="Rectangle 20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1400" i="1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54277" name="Rectangle 21"/>
          <p:cNvSpPr>
            <a:spLocks noChangeArrowheads="1"/>
          </p:cNvSpPr>
          <p:nvPr/>
        </p:nvSpPr>
        <p:spPr bwMode="auto">
          <a:xfrm>
            <a:off x="18478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7361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09751"/>
            <a:ext cx="10795000" cy="1995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ru-RU" sz="2400" b="1" dirty="0" smtClean="0"/>
              <a:t>Цели проекта: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- </a:t>
            </a:r>
            <a:r>
              <a:rPr lang="ru-RU" sz="2400" dirty="0"/>
              <a:t>конечные результаты проекта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- выбранные пути достижения этих результатов</a:t>
            </a:r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632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609600" y="3152780"/>
            <a:ext cx="10972800" cy="2074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dirty="0"/>
              <a:t>Критерии успешности достижения поставленных целей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eaLnBrk="1" hangingPunct="1">
              <a:buNone/>
            </a:pPr>
            <a:r>
              <a:rPr lang="ru-RU" sz="2400" dirty="0" smtClean="0"/>
              <a:t>(</a:t>
            </a:r>
            <a:r>
              <a:rPr lang="ru-RU" sz="2400" dirty="0"/>
              <a:t>оценки различных вариантов исполнения проекта)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i="1" dirty="0"/>
              <a:t>Основные:</a:t>
            </a:r>
            <a:r>
              <a:rPr lang="ru-RU" sz="2400" dirty="0"/>
              <a:t>  - сроки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		  -  стоимость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609600" y="4754560"/>
            <a:ext cx="10972800" cy="19494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dirty="0"/>
              <a:t>Ограничения</a:t>
            </a:r>
            <a:r>
              <a:rPr lang="ru-RU" sz="2400" dirty="0"/>
              <a:t> (при рассмотрении и оценке различных вариантов)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b="1" i="1" dirty="0"/>
              <a:t>Основные:</a:t>
            </a:r>
            <a:r>
              <a:rPr lang="ru-RU" sz="2400" dirty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 		- степень выполнения </a:t>
            </a:r>
            <a:r>
              <a:rPr lang="ru-RU" sz="2400" dirty="0" smtClean="0"/>
              <a:t>запланированных </a:t>
            </a:r>
            <a:r>
              <a:rPr lang="ru-RU" sz="2400" dirty="0"/>
              <a:t>целей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 		- качество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		 - ресурсы </a:t>
            </a:r>
          </a:p>
          <a:p>
            <a:pPr eaLnBrk="1" hangingPunct="1"/>
            <a:endParaRPr lang="ru-RU" sz="2400" dirty="0"/>
          </a:p>
        </p:txBody>
      </p:sp>
      <p:sp>
        <p:nvSpPr>
          <p:cNvPr id="5632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50D78-4F72-4C04-A83A-D195BF2779EA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1400" i="1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992313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4900" y="481014"/>
            <a:ext cx="10299699" cy="526297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российский стандарт в области управления проектами (НТК – Национальные требования к компетенции) дает следующую формулировку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целенаправленная деятельность временного характера, предназначенная для создания уникального продукта или услуги, ограниченная во времени и </a:t>
            </a: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потреблением ресурсов»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9A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95" y="3726597"/>
            <a:ext cx="314580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476250"/>
            <a:ext cx="10896600" cy="13589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ОБРАЗОВАТЕЛЬНОГО ПРОЕКТА  </a:t>
            </a:r>
            <a:r>
              <a:rPr lang="ru-RU" sz="2800" b="1" dirty="0" smtClean="0"/>
              <a:t>-  </a:t>
            </a:r>
            <a:r>
              <a:rPr lang="ru-RU" sz="2800" b="1" dirty="0">
                <a:solidFill>
                  <a:schemeClr val="folHlink"/>
                </a:solidFill>
              </a:rPr>
              <a:t>ОБСУЖДЕНИЕ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968500"/>
            <a:ext cx="10985499" cy="3960812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ru-RU" b="1" dirty="0" smtClean="0"/>
              <a:t>Цели образовательного проекта: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dirty="0" smtClean="0"/>
              <a:t>-   конечные результаты проекта </a:t>
            </a:r>
            <a:r>
              <a:rPr lang="ru-RU" b="1" dirty="0" smtClean="0"/>
              <a:t>?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ru-RU" dirty="0" smtClean="0"/>
              <a:t>выбранные пути достижения этих результатов </a:t>
            </a:r>
            <a:r>
              <a:rPr lang="ru-RU" b="1" dirty="0" smtClean="0"/>
              <a:t>?</a:t>
            </a:r>
          </a:p>
        </p:txBody>
      </p:sp>
      <p:sp>
        <p:nvSpPr>
          <p:cNvPr id="6860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4D32C-4095-4836-8332-27CA52166E08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549276"/>
            <a:ext cx="10731500" cy="12874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ОБРАЗОВАТЕЛЬНОГО ПРОЕКТА.  ОБСУЖДЕНИЕ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11189" y="1970089"/>
            <a:ext cx="5724525" cy="16557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dirty="0"/>
              <a:t>Что есть критерии успешности проектов в области образования?</a:t>
            </a:r>
            <a:endParaRPr lang="ru-RU" sz="24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i="1" dirty="0"/>
              <a:t>Основные критерии: …</a:t>
            </a:r>
            <a:endParaRPr lang="ru-RU" sz="24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quarter" idx="3"/>
          </p:nvPr>
        </p:nvSpPr>
        <p:spPr>
          <a:xfrm>
            <a:off x="5586413" y="3874294"/>
            <a:ext cx="5905500" cy="2259013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2400" b="1" dirty="0"/>
              <a:t>Каковы ограничения</a:t>
            </a:r>
            <a:r>
              <a:rPr lang="ru-RU" sz="2400" dirty="0"/>
              <a:t> </a:t>
            </a:r>
            <a:r>
              <a:rPr lang="ru-RU" sz="2400" b="1" dirty="0"/>
              <a:t>проекта в области образования   </a:t>
            </a:r>
            <a:r>
              <a:rPr lang="ru-RU" sz="2400" dirty="0"/>
              <a:t>(при рассмотрении и оценке различных вариантов) ?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b="1" i="1" dirty="0"/>
              <a:t>Основные  ограничения: …</a:t>
            </a:r>
          </a:p>
        </p:txBody>
      </p:sp>
      <p:sp>
        <p:nvSpPr>
          <p:cNvPr id="7065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080D5-7950-43F0-8F5D-F14C5FE551C4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 dirty="0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5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СОДЕРЖАНИЯ ПРОЕКТА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08101"/>
            <a:ext cx="10972800" cy="48228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</a:rPr>
              <a:t>Описание содержания проекта включает (пример):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цели проекта и продукта;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продукту или услуге и характеристики таковых;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критерии приемки продукта;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границы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и результаты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ограничения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допущения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первоначальную организацию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первоначально сформулированные риски;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0000"/>
                </a:solidFill>
              </a:rPr>
              <a:t>контрольные события</a:t>
            </a:r>
            <a:r>
              <a:rPr lang="ru-RU" sz="2400" dirty="0">
                <a:solidFill>
                  <a:srgbClr val="000000"/>
                </a:solidFill>
              </a:rPr>
              <a:t> (вехи) расписания;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первоначальную </a:t>
            </a:r>
            <a:r>
              <a:rPr lang="ru-RU" sz="2400" i="1" dirty="0">
                <a:solidFill>
                  <a:srgbClr val="000000"/>
                </a:solidFill>
              </a:rPr>
              <a:t>иерархическую структуру работ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i="1" dirty="0">
                <a:solidFill>
                  <a:srgbClr val="000000"/>
                </a:solidFill>
              </a:rPr>
              <a:t>ИСР</a:t>
            </a:r>
            <a:r>
              <a:rPr lang="ru-RU" sz="2400" dirty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0000"/>
                </a:solidFill>
              </a:rPr>
              <a:t>смету</a:t>
            </a:r>
            <a:r>
              <a:rPr lang="ru-RU" sz="2400" dirty="0">
                <a:solidFill>
                  <a:srgbClr val="000000"/>
                </a:solidFill>
              </a:rPr>
              <a:t> расходов с указанием порядка величин;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управлению конфигурацией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одобрению.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34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39700"/>
            <a:ext cx="109728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СТРУКТУРА ОФОРМЛЕНИЯ ПРОЕКТА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(ПРОБЛЕМНО – ОРИЕНТИРОВАННЫЙ ПОДХОД)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397000"/>
            <a:ext cx="10972800" cy="43021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1. Наименование проекта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2.Исполнители проекта: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 координатор (контакты)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администратор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руководители проектных групп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3. Участники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4. Соисполнители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5. Проблема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6. Владелец проблемы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7. Концепция проблемы (что находится в основе)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8. Анализ ситуации по проблеме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9. Контур управления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цели  проекта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задачи проекта по годам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планируемые результаты по годам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рекомендации по устранению проблемы и достижению результатов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мониторинг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1758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96975"/>
            <a:ext cx="10375900" cy="6477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СТРУКТУРА ОФОРМЛЕНИЯ ПРОЕКТА  (СОБЫТИЙНЫЙ ПОДХОД)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1.Исполнители проекта: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 координатор (контакты)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администратор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руководители проектных групп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2. Участники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3. Соисполнители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Направление (№ 1,2,3,4)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Цель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Ключевое событие проекта (1,2,3)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4.Задачи </a:t>
            </a: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5.Планируемые </a:t>
            </a:r>
            <a:r>
              <a:rPr lang="ru-RU" sz="2000" dirty="0"/>
              <a:t>результаты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6.Планируемые </a:t>
            </a:r>
            <a:r>
              <a:rPr lang="ru-RU" sz="2000" dirty="0"/>
              <a:t>мероприятия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7.График </a:t>
            </a:r>
            <a:r>
              <a:rPr lang="ru-RU" sz="2000" dirty="0"/>
              <a:t>реализации с указанием исполнителей и соисполнителей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1206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85876"/>
            <a:ext cx="9144000" cy="52387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>
                <a:solidFill>
                  <a:schemeClr val="bg2"/>
                </a:solidFill>
              </a:rPr>
              <a:t>ЗАДАНИЕ 1</a:t>
            </a:r>
            <a:endParaRPr lang="ru-RU" sz="2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r>
              <a:rPr lang="ru-RU" sz="2800" b="1"/>
              <a:t>- </a:t>
            </a: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/>
              <a:t>	</a:t>
            </a:r>
            <a:endParaRPr lang="ru-RU" sz="2400" i="1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/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38313" y="2000250"/>
          <a:ext cx="8715436" cy="3544634"/>
        </p:xfrm>
        <a:graphic>
          <a:graphicData uri="http://schemas.openxmlformats.org/drawingml/2006/table">
            <a:tbl>
              <a:tblPr/>
              <a:tblGrid>
                <a:gridCol w="5494996"/>
                <a:gridCol w="3220440"/>
              </a:tblGrid>
              <a:tr h="515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Спланировать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дать ему 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(Название проекта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Описать предназначение проекта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(во имя какой благой цели 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(Предназначение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Сформулировать цель проекта и его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(Цель проекта)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(Задачи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27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Обозначить временный характер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(срок исполнения проекта, «видимый» результат  к окончанию проекта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072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D691DE-ECAE-47B7-8087-94173497B8B3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41" name="Rectangle 82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14439"/>
            <a:ext cx="9144000" cy="52387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>
                <a:solidFill>
                  <a:schemeClr val="bg2"/>
                </a:solidFill>
              </a:rPr>
              <a:t>ЗАДАНИЕ 1 </a:t>
            </a:r>
            <a:r>
              <a:rPr lang="ru-RU" sz="2000" b="1" dirty="0"/>
              <a:t>Продолжение 1</a:t>
            </a:r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</p:nvPr>
        </p:nvGraphicFramePr>
        <p:xfrm>
          <a:off x="1666875" y="1928814"/>
          <a:ext cx="8858312" cy="4718685"/>
        </p:xfrm>
        <a:graphic>
          <a:graphicData uri="http://schemas.openxmlformats.org/drawingml/2006/table">
            <a:tbl>
              <a:tblPr/>
              <a:tblGrid>
                <a:gridCol w="6090102"/>
                <a:gridCol w="2768210"/>
              </a:tblGrid>
              <a:tr h="12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Показать, как учитывается ограниченность во времени работы команды (временный характер команды)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(Способ формирования команды)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Показать, как учитывается обязательность (или необязательность) сертификации деятельности в рамках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(Что должно быть сертифицировано)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Показать пошаговый характер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управле-ния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выполнением проекта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(планирование и контроль выполнения его этапов)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(Схема управления проектом)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Указать на возможные риски при выполнении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(Основные риски)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6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DA272-F7CE-4731-9B06-4DC6CBF76228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88" name="Rectangle 82"/>
          <p:cNvSpPr>
            <a:spLocks noChangeArrowheads="1"/>
          </p:cNvSpPr>
          <p:nvPr/>
        </p:nvSpPr>
        <p:spPr bwMode="auto">
          <a:xfrm>
            <a:off x="18097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57314"/>
            <a:ext cx="9144000" cy="71437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>
                <a:solidFill>
                  <a:schemeClr val="bg2"/>
                </a:solidFill>
              </a:rPr>
              <a:t>ЗАДАНИЕ 2 </a:t>
            </a:r>
            <a:br>
              <a:rPr lang="ru-RU" sz="2800" b="1">
                <a:solidFill>
                  <a:schemeClr val="bg2"/>
                </a:solidFill>
              </a:rPr>
            </a:br>
            <a:r>
              <a:rPr lang="ru-RU" sz="2800" b="1">
                <a:solidFill>
                  <a:schemeClr val="bg2"/>
                </a:solidFill>
              </a:rPr>
              <a:t>на тему:</a:t>
            </a:r>
            <a:r>
              <a:rPr lang="ru-RU" sz="2800" b="1"/>
              <a:t> «Классификация проектов, виды проектов»</a:t>
            </a:r>
            <a:endParaRPr lang="ru-RU" sz="2000" b="1"/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</p:nvPr>
        </p:nvGraphicFramePr>
        <p:xfrm>
          <a:off x="1738314" y="1412876"/>
          <a:ext cx="8715437" cy="5230959"/>
        </p:xfrm>
        <a:graphic>
          <a:graphicData uri="http://schemas.openxmlformats.org/drawingml/2006/table">
            <a:tbl>
              <a:tblPr/>
              <a:tblGrid>
                <a:gridCol w="4663523"/>
                <a:gridCol w="2064183"/>
                <a:gridCol w="1987731"/>
              </a:tblGrid>
              <a:tr h="1000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Сравнить проекты из области управления образованием и из другой области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(Название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(Название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0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Вид деятельности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образованием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(Вид деятельности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Описать значимость проекта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(значимость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(значимость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70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Инициатор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(Инициатор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(Инициатор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5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Обозначить степень сложности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50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Описать уникальность и возможную повторяемость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3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Описать принцип  формирования команды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6553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1E1E8-4920-4663-AFFF-E7539E641AD1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5573" name="Rectangle 82"/>
          <p:cNvSpPr>
            <a:spLocks noChangeArrowheads="1"/>
          </p:cNvSpPr>
          <p:nvPr/>
        </p:nvSpPr>
        <p:spPr bwMode="auto">
          <a:xfrm>
            <a:off x="2309813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 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86001"/>
            <a:ext cx="10972800" cy="15620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ru-RU" b="1" kern="1200" dirty="0" smtClean="0">
              <a:solidFill>
                <a:srgbClr val="000000"/>
              </a:solidFill>
              <a:ea typeface="Times New Roman"/>
              <a:cs typeface="DejaVu Sans"/>
            </a:endParaRPr>
          </a:p>
          <a:p>
            <a:pPr marL="0" lvl="0" indent="0" algn="ctr">
              <a:buNone/>
            </a:pPr>
            <a:r>
              <a:rPr lang="ru-RU" b="1" kern="1200" dirty="0" smtClean="0">
                <a:solidFill>
                  <a:srgbClr val="000000"/>
                </a:solidFill>
                <a:ea typeface="Times New Roman"/>
                <a:cs typeface="DejaVu Sans"/>
              </a:rPr>
              <a:t>СПАСИБО </a:t>
            </a:r>
            <a:r>
              <a:rPr lang="ru-RU" b="1" kern="1200" dirty="0">
                <a:solidFill>
                  <a:srgbClr val="000000"/>
                </a:solidFill>
                <a:ea typeface="Times New Roman"/>
                <a:cs typeface="DejaVu Sans"/>
              </a:rPr>
              <a:t>ЗА ВНИМАНИЕ!</a:t>
            </a:r>
            <a:endParaRPr lang="ru-RU" sz="1800" kern="1200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Модуль </a:t>
            </a:r>
            <a:r>
              <a:rPr lang="ru-RU" sz="2800" b="1" dirty="0">
                <a:solidFill>
                  <a:schemeClr val="tx1"/>
                </a:solidFill>
              </a:rPr>
              <a:t>1. ГОСТ Р 54869-2011 </a:t>
            </a:r>
            <a:r>
              <a:rPr lang="ru-RU" sz="2800" b="1" dirty="0" smtClean="0">
                <a:solidFill>
                  <a:schemeClr val="tx1"/>
                </a:solidFill>
              </a:rPr>
              <a:t>«Требования к управлению проектом».  Признаки </a:t>
            </a:r>
            <a:r>
              <a:rPr lang="ru-RU" sz="2800" b="1" dirty="0">
                <a:solidFill>
                  <a:schemeClr val="tx1"/>
                </a:solidFill>
              </a:rPr>
              <a:t>проекта</a:t>
            </a:r>
          </a:p>
        </p:txBody>
      </p:sp>
      <p:pic>
        <p:nvPicPr>
          <p:cNvPr id="819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1916114"/>
            <a:ext cx="8242300" cy="4314825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0603486"/>
              </p:ext>
            </p:extLst>
          </p:nvPr>
        </p:nvGraphicFramePr>
        <p:xfrm>
          <a:off x="1863581" y="1796094"/>
          <a:ext cx="9220549" cy="463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6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5921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И ЕГО ХАРАКТЕРИСТИКИ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735138"/>
            <a:ext cx="9713913" cy="486886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 smtClean="0"/>
              <a:t>Любой </a:t>
            </a:r>
            <a:r>
              <a:rPr lang="ru-RU" altLang="ru-RU" sz="2400" b="1" dirty="0"/>
              <a:t>проект включает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u="sng" dirty="0"/>
              <a:t>замысел</a:t>
            </a:r>
            <a:r>
              <a:rPr lang="ru-RU" altLang="ru-RU" sz="2400" dirty="0"/>
              <a:t> (проблему</a:t>
            </a:r>
            <a:r>
              <a:rPr lang="ru-RU" altLang="ru-RU" sz="2400" dirty="0" smtClean="0"/>
              <a:t>)</a:t>
            </a:r>
            <a:r>
              <a:rPr lang="ru-RU" sz="2400" i="1" dirty="0"/>
              <a:t> </a:t>
            </a:r>
            <a:r>
              <a:rPr lang="ru-RU" sz="2400" i="1" dirty="0" smtClean="0"/>
              <a:t>примеры </a:t>
            </a:r>
            <a:r>
              <a:rPr lang="ru-RU" sz="2400" i="1" dirty="0"/>
              <a:t>замыслов: разработка и выпуск на предприятии принципиально нового вида продукции, открытие своего бизнеса, строительство дома или социального объекта, разработка идеи нового журнала или программного обеспечения, исследование рынка и т.п. </a:t>
            </a:r>
            <a:endParaRPr lang="ru-RU" altLang="ru-RU" sz="2400" i="1" dirty="0"/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u="sng" dirty="0" smtClean="0"/>
              <a:t>средства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его реализации (пути решения проблемы)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полученные в процессе реализации </a:t>
            </a:r>
            <a:r>
              <a:rPr lang="ru-RU" altLang="ru-RU" sz="2400" u="sng" dirty="0"/>
              <a:t>результаты</a:t>
            </a:r>
            <a:r>
              <a:rPr lang="ru-RU" altLang="ru-RU" sz="2400" dirty="0"/>
              <a:t> (</a:t>
            </a:r>
            <a:r>
              <a:rPr lang="ru-RU" altLang="ru-RU" sz="2400" dirty="0" smtClean="0"/>
              <a:t>эффективность)</a:t>
            </a:r>
            <a:endParaRPr lang="ru-RU" sz="240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400" dirty="0"/>
          </a:p>
        </p:txBody>
      </p:sp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54FFB-A02C-4714-991F-726D271630E6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ОСОБЕННОСТЯМИ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ЯВЛЯЮТСЯ</a:t>
            </a:r>
          </a:p>
        </p:txBody>
      </p:sp>
      <p:pic>
        <p:nvPicPr>
          <p:cNvPr id="409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00214"/>
            <a:ext cx="87884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28269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МОЖЕТ ПРОВОДИТЬСЯ В ЗАВИСИМОСТИ ОТ ТАКИХ ОСНОВАНИЙ: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направленность начинания, его состав и структура;</a:t>
            </a:r>
          </a:p>
          <a:p>
            <a:pPr marL="0" indent="0">
              <a:buNone/>
            </a:pPr>
            <a:r>
              <a:rPr lang="ru-RU" dirty="0" smtClean="0"/>
              <a:t>•	сфера деятельности, в которой реализуется проект;</a:t>
            </a:r>
          </a:p>
          <a:p>
            <a:pPr marL="0" indent="0">
              <a:buNone/>
            </a:pPr>
            <a:r>
              <a:rPr lang="ru-RU" dirty="0" smtClean="0"/>
              <a:t>•	масштаб идеи и степень ее влияния на внешнюю среду, количество участников;</a:t>
            </a:r>
          </a:p>
          <a:p>
            <a:pPr marL="0" indent="0">
              <a:buNone/>
            </a:pPr>
            <a:r>
              <a:rPr lang="ru-RU" dirty="0" smtClean="0"/>
              <a:t>•	продолжительность его внедрения;</a:t>
            </a:r>
          </a:p>
          <a:p>
            <a:pPr marL="0" indent="0">
              <a:buNone/>
            </a:pPr>
            <a:r>
              <a:rPr lang="ru-RU" dirty="0" smtClean="0"/>
              <a:t>•	степень сложности с точки зрения технологической, организационной, финансовой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51911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268414"/>
            <a:ext cx="104521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b="1" dirty="0" smtClean="0"/>
              <a:t>Часто используемые признаки классификации:</a:t>
            </a:r>
            <a:endParaRPr lang="ru-RU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- </a:t>
            </a:r>
            <a:r>
              <a:rPr lang="ru-RU" sz="2800" dirty="0"/>
              <a:t>вид деятельности;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исходная ситуация;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содержание;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 значимость проекта для общества,  кто инициирует проекты, источники финансирования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сложность проекта (крупные, мелкие)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степень повторяемости (например, «пилотные» проекты)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способ формирования команды проекта (конкурсный отбор, поручение, инициативные проекты)</a:t>
            </a:r>
          </a:p>
        </p:txBody>
      </p:sp>
      <p:sp>
        <p:nvSpPr>
          <p:cNvPr id="624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EFC0B-2BB2-4025-A212-9CFA39208BFC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478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27100"/>
            <a:ext cx="109728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ТАКИЕ НАИБОЛЕЕ РАСПРОСТРАНЕННЫЕ ТИПЫ ПРОЕКТОВ: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</a:t>
            </a:r>
            <a:r>
              <a:rPr lang="ru-RU" dirty="0"/>
              <a:t>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экономические;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социальные;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технические;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смешанные.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95" y="3218597"/>
            <a:ext cx="314580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2132"/>
      </p:ext>
    </p:extLst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2241</Words>
  <Application>Microsoft Office PowerPoint</Application>
  <PresentationFormat>Произвольный</PresentationFormat>
  <Paragraphs>458</Paragraphs>
  <Slides>38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Квадрант</vt:lpstr>
      <vt:lpstr>ПРОЕКТИРОВАНИЕ ПРОГРАММ РАЗВИТИЯ  ОРГАНИЗАЦИИ</vt:lpstr>
      <vt:lpstr>ЧТО ТАКОЕ ПРОЕКТ?</vt:lpstr>
      <vt:lpstr>Презентация PowerPoint</vt:lpstr>
      <vt:lpstr>  Модуль 1. ГОСТ Р 54869-2011 «Требования к управлению проектом».  Признаки проекта</vt:lpstr>
      <vt:lpstr>ПРОЕКТ И ЕГО ХАРАКТЕРИСТИКИ</vt:lpstr>
      <vt:lpstr>ОСНОВНЫМИ ОСОБЕННОСТЯМИ  ПРОЕКТОВ ЯВЛЯЮТСЯ</vt:lpstr>
      <vt:lpstr>       КЛАССИФИКАЦИЯ ПРОЕКТОВ МОЖЕТ ПРОВОДИТЬСЯ В ЗАВИСИМОСТИ ОТ ТАКИХ ОСНОВАНИЙ: </vt:lpstr>
      <vt:lpstr>КЛАССИФИКАЦИЯ ПРОЕКТОВ</vt:lpstr>
      <vt:lpstr>ВЫДЕЛЯЮТ ТАКИЕ НАИБОЛЕЕ РАСПРОСТРАНЕННЫЕ ТИПЫ ПРОЕКТОВ: </vt:lpstr>
      <vt:lpstr>ОРГАНИЗАЦИОННЫЕ </vt:lpstr>
      <vt:lpstr>ЭКОНОМИЧЕСКИЕ</vt:lpstr>
      <vt:lpstr>СОЦИАЛЬНЫЕ</vt:lpstr>
      <vt:lpstr>ТЕХНИЧЕСКИЕ</vt:lpstr>
      <vt:lpstr>СМЕШАННЫЕ</vt:lpstr>
      <vt:lpstr>РАЗМЕРЫ ПРОЕКТА: МЕГАПРОЕКТ, МУЛЬТИ-ПРОЕКТ И МОНОПРОЕКТ</vt:lpstr>
      <vt:lpstr>ПО ДЛИТЕЛЬНОСТИ:  КРАТКОСРОЧНЫЕ, СРЕДНЕСРОЧНЫЕ И ДОЛГОСРОЧНЫЕ</vt:lpstr>
      <vt:lpstr>СЛОЖНОСТЬ ПРОЕКТА</vt:lpstr>
      <vt:lpstr>ИНВЕСТИЦИОННЫЕ ПРОЕКТЫ </vt:lpstr>
      <vt:lpstr>ВИДЫ ПРОЕКТОВ В ОБРАЗОВАНИИ</vt:lpstr>
      <vt:lpstr>ОБРАЗОВАТЕЛЬНЫЕ ПРОЕКТЫ</vt:lpstr>
      <vt:lpstr>ОБРАЗОВАТЕЛЬНЫЕ ПРОЕКТЫ ПО КОМПЛЕКСНОСТИ МОГУТ БЫТЬ МЕЖПРЕДМЕТНЫМИ И МОНОПРОЕКТАМИ</vt:lpstr>
      <vt:lpstr>Если брать за основу преобладающую деятельность учащихся, то можно выделить следующие виды: </vt:lpstr>
      <vt:lpstr>ИНАЯ КЛАССИФИКАЦИЯ ПРОЕКТОВ,  построенная на тех же принципах, что и вышеприведенная </vt:lpstr>
      <vt:lpstr>ПРОЕКТЫ И ОБЫЧНАЯ ОПЕРАТИВНАЯ ДЕЯТЕЛЬНОСТЬ.  ОБЩЕЕ:</vt:lpstr>
      <vt:lpstr>   ПРОЕКТЫ И ОБЫЧНАЯ ОПЕРАТИВНАЯ ДЕЯТЕЛЬНОСТЬ .  ОТЛИЧИЯ:</vt:lpstr>
      <vt:lpstr>СОЦИАЛЬНЫЕ ПРОЕКТЫ В ОБРАЗОВАНИИ    </vt:lpstr>
      <vt:lpstr>ИННОВАЦИОННЫЕ ПРОЕКТЫ В ОБРАЗОВАНИИ </vt:lpstr>
      <vt:lpstr>КРИТЕРИИ УСПЕШНОСТИ ПРОЕКТА</vt:lpstr>
      <vt:lpstr>ЦЕЛИ ПРОЕКТА И КРИТЕРИИ УСПЕШНОСТИ  ДОСТИЖЕНИЯ ПОСТАВЛЕННЫХ ЦЕЛЕЙ ПРОЕКТА</vt:lpstr>
      <vt:lpstr>ЦЕЛИ ПРОЕКТА И КРИТЕРИИ УСПЕШНОСТИ  ДОСТИЖЕНИЯ ПОСТАВЛЕННЫХ ЦЕЛЕЙ ОБРАЗОВАТЕЛЬНОГО ПРОЕКТА  -  ОБСУЖДЕНИЕ</vt:lpstr>
      <vt:lpstr>ЦЕЛИ ПРОЕКТА И КРИТЕРИИ УСПЕШНОСТИ  ДОСТИЖЕНИЯ ПОСТАВЛЕННЫХ ЦЕЛЕЙ ОБРАЗОВАТЕЛЬНОГО ПРОЕКТА.  ОБСУЖДЕНИЕ</vt:lpstr>
      <vt:lpstr>ОПИСАНИЕ СОДЕРЖАНИЯ ПРОЕКТА</vt:lpstr>
      <vt:lpstr>ПРИМЕРНАЯ СТРУКТУРА ОФОРМЛЕНИЯ ПРОЕКТА  (ПРОБЛЕМНО – ОРИЕНТИРОВАННЫЙ ПОДХОД)</vt:lpstr>
      <vt:lpstr>ПРИМЕРНАЯ СТРУКТУРА ОФОРМЛЕНИЯ ПРОЕКТА  (СОБЫТИЙНЫЙ ПОДХОД) </vt:lpstr>
      <vt:lpstr>ЗАДАНИЕ 1</vt:lpstr>
      <vt:lpstr>ЗАДАНИЕ 1 Продолжение 1</vt:lpstr>
      <vt:lpstr>ЗАДАНИЕ 2  на тему: «Классификация проектов, виды проектов»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 Витальевна Пополитова</cp:lastModifiedBy>
  <cp:revision>35</cp:revision>
  <dcterms:created xsi:type="dcterms:W3CDTF">2017-12-03T20:54:14Z</dcterms:created>
  <dcterms:modified xsi:type="dcterms:W3CDTF">2017-12-05T12:10:56Z</dcterms:modified>
</cp:coreProperties>
</file>