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9" r:id="rId2"/>
    <p:sldId id="282" r:id="rId3"/>
    <p:sldId id="283" r:id="rId4"/>
    <p:sldId id="258" r:id="rId5"/>
    <p:sldId id="259" r:id="rId6"/>
    <p:sldId id="260" r:id="rId7"/>
    <p:sldId id="284" r:id="rId8"/>
    <p:sldId id="268" r:id="rId9"/>
    <p:sldId id="290" r:id="rId10"/>
    <p:sldId id="286" r:id="rId11"/>
    <p:sldId id="287" r:id="rId12"/>
    <p:sldId id="264" r:id="rId13"/>
    <p:sldId id="262" r:id="rId14"/>
    <p:sldId id="296" r:id="rId15"/>
    <p:sldId id="291" r:id="rId16"/>
    <p:sldId id="271" r:id="rId17"/>
    <p:sldId id="273" r:id="rId18"/>
    <p:sldId id="274" r:id="rId19"/>
    <p:sldId id="276" r:id="rId20"/>
    <p:sldId id="292" r:id="rId21"/>
    <p:sldId id="293" r:id="rId22"/>
    <p:sldId id="295" r:id="rId23"/>
    <p:sldId id="294" r:id="rId24"/>
    <p:sldId id="279" r:id="rId25"/>
    <p:sldId id="280" r:id="rId26"/>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00FFCC"/>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7" autoAdjust="0"/>
    <p:restoredTop sz="94660"/>
  </p:normalViewPr>
  <p:slideViewPr>
    <p:cSldViewPr snapToGrid="0">
      <p:cViewPr varScale="1">
        <p:scale>
          <a:sx n="65" d="100"/>
          <a:sy n="65" d="100"/>
        </p:scale>
        <p:origin x="66" y="10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3E41975D-F3A0-49B2-9482-C53A2C18AB7E}" type="datetimeFigureOut">
              <a:rPr lang="ru-RU" smtClean="0"/>
              <a:t>21.11.2018</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B456034-89B8-4B36-AD48-7B2010BE1AC0}" type="slidenum">
              <a:rPr lang="ru-RU" smtClean="0"/>
              <a:t>‹#›</a:t>
            </a:fld>
            <a:endParaRPr lang="ru-RU"/>
          </a:p>
        </p:txBody>
      </p:sp>
    </p:spTree>
    <p:extLst>
      <p:ext uri="{BB962C8B-B14F-4D97-AF65-F5344CB8AC3E}">
        <p14:creationId xmlns:p14="http://schemas.microsoft.com/office/powerpoint/2010/main" val="3597277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B456034-89B8-4B36-AD48-7B2010BE1AC0}" type="slidenum">
              <a:rPr lang="ru-RU" smtClean="0"/>
              <a:t>7</a:t>
            </a:fld>
            <a:endParaRPr lang="ru-RU"/>
          </a:p>
        </p:txBody>
      </p:sp>
    </p:spTree>
    <p:extLst>
      <p:ext uri="{BB962C8B-B14F-4D97-AF65-F5344CB8AC3E}">
        <p14:creationId xmlns:p14="http://schemas.microsoft.com/office/powerpoint/2010/main" val="2779822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B456034-89B8-4B36-AD48-7B2010BE1AC0}" type="slidenum">
              <a:rPr lang="ru-RU" smtClean="0"/>
              <a:t>19</a:t>
            </a:fld>
            <a:endParaRPr lang="ru-RU"/>
          </a:p>
        </p:txBody>
      </p:sp>
    </p:spTree>
    <p:extLst>
      <p:ext uri="{BB962C8B-B14F-4D97-AF65-F5344CB8AC3E}">
        <p14:creationId xmlns:p14="http://schemas.microsoft.com/office/powerpoint/2010/main" val="349609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955C84D0-71B3-482A-AE89-6A9661DB296B}" type="datetimeFigureOut">
              <a:rPr lang="ru-RU" smtClean="0"/>
              <a:t>21.11.2018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D22920-CBC1-4AF3-8C62-8D3CF4311BCA}" type="slidenum">
              <a:rPr lang="ru-RU" smtClean="0"/>
              <a:t>‹#›</a:t>
            </a:fld>
            <a:endParaRPr lang="ru-RU"/>
          </a:p>
        </p:txBody>
      </p:sp>
    </p:spTree>
    <p:extLst>
      <p:ext uri="{BB962C8B-B14F-4D97-AF65-F5344CB8AC3E}">
        <p14:creationId xmlns:p14="http://schemas.microsoft.com/office/powerpoint/2010/main" val="723908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55C84D0-71B3-482A-AE89-6A9661DB296B}" type="datetimeFigureOut">
              <a:rPr lang="ru-RU" smtClean="0"/>
              <a:t>21.11.2018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D22920-CBC1-4AF3-8C62-8D3CF4311BCA}" type="slidenum">
              <a:rPr lang="ru-RU" smtClean="0"/>
              <a:t>‹#›</a:t>
            </a:fld>
            <a:endParaRPr lang="ru-RU"/>
          </a:p>
        </p:txBody>
      </p:sp>
    </p:spTree>
    <p:extLst>
      <p:ext uri="{BB962C8B-B14F-4D97-AF65-F5344CB8AC3E}">
        <p14:creationId xmlns:p14="http://schemas.microsoft.com/office/powerpoint/2010/main" val="683491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55C84D0-71B3-482A-AE89-6A9661DB296B}" type="datetimeFigureOut">
              <a:rPr lang="ru-RU" smtClean="0"/>
              <a:t>21.11.2018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D22920-CBC1-4AF3-8C62-8D3CF4311BCA}" type="slidenum">
              <a:rPr lang="ru-RU" smtClean="0"/>
              <a:t>‹#›</a:t>
            </a:fld>
            <a:endParaRPr lang="ru-RU"/>
          </a:p>
        </p:txBody>
      </p:sp>
    </p:spTree>
    <p:extLst>
      <p:ext uri="{BB962C8B-B14F-4D97-AF65-F5344CB8AC3E}">
        <p14:creationId xmlns:p14="http://schemas.microsoft.com/office/powerpoint/2010/main" val="66106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55C84D0-71B3-482A-AE89-6A9661DB296B}" type="datetimeFigureOut">
              <a:rPr lang="ru-RU" smtClean="0"/>
              <a:t>21.11.2018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D22920-CBC1-4AF3-8C62-8D3CF4311BCA}" type="slidenum">
              <a:rPr lang="ru-RU" smtClean="0"/>
              <a:t>‹#›</a:t>
            </a:fld>
            <a:endParaRPr lang="ru-RU"/>
          </a:p>
        </p:txBody>
      </p:sp>
    </p:spTree>
    <p:extLst>
      <p:ext uri="{BB962C8B-B14F-4D97-AF65-F5344CB8AC3E}">
        <p14:creationId xmlns:p14="http://schemas.microsoft.com/office/powerpoint/2010/main" val="3719615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55C84D0-71B3-482A-AE89-6A9661DB296B}" type="datetimeFigureOut">
              <a:rPr lang="ru-RU" smtClean="0"/>
              <a:t>21.11.2018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D22920-CBC1-4AF3-8C62-8D3CF4311BCA}" type="slidenum">
              <a:rPr lang="ru-RU" smtClean="0"/>
              <a:t>‹#›</a:t>
            </a:fld>
            <a:endParaRPr lang="ru-RU"/>
          </a:p>
        </p:txBody>
      </p:sp>
    </p:spTree>
    <p:extLst>
      <p:ext uri="{BB962C8B-B14F-4D97-AF65-F5344CB8AC3E}">
        <p14:creationId xmlns:p14="http://schemas.microsoft.com/office/powerpoint/2010/main" val="2473604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955C84D0-71B3-482A-AE89-6A9661DB296B}" type="datetimeFigureOut">
              <a:rPr lang="ru-RU" smtClean="0"/>
              <a:t>21.11.2018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8D22920-CBC1-4AF3-8C62-8D3CF4311BCA}" type="slidenum">
              <a:rPr lang="ru-RU" smtClean="0"/>
              <a:t>‹#›</a:t>
            </a:fld>
            <a:endParaRPr lang="ru-RU"/>
          </a:p>
        </p:txBody>
      </p:sp>
    </p:spTree>
    <p:extLst>
      <p:ext uri="{BB962C8B-B14F-4D97-AF65-F5344CB8AC3E}">
        <p14:creationId xmlns:p14="http://schemas.microsoft.com/office/powerpoint/2010/main" val="3679723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955C84D0-71B3-482A-AE89-6A9661DB296B}" type="datetimeFigureOut">
              <a:rPr lang="ru-RU" smtClean="0"/>
              <a:t>21.11.2018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8D22920-CBC1-4AF3-8C62-8D3CF4311BCA}" type="slidenum">
              <a:rPr lang="ru-RU" smtClean="0"/>
              <a:t>‹#›</a:t>
            </a:fld>
            <a:endParaRPr lang="ru-RU"/>
          </a:p>
        </p:txBody>
      </p:sp>
    </p:spTree>
    <p:extLst>
      <p:ext uri="{BB962C8B-B14F-4D97-AF65-F5344CB8AC3E}">
        <p14:creationId xmlns:p14="http://schemas.microsoft.com/office/powerpoint/2010/main" val="2812696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955C84D0-71B3-482A-AE89-6A9661DB296B}" type="datetimeFigureOut">
              <a:rPr lang="ru-RU" smtClean="0"/>
              <a:t>21.11.2018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8D22920-CBC1-4AF3-8C62-8D3CF4311BCA}" type="slidenum">
              <a:rPr lang="ru-RU" smtClean="0"/>
              <a:t>‹#›</a:t>
            </a:fld>
            <a:endParaRPr lang="ru-RU"/>
          </a:p>
        </p:txBody>
      </p:sp>
    </p:spTree>
    <p:extLst>
      <p:ext uri="{BB962C8B-B14F-4D97-AF65-F5344CB8AC3E}">
        <p14:creationId xmlns:p14="http://schemas.microsoft.com/office/powerpoint/2010/main" val="11575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55C84D0-71B3-482A-AE89-6A9661DB296B}" type="datetimeFigureOut">
              <a:rPr lang="ru-RU" smtClean="0"/>
              <a:t>21.11.2018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8D22920-CBC1-4AF3-8C62-8D3CF4311BCA}" type="slidenum">
              <a:rPr lang="ru-RU" smtClean="0"/>
              <a:t>‹#›</a:t>
            </a:fld>
            <a:endParaRPr lang="ru-RU"/>
          </a:p>
        </p:txBody>
      </p:sp>
    </p:spTree>
    <p:extLst>
      <p:ext uri="{BB962C8B-B14F-4D97-AF65-F5344CB8AC3E}">
        <p14:creationId xmlns:p14="http://schemas.microsoft.com/office/powerpoint/2010/main" val="1702438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955C84D0-71B3-482A-AE89-6A9661DB296B}" type="datetimeFigureOut">
              <a:rPr lang="ru-RU" smtClean="0"/>
              <a:t>21.11.2018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8D22920-CBC1-4AF3-8C62-8D3CF4311BCA}" type="slidenum">
              <a:rPr lang="ru-RU" smtClean="0"/>
              <a:t>‹#›</a:t>
            </a:fld>
            <a:endParaRPr lang="ru-RU"/>
          </a:p>
        </p:txBody>
      </p:sp>
    </p:spTree>
    <p:extLst>
      <p:ext uri="{BB962C8B-B14F-4D97-AF65-F5344CB8AC3E}">
        <p14:creationId xmlns:p14="http://schemas.microsoft.com/office/powerpoint/2010/main" val="2327647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955C84D0-71B3-482A-AE89-6A9661DB296B}" type="datetimeFigureOut">
              <a:rPr lang="ru-RU" smtClean="0"/>
              <a:t>21.11.2018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8D22920-CBC1-4AF3-8C62-8D3CF4311BCA}" type="slidenum">
              <a:rPr lang="ru-RU" smtClean="0"/>
              <a:t>‹#›</a:t>
            </a:fld>
            <a:endParaRPr lang="ru-RU"/>
          </a:p>
        </p:txBody>
      </p:sp>
    </p:spTree>
    <p:extLst>
      <p:ext uri="{BB962C8B-B14F-4D97-AF65-F5344CB8AC3E}">
        <p14:creationId xmlns:p14="http://schemas.microsoft.com/office/powerpoint/2010/main" val="1049516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C84D0-71B3-482A-AE89-6A9661DB296B}" type="datetimeFigureOut">
              <a:rPr lang="ru-RU" smtClean="0"/>
              <a:t>21.11.2018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D22920-CBC1-4AF3-8C62-8D3CF4311BCA}" type="slidenum">
              <a:rPr lang="ru-RU" smtClean="0"/>
              <a:t>‹#›</a:t>
            </a:fld>
            <a:endParaRPr lang="ru-RU"/>
          </a:p>
        </p:txBody>
      </p:sp>
    </p:spTree>
    <p:extLst>
      <p:ext uri="{BB962C8B-B14F-4D97-AF65-F5344CB8AC3E}">
        <p14:creationId xmlns:p14="http://schemas.microsoft.com/office/powerpoint/2010/main" val="2914030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garantf1://257.1/" TargetMode="External"/><Relationship Id="rId2" Type="http://schemas.openxmlformats.org/officeDocument/2006/relationships/hyperlink" Target="garantf1://12055704.0/"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base.consultant.ru/cons/cgi/online.cgi?req=doc;base=LAW;n=156793;div=LAW;dst=100102;rnd=0.4735965318977833" TargetMode="External"/><Relationship Id="rId2" Type="http://schemas.openxmlformats.org/officeDocument/2006/relationships/hyperlink" Target="http://fss.ru/ru/fund/for_enterprises_and_organisation/94108/index.shtml"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631A76D0-0B7F-4632-AB6C-A303D677B262}"/>
              </a:ext>
            </a:extLst>
          </p:cNvPr>
          <p:cNvSpPr/>
          <p:nvPr/>
        </p:nvSpPr>
        <p:spPr>
          <a:xfrm>
            <a:off x="4483223" y="33891"/>
            <a:ext cx="2839630" cy="707886"/>
          </a:xfrm>
          <a:prstGeom prst="rect">
            <a:avLst/>
          </a:prstGeom>
        </p:spPr>
        <p:txBody>
          <a:bodyPr wrap="square">
            <a:spAutoFit/>
          </a:bodyPr>
          <a:lstStyle/>
          <a:p>
            <a:r>
              <a:rPr lang="ru-RU" sz="4000" b="1" dirty="0">
                <a:solidFill>
                  <a:schemeClr val="accent5">
                    <a:lumMod val="75000"/>
                  </a:schemeClr>
                </a:solidFill>
              </a:rPr>
              <a:t>ПОСОБИЯ</a:t>
            </a:r>
            <a:endParaRPr lang="ru-RU" sz="4000" dirty="0"/>
          </a:p>
        </p:txBody>
      </p:sp>
      <p:sp>
        <p:nvSpPr>
          <p:cNvPr id="3" name="Стрелка: пятиугольник 2">
            <a:extLst>
              <a:ext uri="{FF2B5EF4-FFF2-40B4-BE49-F238E27FC236}">
                <a16:creationId xmlns="" xmlns:a16="http://schemas.microsoft.com/office/drawing/2014/main" id="{FD04490F-EFF0-4A1F-BC99-541EAF2F9895}"/>
              </a:ext>
            </a:extLst>
          </p:cNvPr>
          <p:cNvSpPr/>
          <p:nvPr/>
        </p:nvSpPr>
        <p:spPr>
          <a:xfrm>
            <a:off x="1127464" y="672215"/>
            <a:ext cx="8975324" cy="707886"/>
          </a:xfrm>
          <a:prstGeom prst="homePlate">
            <a:avLst/>
          </a:prstGeom>
          <a:solidFill>
            <a:schemeClr val="accent1">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a:solidFill>
                  <a:schemeClr val="accent5">
                    <a:lumMod val="75000"/>
                  </a:schemeClr>
                </a:solidFill>
              </a:rPr>
              <a:t>Выходное пособие при увольнении</a:t>
            </a:r>
          </a:p>
        </p:txBody>
      </p:sp>
      <p:sp>
        <p:nvSpPr>
          <p:cNvPr id="4" name="Стрелка: пятиугольник 3">
            <a:extLst>
              <a:ext uri="{FF2B5EF4-FFF2-40B4-BE49-F238E27FC236}">
                <a16:creationId xmlns="" xmlns:a16="http://schemas.microsoft.com/office/drawing/2014/main" id="{EBE3AAB7-D36B-4E50-8F0F-2FB2C18B3204}"/>
              </a:ext>
            </a:extLst>
          </p:cNvPr>
          <p:cNvSpPr/>
          <p:nvPr/>
        </p:nvSpPr>
        <p:spPr>
          <a:xfrm>
            <a:off x="1127464" y="1512191"/>
            <a:ext cx="8975324" cy="707886"/>
          </a:xfrm>
          <a:prstGeom prst="homePlate">
            <a:avLst/>
          </a:prstGeom>
          <a:solidFill>
            <a:schemeClr val="accent1">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a:solidFill>
                  <a:schemeClr val="accent5">
                    <a:lumMod val="75000"/>
                  </a:schemeClr>
                </a:solidFill>
              </a:rPr>
              <a:t>Пособие при временной нетрудоспособности </a:t>
            </a:r>
          </a:p>
        </p:txBody>
      </p:sp>
      <p:sp>
        <p:nvSpPr>
          <p:cNvPr id="5" name="Стрелка: пятиугольник 4">
            <a:extLst>
              <a:ext uri="{FF2B5EF4-FFF2-40B4-BE49-F238E27FC236}">
                <a16:creationId xmlns="" xmlns:a16="http://schemas.microsoft.com/office/drawing/2014/main" id="{BCE433E7-0D5C-47CC-80C0-821F6FF041B2}"/>
              </a:ext>
            </a:extLst>
          </p:cNvPr>
          <p:cNvSpPr/>
          <p:nvPr/>
        </p:nvSpPr>
        <p:spPr>
          <a:xfrm>
            <a:off x="1127464" y="3226906"/>
            <a:ext cx="8975324" cy="707886"/>
          </a:xfrm>
          <a:prstGeom prst="homePlate">
            <a:avLst/>
          </a:prstGeom>
          <a:solidFill>
            <a:schemeClr val="accent1">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a:solidFill>
                  <a:schemeClr val="accent5">
                    <a:lumMod val="75000"/>
                  </a:schemeClr>
                </a:solidFill>
              </a:rPr>
              <a:t>Пособие женщинам, вставшим на учет в ранние сроки беременности </a:t>
            </a:r>
          </a:p>
        </p:txBody>
      </p:sp>
      <p:sp>
        <p:nvSpPr>
          <p:cNvPr id="6" name="Стрелка: пятиугольник 5">
            <a:extLst>
              <a:ext uri="{FF2B5EF4-FFF2-40B4-BE49-F238E27FC236}">
                <a16:creationId xmlns="" xmlns:a16="http://schemas.microsoft.com/office/drawing/2014/main" id="{E97641A4-7DEA-4247-9A69-83FFE111F1FC}"/>
              </a:ext>
            </a:extLst>
          </p:cNvPr>
          <p:cNvSpPr/>
          <p:nvPr/>
        </p:nvSpPr>
        <p:spPr>
          <a:xfrm>
            <a:off x="1127464" y="4123981"/>
            <a:ext cx="8975324" cy="707886"/>
          </a:xfrm>
          <a:prstGeom prst="homePlate">
            <a:avLst/>
          </a:prstGeom>
          <a:solidFill>
            <a:schemeClr val="accent1">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a:solidFill>
                  <a:schemeClr val="accent5">
                    <a:lumMod val="75000"/>
                  </a:schemeClr>
                </a:solidFill>
              </a:rPr>
              <a:t>Единовременное пособие при рождении ребенка </a:t>
            </a:r>
          </a:p>
        </p:txBody>
      </p:sp>
      <p:sp>
        <p:nvSpPr>
          <p:cNvPr id="7" name="Стрелка: пятиугольник 6">
            <a:extLst>
              <a:ext uri="{FF2B5EF4-FFF2-40B4-BE49-F238E27FC236}">
                <a16:creationId xmlns="" xmlns:a16="http://schemas.microsoft.com/office/drawing/2014/main" id="{CB0C4AD7-AC63-4B04-A618-B235110C9FF3}"/>
              </a:ext>
            </a:extLst>
          </p:cNvPr>
          <p:cNvSpPr/>
          <p:nvPr/>
        </p:nvSpPr>
        <p:spPr>
          <a:xfrm>
            <a:off x="1127464" y="5021056"/>
            <a:ext cx="8975324" cy="707886"/>
          </a:xfrm>
          <a:prstGeom prst="homePlate">
            <a:avLst/>
          </a:prstGeom>
          <a:solidFill>
            <a:schemeClr val="accent1">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a:solidFill>
                  <a:schemeClr val="accent5">
                    <a:lumMod val="75000"/>
                  </a:schemeClr>
                </a:solidFill>
              </a:rPr>
              <a:t>Ежемесячное пособие по уходу за ребенком </a:t>
            </a:r>
          </a:p>
        </p:txBody>
      </p:sp>
      <p:sp>
        <p:nvSpPr>
          <p:cNvPr id="8" name="Стрелка: пятиугольник 7">
            <a:extLst>
              <a:ext uri="{FF2B5EF4-FFF2-40B4-BE49-F238E27FC236}">
                <a16:creationId xmlns="" xmlns:a16="http://schemas.microsoft.com/office/drawing/2014/main" id="{EA03E9CB-2CDB-4F0D-A81B-8CECC8872EC3}"/>
              </a:ext>
            </a:extLst>
          </p:cNvPr>
          <p:cNvSpPr/>
          <p:nvPr/>
        </p:nvSpPr>
        <p:spPr>
          <a:xfrm>
            <a:off x="1127464" y="5918131"/>
            <a:ext cx="8975324" cy="707886"/>
          </a:xfrm>
          <a:prstGeom prst="homePlate">
            <a:avLst/>
          </a:prstGeom>
          <a:solidFill>
            <a:schemeClr val="accent1">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a:solidFill>
                  <a:schemeClr val="accent5">
                    <a:lumMod val="75000"/>
                  </a:schemeClr>
                </a:solidFill>
              </a:rPr>
              <a:t>Пособие по переезде на работу в другую местность</a:t>
            </a:r>
          </a:p>
        </p:txBody>
      </p:sp>
      <p:sp>
        <p:nvSpPr>
          <p:cNvPr id="9" name="Стрелка: пятиугольник 8">
            <a:extLst>
              <a:ext uri="{FF2B5EF4-FFF2-40B4-BE49-F238E27FC236}">
                <a16:creationId xmlns="" xmlns:a16="http://schemas.microsoft.com/office/drawing/2014/main" id="{74B93BEA-21E1-47BF-95FB-29AEC7EDD610}"/>
              </a:ext>
            </a:extLst>
          </p:cNvPr>
          <p:cNvSpPr/>
          <p:nvPr/>
        </p:nvSpPr>
        <p:spPr>
          <a:xfrm>
            <a:off x="1127464" y="2373177"/>
            <a:ext cx="8975324" cy="707886"/>
          </a:xfrm>
          <a:prstGeom prst="homePlate">
            <a:avLst/>
          </a:prstGeom>
          <a:solidFill>
            <a:schemeClr val="accent1">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a:solidFill>
                  <a:schemeClr val="accent5">
                    <a:lumMod val="75000"/>
                  </a:schemeClr>
                </a:solidFill>
              </a:rPr>
              <a:t>Пособие по беременности и родам </a:t>
            </a:r>
          </a:p>
        </p:txBody>
      </p:sp>
    </p:spTree>
    <p:extLst>
      <p:ext uri="{BB962C8B-B14F-4D97-AF65-F5344CB8AC3E}">
        <p14:creationId xmlns:p14="http://schemas.microsoft.com/office/powerpoint/2010/main" val="3134931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 двумя вырезанными противолежащими углами 1"/>
          <p:cNvSpPr/>
          <p:nvPr/>
        </p:nvSpPr>
        <p:spPr>
          <a:xfrm>
            <a:off x="113289" y="89012"/>
            <a:ext cx="11931706" cy="1650775"/>
          </a:xfrm>
          <a:prstGeom prst="snip2DiagRect">
            <a:avLst/>
          </a:prstGeom>
          <a:solidFill>
            <a:schemeClr val="accent1">
              <a:lumMod val="40000"/>
              <a:lumOff val="60000"/>
              <a:alpha val="4509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600" b="1" u="sng" dirty="0">
                <a:solidFill>
                  <a:prstClr val="black"/>
                </a:solidFill>
                <a:latin typeface="Times New Roman" panose="02020603050405020304" pitchFamily="18" charset="0"/>
                <a:cs typeface="Times New Roman" panose="02020603050405020304" pitchFamily="18" charset="0"/>
              </a:rPr>
              <a:t>РАЗМЕР ПОСОБИЯ  (статья 7) </a:t>
            </a:r>
            <a:r>
              <a:rPr lang="ru-RU" sz="1600" dirty="0">
                <a:solidFill>
                  <a:prstClr val="black"/>
                </a:solidFill>
                <a:latin typeface="Times New Roman" panose="02020603050405020304" pitchFamily="18" charset="0"/>
                <a:cs typeface="Times New Roman" panose="02020603050405020304" pitchFamily="18" charset="0"/>
              </a:rPr>
              <a:t> :</a:t>
            </a:r>
          </a:p>
          <a:p>
            <a:pPr lvl="0"/>
            <a:r>
              <a:rPr lang="ru-RU" sz="1600" dirty="0">
                <a:solidFill>
                  <a:prstClr val="black"/>
                </a:solidFill>
                <a:latin typeface="Times New Roman" panose="02020603050405020304" pitchFamily="18" charset="0"/>
                <a:cs typeface="Times New Roman" panose="02020603050405020304" pitchFamily="18" charset="0"/>
              </a:rPr>
              <a:t>1.  Пособие по ВН вследствие заболевания или травмы, при карантине, протезировании по медицинским показаниям и долечивании в санаторно-курортных организациях непосредственно после оказания медицинской помощи в стационарных условиях выплачивается в следующем размере:</a:t>
            </a:r>
          </a:p>
          <a:p>
            <a:pPr lvl="0"/>
            <a:r>
              <a:rPr lang="ru-RU" sz="1600" dirty="0">
                <a:solidFill>
                  <a:prstClr val="black"/>
                </a:solidFill>
                <a:latin typeface="Times New Roman" panose="02020603050405020304" pitchFamily="18" charset="0"/>
                <a:cs typeface="Times New Roman" panose="02020603050405020304" pitchFamily="18" charset="0"/>
              </a:rPr>
              <a:t>застрахованному лицу, имеющему страховой </a:t>
            </a:r>
            <a:r>
              <a:rPr lang="ru-RU" sz="1600" u="sng" dirty="0">
                <a:solidFill>
                  <a:prstClr val="black"/>
                </a:solidFill>
                <a:latin typeface="Times New Roman" panose="02020603050405020304" pitchFamily="18" charset="0"/>
                <a:cs typeface="Times New Roman" panose="02020603050405020304" pitchFamily="18" charset="0"/>
              </a:rPr>
              <a:t>стаж 8 и более лет</a:t>
            </a:r>
            <a:r>
              <a:rPr lang="ru-RU" sz="1600" dirty="0">
                <a:solidFill>
                  <a:prstClr val="black"/>
                </a:solidFill>
                <a:latin typeface="Times New Roman" panose="02020603050405020304" pitchFamily="18" charset="0"/>
                <a:cs typeface="Times New Roman" panose="02020603050405020304" pitchFamily="18" charset="0"/>
              </a:rPr>
              <a:t>, - </a:t>
            </a:r>
            <a:r>
              <a:rPr lang="ru-RU" sz="1600" u="sng" dirty="0">
                <a:solidFill>
                  <a:prstClr val="black"/>
                </a:solidFill>
                <a:latin typeface="Times New Roman" panose="02020603050405020304" pitchFamily="18" charset="0"/>
                <a:cs typeface="Times New Roman" panose="02020603050405020304" pitchFamily="18" charset="0"/>
              </a:rPr>
              <a:t>100 % </a:t>
            </a:r>
            <a:r>
              <a:rPr lang="ru-RU" sz="1600" dirty="0">
                <a:solidFill>
                  <a:prstClr val="black"/>
                </a:solidFill>
                <a:latin typeface="Times New Roman" panose="02020603050405020304" pitchFamily="18" charset="0"/>
                <a:cs typeface="Times New Roman" panose="02020603050405020304" pitchFamily="18" charset="0"/>
              </a:rPr>
              <a:t>среднего заработка;</a:t>
            </a:r>
          </a:p>
          <a:p>
            <a:pPr lvl="0"/>
            <a:r>
              <a:rPr lang="ru-RU" sz="1600" dirty="0">
                <a:solidFill>
                  <a:prstClr val="black"/>
                </a:solidFill>
                <a:latin typeface="Times New Roman" panose="02020603050405020304" pitchFamily="18" charset="0"/>
                <a:cs typeface="Times New Roman" panose="02020603050405020304" pitchFamily="18" charset="0"/>
              </a:rPr>
              <a:t>застрахованному лицу, имеющему страховой </a:t>
            </a:r>
            <a:r>
              <a:rPr lang="ru-RU" sz="1600" u="sng" dirty="0">
                <a:solidFill>
                  <a:prstClr val="black"/>
                </a:solidFill>
                <a:latin typeface="Times New Roman" panose="02020603050405020304" pitchFamily="18" charset="0"/>
                <a:cs typeface="Times New Roman" panose="02020603050405020304" pitchFamily="18" charset="0"/>
              </a:rPr>
              <a:t>стаж от 5 до 8 лет</a:t>
            </a:r>
            <a:r>
              <a:rPr lang="ru-RU" sz="1600" dirty="0">
                <a:solidFill>
                  <a:prstClr val="black"/>
                </a:solidFill>
                <a:latin typeface="Times New Roman" panose="02020603050405020304" pitchFamily="18" charset="0"/>
                <a:cs typeface="Times New Roman" panose="02020603050405020304" pitchFamily="18" charset="0"/>
              </a:rPr>
              <a:t>, - </a:t>
            </a:r>
            <a:r>
              <a:rPr lang="ru-RU" sz="1600" u="sng" dirty="0">
                <a:solidFill>
                  <a:prstClr val="black"/>
                </a:solidFill>
                <a:latin typeface="Times New Roman" panose="02020603050405020304" pitchFamily="18" charset="0"/>
                <a:cs typeface="Times New Roman" panose="02020603050405020304" pitchFamily="18" charset="0"/>
              </a:rPr>
              <a:t>80 % </a:t>
            </a:r>
            <a:r>
              <a:rPr lang="ru-RU" sz="1600" dirty="0">
                <a:solidFill>
                  <a:prstClr val="black"/>
                </a:solidFill>
                <a:latin typeface="Times New Roman" panose="02020603050405020304" pitchFamily="18" charset="0"/>
                <a:cs typeface="Times New Roman" panose="02020603050405020304" pitchFamily="18" charset="0"/>
              </a:rPr>
              <a:t>среднего заработка;</a:t>
            </a:r>
          </a:p>
          <a:p>
            <a:pPr lvl="0"/>
            <a:r>
              <a:rPr lang="ru-RU" sz="1600" dirty="0">
                <a:solidFill>
                  <a:prstClr val="black"/>
                </a:solidFill>
                <a:latin typeface="Times New Roman" panose="02020603050405020304" pitchFamily="18" charset="0"/>
                <a:cs typeface="Times New Roman" panose="02020603050405020304" pitchFamily="18" charset="0"/>
              </a:rPr>
              <a:t>застрахованному лицу, имеющему страховой </a:t>
            </a:r>
            <a:r>
              <a:rPr lang="ru-RU" sz="1600" u="sng" dirty="0">
                <a:solidFill>
                  <a:prstClr val="black"/>
                </a:solidFill>
                <a:latin typeface="Times New Roman" panose="02020603050405020304" pitchFamily="18" charset="0"/>
                <a:cs typeface="Times New Roman" panose="02020603050405020304" pitchFamily="18" charset="0"/>
              </a:rPr>
              <a:t>стаж до 5 лет</a:t>
            </a:r>
            <a:r>
              <a:rPr lang="ru-RU" sz="1600" dirty="0">
                <a:solidFill>
                  <a:prstClr val="black"/>
                </a:solidFill>
                <a:latin typeface="Times New Roman" panose="02020603050405020304" pitchFamily="18" charset="0"/>
                <a:cs typeface="Times New Roman" panose="02020603050405020304" pitchFamily="18" charset="0"/>
              </a:rPr>
              <a:t>, - </a:t>
            </a:r>
            <a:r>
              <a:rPr lang="ru-RU" sz="1600" u="sng" dirty="0">
                <a:solidFill>
                  <a:prstClr val="black"/>
                </a:solidFill>
                <a:latin typeface="Times New Roman" panose="02020603050405020304" pitchFamily="18" charset="0"/>
                <a:cs typeface="Times New Roman" panose="02020603050405020304" pitchFamily="18" charset="0"/>
              </a:rPr>
              <a:t>60 % </a:t>
            </a:r>
            <a:r>
              <a:rPr lang="ru-RU" sz="1600" dirty="0">
                <a:solidFill>
                  <a:prstClr val="black"/>
                </a:solidFill>
                <a:latin typeface="Times New Roman" panose="02020603050405020304" pitchFamily="18" charset="0"/>
                <a:cs typeface="Times New Roman" panose="02020603050405020304" pitchFamily="18" charset="0"/>
              </a:rPr>
              <a:t>среднего заработка.</a:t>
            </a:r>
          </a:p>
        </p:txBody>
      </p:sp>
      <p:sp>
        <p:nvSpPr>
          <p:cNvPr id="3" name="Прямоугольник с двумя вырезанными противолежащими углами 2"/>
          <p:cNvSpPr/>
          <p:nvPr/>
        </p:nvSpPr>
        <p:spPr>
          <a:xfrm>
            <a:off x="113289" y="1939830"/>
            <a:ext cx="11960028" cy="700339"/>
          </a:xfrm>
          <a:prstGeom prst="snip2DiagRect">
            <a:avLst/>
          </a:prstGeom>
          <a:solidFill>
            <a:schemeClr val="accent1">
              <a:lumMod val="40000"/>
              <a:lumOff val="60000"/>
              <a:alpha val="4509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600" dirty="0">
                <a:solidFill>
                  <a:prstClr val="black"/>
                </a:solidFill>
                <a:latin typeface="Times New Roman" panose="02020603050405020304" pitchFamily="18" charset="0"/>
                <a:cs typeface="Times New Roman" panose="02020603050405020304" pitchFamily="18" charset="0"/>
              </a:rPr>
              <a:t>2</a:t>
            </a:r>
            <a:r>
              <a:rPr lang="ru-RU" sz="1500" dirty="0">
                <a:solidFill>
                  <a:prstClr val="black"/>
                </a:solidFill>
                <a:latin typeface="Times New Roman" panose="02020603050405020304" pitchFamily="18" charset="0"/>
                <a:cs typeface="Times New Roman" panose="02020603050405020304" pitchFamily="18" charset="0"/>
              </a:rPr>
              <a:t>. </a:t>
            </a:r>
            <a:r>
              <a:rPr lang="ru-RU" sz="1600" dirty="0">
                <a:solidFill>
                  <a:prstClr val="black"/>
                </a:solidFill>
                <a:latin typeface="Times New Roman" panose="02020603050405020304" pitchFamily="18" charset="0"/>
                <a:cs typeface="Times New Roman" panose="02020603050405020304" pitchFamily="18" charset="0"/>
              </a:rPr>
              <a:t>Пособие по ВН вследствие заболевания или травмы выплачивается в размере </a:t>
            </a:r>
            <a:r>
              <a:rPr lang="ru-RU" sz="1600" u="sng" dirty="0">
                <a:solidFill>
                  <a:prstClr val="black"/>
                </a:solidFill>
                <a:latin typeface="Times New Roman" panose="02020603050405020304" pitchFamily="18" charset="0"/>
                <a:cs typeface="Times New Roman" panose="02020603050405020304" pitchFamily="18" charset="0"/>
              </a:rPr>
              <a:t>60 % </a:t>
            </a:r>
            <a:r>
              <a:rPr lang="ru-RU" sz="1600" dirty="0">
                <a:solidFill>
                  <a:prstClr val="black"/>
                </a:solidFill>
                <a:latin typeface="Times New Roman" panose="02020603050405020304" pitchFamily="18" charset="0"/>
                <a:cs typeface="Times New Roman" panose="02020603050405020304" pitchFamily="18" charset="0"/>
              </a:rPr>
              <a:t>среднего заработка в случае заболевания или травмы, наступивших </a:t>
            </a:r>
            <a:r>
              <a:rPr lang="ru-RU" sz="1600" u="sng" dirty="0">
                <a:solidFill>
                  <a:prstClr val="black"/>
                </a:solidFill>
                <a:latin typeface="Times New Roman" panose="02020603050405020304" pitchFamily="18" charset="0"/>
                <a:cs typeface="Times New Roman" panose="02020603050405020304" pitchFamily="18" charset="0"/>
              </a:rPr>
              <a:t>в течение 30 кал. дней после прекращения работы по трудовому договору</a:t>
            </a:r>
            <a:endParaRPr lang="ru-RU" sz="1500" dirty="0">
              <a:solidFill>
                <a:prstClr val="black"/>
              </a:solidFill>
              <a:latin typeface="Times New Roman" panose="02020603050405020304" pitchFamily="18" charset="0"/>
              <a:cs typeface="Times New Roman" panose="02020603050405020304" pitchFamily="18" charset="0"/>
            </a:endParaRPr>
          </a:p>
        </p:txBody>
      </p:sp>
      <p:sp>
        <p:nvSpPr>
          <p:cNvPr id="4" name="Прямоугольник с двумя вырезанными противолежащими углами 3"/>
          <p:cNvSpPr/>
          <p:nvPr/>
        </p:nvSpPr>
        <p:spPr>
          <a:xfrm>
            <a:off x="113289" y="2783564"/>
            <a:ext cx="11960028" cy="1270450"/>
          </a:xfrm>
          <a:prstGeom prst="snip2DiagRect">
            <a:avLst/>
          </a:prstGeom>
          <a:solidFill>
            <a:schemeClr val="accent1">
              <a:lumMod val="40000"/>
              <a:lumOff val="60000"/>
              <a:alpha val="4509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600" dirty="0">
                <a:solidFill>
                  <a:prstClr val="black"/>
                </a:solidFill>
                <a:latin typeface="Times New Roman" panose="02020603050405020304" pitchFamily="18" charset="0"/>
                <a:cs typeface="Times New Roman" panose="02020603050405020304" pitchFamily="18" charset="0"/>
              </a:rPr>
              <a:t>3. Пособие по ВН при необходимости осуществления ухода за больным ребенком выплачивается:</a:t>
            </a:r>
          </a:p>
          <a:p>
            <a:pPr lvl="0"/>
            <a:r>
              <a:rPr lang="ru-RU" sz="1600" dirty="0">
                <a:solidFill>
                  <a:prstClr val="black"/>
                </a:solidFill>
                <a:latin typeface="Times New Roman" panose="02020603050405020304" pitchFamily="18" charset="0"/>
                <a:cs typeface="Times New Roman" panose="02020603050405020304" pitchFamily="18" charset="0"/>
              </a:rPr>
              <a:t>1) при лечении </a:t>
            </a:r>
            <a:r>
              <a:rPr lang="ru-RU" sz="1600" u="sng" dirty="0">
                <a:solidFill>
                  <a:prstClr val="black"/>
                </a:solidFill>
                <a:latin typeface="Times New Roman" panose="02020603050405020304" pitchFamily="18" charset="0"/>
                <a:cs typeface="Times New Roman" panose="02020603050405020304" pitchFamily="18" charset="0"/>
              </a:rPr>
              <a:t>ребенка в амбулаторных </a:t>
            </a:r>
            <a:r>
              <a:rPr lang="ru-RU" sz="1600" dirty="0">
                <a:solidFill>
                  <a:prstClr val="black"/>
                </a:solidFill>
                <a:latin typeface="Times New Roman" panose="02020603050405020304" pitchFamily="18" charset="0"/>
                <a:cs typeface="Times New Roman" panose="02020603050405020304" pitchFamily="18" charset="0"/>
              </a:rPr>
              <a:t>условиях - </a:t>
            </a:r>
            <a:r>
              <a:rPr lang="ru-RU" sz="1600" u="sng" dirty="0">
                <a:solidFill>
                  <a:prstClr val="black"/>
                </a:solidFill>
                <a:latin typeface="Times New Roman" panose="02020603050405020304" pitchFamily="18" charset="0"/>
                <a:cs typeface="Times New Roman" panose="02020603050405020304" pitchFamily="18" charset="0"/>
              </a:rPr>
              <a:t>за первые 10 кал. дней </a:t>
            </a:r>
            <a:r>
              <a:rPr lang="ru-RU" sz="1600" dirty="0">
                <a:solidFill>
                  <a:prstClr val="black"/>
                </a:solidFill>
                <a:latin typeface="Times New Roman" panose="02020603050405020304" pitchFamily="18" charset="0"/>
                <a:cs typeface="Times New Roman" panose="02020603050405020304" pitchFamily="18" charset="0"/>
              </a:rPr>
              <a:t>в размере, определяемом в зависимости от продолжительности страхового стажа застрахованного лица,  </a:t>
            </a:r>
            <a:r>
              <a:rPr lang="ru-RU" sz="1600" u="sng" dirty="0">
                <a:solidFill>
                  <a:prstClr val="black"/>
                </a:solidFill>
                <a:latin typeface="Times New Roman" panose="02020603050405020304" pitchFamily="18" charset="0"/>
                <a:cs typeface="Times New Roman" panose="02020603050405020304" pitchFamily="18" charset="0"/>
              </a:rPr>
              <a:t>за последующие </a:t>
            </a:r>
            <a:r>
              <a:rPr lang="ru-RU" sz="1600" dirty="0">
                <a:solidFill>
                  <a:prstClr val="black"/>
                </a:solidFill>
                <a:latin typeface="Times New Roman" panose="02020603050405020304" pitchFamily="18" charset="0"/>
                <a:cs typeface="Times New Roman" panose="02020603050405020304" pitchFamily="18" charset="0"/>
              </a:rPr>
              <a:t>дни в размере </a:t>
            </a:r>
            <a:r>
              <a:rPr lang="ru-RU" sz="1600" u="sng" dirty="0">
                <a:solidFill>
                  <a:prstClr val="black"/>
                </a:solidFill>
                <a:latin typeface="Times New Roman" panose="02020603050405020304" pitchFamily="18" charset="0"/>
                <a:cs typeface="Times New Roman" panose="02020603050405020304" pitchFamily="18" charset="0"/>
              </a:rPr>
              <a:t>50 % </a:t>
            </a:r>
            <a:r>
              <a:rPr lang="ru-RU" sz="1600" dirty="0">
                <a:solidFill>
                  <a:prstClr val="black"/>
                </a:solidFill>
                <a:latin typeface="Times New Roman" panose="02020603050405020304" pitchFamily="18" charset="0"/>
                <a:cs typeface="Times New Roman" panose="02020603050405020304" pitchFamily="18" charset="0"/>
              </a:rPr>
              <a:t>среднего заработка;</a:t>
            </a:r>
          </a:p>
          <a:p>
            <a:pPr lvl="0"/>
            <a:r>
              <a:rPr lang="ru-RU" sz="1600" dirty="0">
                <a:solidFill>
                  <a:prstClr val="black"/>
                </a:solidFill>
                <a:latin typeface="Times New Roman" panose="02020603050405020304" pitchFamily="18" charset="0"/>
                <a:cs typeface="Times New Roman" panose="02020603050405020304" pitchFamily="18" charset="0"/>
              </a:rPr>
              <a:t>2) при лечении </a:t>
            </a:r>
            <a:r>
              <a:rPr lang="ru-RU" sz="1600" u="sng" dirty="0">
                <a:solidFill>
                  <a:prstClr val="black"/>
                </a:solidFill>
                <a:latin typeface="Times New Roman" panose="02020603050405020304" pitchFamily="18" charset="0"/>
                <a:cs typeface="Times New Roman" panose="02020603050405020304" pitchFamily="18" charset="0"/>
              </a:rPr>
              <a:t>ребенка в стационарных </a:t>
            </a:r>
            <a:r>
              <a:rPr lang="ru-RU" sz="1600" dirty="0">
                <a:solidFill>
                  <a:prstClr val="black"/>
                </a:solidFill>
                <a:latin typeface="Times New Roman" panose="02020603050405020304" pitchFamily="18" charset="0"/>
                <a:cs typeface="Times New Roman" panose="02020603050405020304" pitchFamily="18" charset="0"/>
              </a:rPr>
              <a:t>условиях - в размере, определяемом в зависимости от </a:t>
            </a:r>
            <a:r>
              <a:rPr lang="ru-RU" sz="1600" u="sng" dirty="0">
                <a:solidFill>
                  <a:prstClr val="black"/>
                </a:solidFill>
                <a:latin typeface="Times New Roman" panose="02020603050405020304" pitchFamily="18" charset="0"/>
                <a:cs typeface="Times New Roman" panose="02020603050405020304" pitchFamily="18" charset="0"/>
              </a:rPr>
              <a:t>продолжительности страхового стажа</a:t>
            </a:r>
            <a:endParaRPr lang="ru-RU" sz="1600" dirty="0">
              <a:solidFill>
                <a:prstClr val="black"/>
              </a:solidFill>
              <a:latin typeface="Times New Roman" panose="02020603050405020304" pitchFamily="18" charset="0"/>
              <a:cs typeface="Times New Roman" panose="02020603050405020304" pitchFamily="18" charset="0"/>
            </a:endParaRPr>
          </a:p>
        </p:txBody>
      </p:sp>
      <p:sp>
        <p:nvSpPr>
          <p:cNvPr id="5" name="Прямоугольник с двумя вырезанными противолежащими углами 4"/>
          <p:cNvSpPr/>
          <p:nvPr/>
        </p:nvSpPr>
        <p:spPr>
          <a:xfrm>
            <a:off x="169933" y="4280116"/>
            <a:ext cx="11931706" cy="919459"/>
          </a:xfrm>
          <a:prstGeom prst="snip2DiagRect">
            <a:avLst/>
          </a:prstGeom>
          <a:solidFill>
            <a:schemeClr val="accent1">
              <a:lumMod val="40000"/>
              <a:lumOff val="60000"/>
              <a:alpha val="4509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sz="1600" dirty="0">
                <a:solidFill>
                  <a:prstClr val="black"/>
                </a:solidFill>
                <a:latin typeface="Times New Roman" panose="02020603050405020304" pitchFamily="18" charset="0"/>
                <a:cs typeface="Times New Roman" panose="02020603050405020304" pitchFamily="18" charset="0"/>
              </a:rPr>
              <a:t>4. Пособие по ВН при необходимости осуществления ухода за больным членом семьи при его лечении в амбулаторных условиях, за исключением случаев ухода за больным ребенком, выплачивается в размере, определяемом в зависимости от продолжительности страхового стажа</a:t>
            </a:r>
          </a:p>
        </p:txBody>
      </p:sp>
      <p:sp>
        <p:nvSpPr>
          <p:cNvPr id="6" name="Прямоугольник с двумя вырезанными противолежащими углами 5"/>
          <p:cNvSpPr/>
          <p:nvPr/>
        </p:nvSpPr>
        <p:spPr>
          <a:xfrm>
            <a:off x="198255" y="5468063"/>
            <a:ext cx="11960028" cy="1270451"/>
          </a:xfrm>
          <a:prstGeom prst="snip2DiagRect">
            <a:avLst/>
          </a:prstGeom>
          <a:solidFill>
            <a:schemeClr val="accent1">
              <a:lumMod val="40000"/>
              <a:lumOff val="60000"/>
              <a:alpha val="4509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sz="1600" dirty="0">
                <a:solidFill>
                  <a:prstClr val="black"/>
                </a:solidFill>
                <a:latin typeface="Times New Roman" panose="02020603050405020304" pitchFamily="18" charset="0"/>
                <a:cs typeface="Times New Roman" panose="02020603050405020304" pitchFamily="18" charset="0"/>
              </a:rPr>
              <a:t>6. Застрахованному лицу, имеющему страховой </a:t>
            </a:r>
            <a:r>
              <a:rPr lang="ru-RU" sz="1600" u="sng" dirty="0">
                <a:solidFill>
                  <a:prstClr val="black"/>
                </a:solidFill>
                <a:latin typeface="Times New Roman" panose="02020603050405020304" pitchFamily="18" charset="0"/>
                <a:cs typeface="Times New Roman" panose="02020603050405020304" pitchFamily="18" charset="0"/>
              </a:rPr>
              <a:t>стаж менее 6 месяцев</a:t>
            </a:r>
            <a:r>
              <a:rPr lang="ru-RU" sz="1600" dirty="0">
                <a:solidFill>
                  <a:prstClr val="black"/>
                </a:solidFill>
                <a:latin typeface="Times New Roman" panose="02020603050405020304" pitchFamily="18" charset="0"/>
                <a:cs typeface="Times New Roman" panose="02020603050405020304" pitchFamily="18" charset="0"/>
              </a:rPr>
              <a:t>, пособие по ВН выплачивается в размере, не превышающем за полный календарный месяц </a:t>
            </a:r>
            <a:r>
              <a:rPr lang="ru-RU" sz="1600" u="sng" dirty="0">
                <a:solidFill>
                  <a:prstClr val="black"/>
                </a:solidFill>
                <a:latin typeface="Times New Roman" panose="02020603050405020304" pitchFamily="18" charset="0"/>
                <a:cs typeface="Times New Roman" panose="02020603050405020304" pitchFamily="18" charset="0"/>
              </a:rPr>
              <a:t>минимального размера оплаты труда</a:t>
            </a:r>
            <a:r>
              <a:rPr lang="ru-RU" sz="1600" dirty="0">
                <a:solidFill>
                  <a:prstClr val="black"/>
                </a:solidFill>
                <a:latin typeface="Times New Roman" panose="02020603050405020304" pitchFamily="18" charset="0"/>
                <a:cs typeface="Times New Roman" panose="02020603050405020304" pitchFamily="18" charset="0"/>
              </a:rPr>
              <a:t>.</a:t>
            </a:r>
          </a:p>
          <a:p>
            <a:pPr lvl="0" algn="just"/>
            <a:r>
              <a:rPr lang="ru-RU" sz="1600" dirty="0">
                <a:solidFill>
                  <a:prstClr val="black"/>
                </a:solidFill>
                <a:latin typeface="Times New Roman" panose="02020603050405020304" pitchFamily="18" charset="0"/>
                <a:cs typeface="Times New Roman" panose="02020603050405020304" pitchFamily="18" charset="0"/>
              </a:rPr>
              <a:t>7. В случае ВН, наступившей до периода простоя и продолжающейся в период простоя, пособие по ВН за период простоя выплачивается в том же размере, в каком сохраняется за это время заработная плата, но не выше размера пособия по ВН, которое застрахованное лицо получало бы по общим правилам.</a:t>
            </a:r>
          </a:p>
        </p:txBody>
      </p:sp>
    </p:spTree>
    <p:extLst>
      <p:ext uri="{BB962C8B-B14F-4D97-AF65-F5344CB8AC3E}">
        <p14:creationId xmlns:p14="http://schemas.microsoft.com/office/powerpoint/2010/main" val="831998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 двумя вырезанными соседними углами 2"/>
          <p:cNvSpPr/>
          <p:nvPr/>
        </p:nvSpPr>
        <p:spPr>
          <a:xfrm>
            <a:off x="80919" y="93058"/>
            <a:ext cx="11992397" cy="3483623"/>
          </a:xfrm>
          <a:prstGeom prst="snip2Same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sz="1550" b="1" u="sng" dirty="0">
                <a:solidFill>
                  <a:prstClr val="black"/>
                </a:solidFill>
                <a:latin typeface="Times New Roman" panose="02020603050405020304" pitchFamily="18" charset="0"/>
                <a:cs typeface="Times New Roman" panose="02020603050405020304" pitchFamily="18" charset="0"/>
              </a:rPr>
              <a:t>Статья 8</a:t>
            </a:r>
            <a:r>
              <a:rPr lang="ru-RU" sz="1550" u="sng" dirty="0">
                <a:solidFill>
                  <a:prstClr val="black"/>
                </a:solidFill>
                <a:latin typeface="Times New Roman" panose="02020603050405020304" pitchFamily="18" charset="0"/>
                <a:cs typeface="Times New Roman" panose="02020603050405020304" pitchFamily="18" charset="0"/>
              </a:rPr>
              <a:t>. </a:t>
            </a:r>
            <a:r>
              <a:rPr lang="ru-RU" sz="1550" u="sng" dirty="0">
                <a:solidFill>
                  <a:schemeClr val="accent5">
                    <a:lumMod val="50000"/>
                  </a:schemeClr>
                </a:solidFill>
                <a:latin typeface="Times New Roman" panose="02020603050405020304" pitchFamily="18" charset="0"/>
                <a:cs typeface="Times New Roman" panose="02020603050405020304" pitchFamily="18" charset="0"/>
              </a:rPr>
              <a:t>Основания для снижения размера пособия по временной нетрудоспособности</a:t>
            </a:r>
          </a:p>
          <a:p>
            <a:pPr lvl="0" algn="just"/>
            <a:r>
              <a:rPr lang="ru-RU" sz="1550" dirty="0">
                <a:solidFill>
                  <a:prstClr val="black"/>
                </a:solidFill>
                <a:latin typeface="Times New Roman" panose="02020603050405020304" pitchFamily="18" charset="0"/>
                <a:cs typeface="Times New Roman" panose="02020603050405020304" pitchFamily="18" charset="0"/>
              </a:rPr>
              <a:t>1) нарушение без уважительных причин в период ВН режима, предписанного лечащим врачом;</a:t>
            </a:r>
          </a:p>
          <a:p>
            <a:pPr lvl="0" algn="just"/>
            <a:r>
              <a:rPr lang="ru-RU" sz="1550" dirty="0">
                <a:solidFill>
                  <a:prstClr val="black"/>
                </a:solidFill>
                <a:latin typeface="Times New Roman" panose="02020603050405020304" pitchFamily="18" charset="0"/>
                <a:cs typeface="Times New Roman" panose="02020603050405020304" pitchFamily="18" charset="0"/>
              </a:rPr>
              <a:t>2) неявка без уважительных причин в назначенный срок на врачебный осмотр или на проведение медико-социальной экспертизы;</a:t>
            </a:r>
          </a:p>
          <a:p>
            <a:pPr lvl="0" algn="just"/>
            <a:r>
              <a:rPr lang="ru-RU" sz="1550" dirty="0">
                <a:solidFill>
                  <a:prstClr val="black"/>
                </a:solidFill>
                <a:latin typeface="Times New Roman" panose="02020603050405020304" pitchFamily="18" charset="0"/>
                <a:cs typeface="Times New Roman" panose="02020603050405020304" pitchFamily="18" charset="0"/>
              </a:rPr>
              <a:t>3) заболевание или травма, наступившие вследствие алкогольного, наркотического, токсического опьянения или действий, связанных с таким </a:t>
            </a:r>
            <a:r>
              <a:rPr lang="ru-RU" sz="1550" dirty="0" err="1">
                <a:solidFill>
                  <a:prstClr val="black"/>
                </a:solidFill>
                <a:latin typeface="Times New Roman" panose="02020603050405020304" pitchFamily="18" charset="0"/>
                <a:cs typeface="Times New Roman" panose="02020603050405020304" pitchFamily="18" charset="0"/>
              </a:rPr>
              <a:t>опъянением</a:t>
            </a:r>
            <a:endParaRPr lang="ru-RU" sz="1550" dirty="0">
              <a:solidFill>
                <a:prstClr val="black"/>
              </a:solidFill>
              <a:latin typeface="Times New Roman" panose="02020603050405020304" pitchFamily="18" charset="0"/>
              <a:cs typeface="Times New Roman" panose="02020603050405020304" pitchFamily="18" charset="0"/>
            </a:endParaRPr>
          </a:p>
          <a:p>
            <a:pPr lvl="0" algn="just"/>
            <a:r>
              <a:rPr lang="ru-RU" sz="1550" dirty="0">
                <a:solidFill>
                  <a:prstClr val="black"/>
                </a:solidFill>
                <a:latin typeface="Times New Roman" panose="02020603050405020304" pitchFamily="18" charset="0"/>
                <a:cs typeface="Times New Roman" panose="02020603050405020304" pitchFamily="18" charset="0"/>
              </a:rPr>
              <a:t>2. При наличии одного или нескольких оснований для снижения пособие по ВН выплачивается в размере, не превышающем за полный календарный месяц МРОТ, а в районах и местностях, в которых в установленном порядке применяются районные коэффициенты к заработной плате, - в размере, не превышающем минимальный размер оплаты труда с учетом этих коэффициентов:</a:t>
            </a:r>
          </a:p>
          <a:p>
            <a:pPr lvl="0" algn="just"/>
            <a:r>
              <a:rPr lang="ru-RU" sz="1550" dirty="0">
                <a:solidFill>
                  <a:prstClr val="black"/>
                </a:solidFill>
                <a:latin typeface="Times New Roman" panose="02020603050405020304" pitchFamily="18" charset="0"/>
                <a:cs typeface="Times New Roman" panose="02020603050405020304" pitchFamily="18" charset="0"/>
              </a:rPr>
              <a:t>1) при наличии оснований, указанных в пунктах 1 и 2 части 1 настоящей статьи, - со дня, когда было допущено нарушение;</a:t>
            </a:r>
          </a:p>
          <a:p>
            <a:pPr lvl="0" algn="just"/>
            <a:r>
              <a:rPr lang="ru-RU" sz="1550" dirty="0">
                <a:solidFill>
                  <a:prstClr val="black"/>
                </a:solidFill>
                <a:latin typeface="Times New Roman" panose="02020603050405020304" pitchFamily="18" charset="0"/>
                <a:cs typeface="Times New Roman" panose="02020603050405020304" pitchFamily="18" charset="0"/>
              </a:rPr>
              <a:t>2) при наличии оснований, указанных в пункте 3 части 1 настоящей статьи, - за весь период нетрудоспособности.</a:t>
            </a:r>
          </a:p>
          <a:p>
            <a:pPr lvl="0" algn="just"/>
            <a:r>
              <a:rPr lang="ru-RU" sz="1550" b="1" u="sng" dirty="0">
                <a:solidFill>
                  <a:prstClr val="black"/>
                </a:solidFill>
                <a:latin typeface="Times New Roman" panose="02020603050405020304" pitchFamily="18" charset="0"/>
                <a:cs typeface="Times New Roman" panose="02020603050405020304" pitchFamily="18" charset="0"/>
              </a:rPr>
              <a:t>Статья 9</a:t>
            </a:r>
            <a:r>
              <a:rPr lang="ru-RU" sz="1550" u="sng" dirty="0">
                <a:solidFill>
                  <a:prstClr val="black"/>
                </a:solidFill>
                <a:latin typeface="Times New Roman" panose="02020603050405020304" pitchFamily="18" charset="0"/>
                <a:cs typeface="Times New Roman" panose="02020603050405020304" pitchFamily="18" charset="0"/>
              </a:rPr>
              <a:t>. часть 2:  Основания для отказа в назначении пособия по временной нетрудоспособности: </a:t>
            </a:r>
            <a:r>
              <a:rPr lang="ru-RU" sz="1550" dirty="0">
                <a:solidFill>
                  <a:prstClr val="black"/>
                </a:solidFill>
                <a:latin typeface="Times New Roman" panose="02020603050405020304" pitchFamily="18" charset="0"/>
                <a:cs typeface="Times New Roman" panose="02020603050405020304" pitchFamily="18" charset="0"/>
              </a:rPr>
              <a:t>наступление ВН в результате установленного судом умышленного причинения застрахованным лицом вреда своему здоровью или попытки самоубийства;  наступление ВН вследствие совершения застрахованным лицом </a:t>
            </a:r>
            <a:r>
              <a:rPr lang="ru-RU" sz="1600" dirty="0">
                <a:solidFill>
                  <a:prstClr val="black"/>
                </a:solidFill>
                <a:latin typeface="Times New Roman" panose="02020603050405020304" pitchFamily="18" charset="0"/>
                <a:cs typeface="Times New Roman" panose="02020603050405020304" pitchFamily="18" charset="0"/>
              </a:rPr>
              <a:t>умышленного преступления.</a:t>
            </a:r>
          </a:p>
        </p:txBody>
      </p:sp>
      <p:sp>
        <p:nvSpPr>
          <p:cNvPr id="4" name="Скругленный прямоугольник 3"/>
          <p:cNvSpPr/>
          <p:nvPr/>
        </p:nvSpPr>
        <p:spPr>
          <a:xfrm>
            <a:off x="105196" y="3669739"/>
            <a:ext cx="11968120" cy="309520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500" b="1" u="sng" dirty="0">
                <a:solidFill>
                  <a:prstClr val="black"/>
                </a:solidFill>
                <a:latin typeface="Times New Roman" panose="02020603050405020304" pitchFamily="18" charset="0"/>
                <a:cs typeface="Times New Roman" panose="02020603050405020304" pitchFamily="18" charset="0"/>
              </a:rPr>
              <a:t>Статья 10.</a:t>
            </a:r>
            <a:r>
              <a:rPr lang="ru-RU" sz="1500" u="sng" dirty="0">
                <a:solidFill>
                  <a:prstClr val="black"/>
                </a:solidFill>
                <a:latin typeface="Times New Roman" panose="02020603050405020304" pitchFamily="18" charset="0"/>
                <a:cs typeface="Times New Roman" panose="02020603050405020304" pitchFamily="18" charset="0"/>
              </a:rPr>
              <a:t> </a:t>
            </a:r>
            <a:r>
              <a:rPr lang="ru-RU" sz="1500" u="sng" dirty="0">
                <a:solidFill>
                  <a:srgbClr val="4472C4">
                    <a:lumMod val="75000"/>
                  </a:srgbClr>
                </a:solidFill>
                <a:latin typeface="Times New Roman" panose="02020603050405020304" pitchFamily="18" charset="0"/>
                <a:cs typeface="Times New Roman" panose="02020603050405020304" pitchFamily="18" charset="0"/>
              </a:rPr>
              <a:t>ПРОДОЛЖИТЕЛЬНОСТЬ ВЫПЛАТЫ ПОСОБИЯ ПО БЕРЕМЕННОСТИ И РОДАМ</a:t>
            </a:r>
          </a:p>
          <a:p>
            <a:pPr lvl="0" algn="just"/>
            <a:r>
              <a:rPr lang="ru-RU" sz="1500" dirty="0">
                <a:solidFill>
                  <a:prstClr val="black"/>
                </a:solidFill>
                <a:latin typeface="Times New Roman" panose="02020603050405020304" pitchFamily="18" charset="0"/>
                <a:cs typeface="Times New Roman" panose="02020603050405020304" pitchFamily="18" charset="0"/>
              </a:rPr>
              <a:t>1. Пособие по </a:t>
            </a:r>
            <a:r>
              <a:rPr lang="ru-RU" sz="1500" dirty="0" err="1">
                <a:solidFill>
                  <a:prstClr val="black"/>
                </a:solidFill>
                <a:latin typeface="Times New Roman" panose="02020603050405020304" pitchFamily="18" charset="0"/>
                <a:cs typeface="Times New Roman" panose="02020603050405020304" pitchFamily="18" charset="0"/>
              </a:rPr>
              <a:t>БиР</a:t>
            </a:r>
            <a:r>
              <a:rPr lang="ru-RU" sz="1500" dirty="0">
                <a:solidFill>
                  <a:prstClr val="black"/>
                </a:solidFill>
                <a:latin typeface="Times New Roman" panose="02020603050405020304" pitchFamily="18" charset="0"/>
                <a:cs typeface="Times New Roman" panose="02020603050405020304" pitchFamily="18" charset="0"/>
              </a:rPr>
              <a:t> выплачивается суммарно за весь период отпуска по беременности и родам продолжительностью 70 (в случае многоплодной беременности - 84) календарных дней до родов и 70 (в случае осложненных родов - 86, при рождении двух или более детей - 110) календарных дней после родов.</a:t>
            </a:r>
          </a:p>
          <a:p>
            <a:pPr lvl="0" algn="just"/>
            <a:r>
              <a:rPr lang="ru-RU" sz="1500" dirty="0">
                <a:solidFill>
                  <a:prstClr val="black"/>
                </a:solidFill>
                <a:latin typeface="Times New Roman" panose="02020603050405020304" pitchFamily="18" charset="0"/>
                <a:cs typeface="Times New Roman" panose="02020603050405020304" pitchFamily="18" charset="0"/>
              </a:rPr>
              <a:t>2. При усыновлении ребенка (детей) в возрасте до трех месяцев пособие по </a:t>
            </a:r>
            <a:r>
              <a:rPr lang="ru-RU" sz="1500" dirty="0" err="1">
                <a:solidFill>
                  <a:prstClr val="black"/>
                </a:solidFill>
                <a:latin typeface="Times New Roman" panose="02020603050405020304" pitchFamily="18" charset="0"/>
                <a:cs typeface="Times New Roman" panose="02020603050405020304" pitchFamily="18" charset="0"/>
              </a:rPr>
              <a:t>БиР</a:t>
            </a:r>
            <a:r>
              <a:rPr lang="ru-RU" sz="1500" dirty="0">
                <a:solidFill>
                  <a:prstClr val="black"/>
                </a:solidFill>
                <a:latin typeface="Times New Roman" panose="02020603050405020304" pitchFamily="18" charset="0"/>
                <a:cs typeface="Times New Roman" panose="02020603050405020304" pitchFamily="18" charset="0"/>
              </a:rPr>
              <a:t> выплачивается со дня его усыновления и до истечения 70 (в случае одновременного усыновления двух и более детей - 110) календарных дней со дня рождения ребенка (детей).</a:t>
            </a:r>
          </a:p>
          <a:p>
            <a:pPr lvl="0" algn="just"/>
            <a:r>
              <a:rPr lang="ru-RU" sz="1500" dirty="0">
                <a:solidFill>
                  <a:prstClr val="black"/>
                </a:solidFill>
                <a:latin typeface="Times New Roman" panose="02020603050405020304" pitchFamily="18" charset="0"/>
                <a:cs typeface="Times New Roman" panose="02020603050405020304" pitchFamily="18" charset="0"/>
              </a:rPr>
              <a:t>3. В случае, если в период нахождения матери в отпуске по уходу за ребенком до достижения им возраста полутора лет у нее наступает отпуск по беременности и родам, она имеет право выбора одного из двух видов пособий. </a:t>
            </a:r>
          </a:p>
          <a:p>
            <a:pPr lvl="0" algn="just"/>
            <a:r>
              <a:rPr lang="ru-RU" sz="1500" b="1" u="sng" dirty="0">
                <a:solidFill>
                  <a:prstClr val="black"/>
                </a:solidFill>
                <a:latin typeface="Times New Roman" panose="02020603050405020304" pitchFamily="18" charset="0"/>
                <a:cs typeface="Times New Roman" panose="02020603050405020304" pitchFamily="18" charset="0"/>
              </a:rPr>
              <a:t>Статья 11</a:t>
            </a:r>
            <a:r>
              <a:rPr lang="ru-RU" sz="1500" u="sng" dirty="0">
                <a:solidFill>
                  <a:prstClr val="black"/>
                </a:solidFill>
                <a:latin typeface="Times New Roman" panose="02020603050405020304" pitchFamily="18" charset="0"/>
                <a:cs typeface="Times New Roman" panose="02020603050405020304" pitchFamily="18" charset="0"/>
              </a:rPr>
              <a:t>. Размер пособия по беременности и родам</a:t>
            </a:r>
          </a:p>
          <a:p>
            <a:pPr lvl="0" algn="just"/>
            <a:r>
              <a:rPr lang="ru-RU" sz="1500" dirty="0">
                <a:solidFill>
                  <a:prstClr val="black"/>
                </a:solidFill>
                <a:latin typeface="Times New Roman" panose="02020603050405020304" pitchFamily="18" charset="0"/>
                <a:cs typeface="Times New Roman" panose="02020603050405020304" pitchFamily="18" charset="0"/>
              </a:rPr>
              <a:t>1. Пособие по </a:t>
            </a:r>
            <a:r>
              <a:rPr lang="ru-RU" sz="1500" dirty="0" err="1">
                <a:solidFill>
                  <a:prstClr val="black"/>
                </a:solidFill>
                <a:latin typeface="Times New Roman" panose="02020603050405020304" pitchFamily="18" charset="0"/>
                <a:cs typeface="Times New Roman" panose="02020603050405020304" pitchFamily="18" charset="0"/>
              </a:rPr>
              <a:t>БиР</a:t>
            </a:r>
            <a:r>
              <a:rPr lang="ru-RU" sz="1500" dirty="0">
                <a:solidFill>
                  <a:prstClr val="black"/>
                </a:solidFill>
                <a:latin typeface="Times New Roman" panose="02020603050405020304" pitchFamily="18" charset="0"/>
                <a:cs typeface="Times New Roman" panose="02020603050405020304" pitchFamily="18" charset="0"/>
              </a:rPr>
              <a:t> выплачивается застрахованной женщине в размере </a:t>
            </a:r>
            <a:r>
              <a:rPr lang="ru-RU" sz="1500" u="sng" dirty="0">
                <a:solidFill>
                  <a:prstClr val="black"/>
                </a:solidFill>
                <a:latin typeface="Times New Roman" panose="02020603050405020304" pitchFamily="18" charset="0"/>
                <a:cs typeface="Times New Roman" panose="02020603050405020304" pitchFamily="18" charset="0"/>
              </a:rPr>
              <a:t>100 процентов </a:t>
            </a:r>
            <a:r>
              <a:rPr lang="ru-RU" sz="1500" dirty="0">
                <a:solidFill>
                  <a:prstClr val="black"/>
                </a:solidFill>
                <a:latin typeface="Times New Roman" panose="02020603050405020304" pitchFamily="18" charset="0"/>
                <a:cs typeface="Times New Roman" panose="02020603050405020304" pitchFamily="18" charset="0"/>
              </a:rPr>
              <a:t>среднего заработка.</a:t>
            </a:r>
          </a:p>
          <a:p>
            <a:pPr lvl="0" algn="just"/>
            <a:r>
              <a:rPr lang="ru-RU" sz="1500" dirty="0">
                <a:solidFill>
                  <a:prstClr val="black"/>
                </a:solidFill>
                <a:latin typeface="Times New Roman" panose="02020603050405020304" pitchFamily="18" charset="0"/>
                <a:cs typeface="Times New Roman" panose="02020603050405020304" pitchFamily="18" charset="0"/>
              </a:rPr>
              <a:t>3. Застрахованной женщине, имеющей страховой стаж </a:t>
            </a:r>
            <a:r>
              <a:rPr lang="ru-RU" sz="1500" u="sng" dirty="0">
                <a:solidFill>
                  <a:prstClr val="black"/>
                </a:solidFill>
                <a:latin typeface="Times New Roman" panose="02020603050405020304" pitchFamily="18" charset="0"/>
                <a:cs typeface="Times New Roman" panose="02020603050405020304" pitchFamily="18" charset="0"/>
              </a:rPr>
              <a:t>менее шести месяцев</a:t>
            </a:r>
            <a:r>
              <a:rPr lang="ru-RU" sz="1500" dirty="0">
                <a:solidFill>
                  <a:prstClr val="black"/>
                </a:solidFill>
                <a:latin typeface="Times New Roman" panose="02020603050405020304" pitchFamily="18" charset="0"/>
                <a:cs typeface="Times New Roman" panose="02020603050405020304" pitchFamily="18" charset="0"/>
              </a:rPr>
              <a:t>, пособие по </a:t>
            </a:r>
            <a:r>
              <a:rPr lang="ru-RU" sz="1500" dirty="0" err="1">
                <a:solidFill>
                  <a:prstClr val="black"/>
                </a:solidFill>
                <a:latin typeface="Times New Roman" panose="02020603050405020304" pitchFamily="18" charset="0"/>
                <a:cs typeface="Times New Roman" panose="02020603050405020304" pitchFamily="18" charset="0"/>
              </a:rPr>
              <a:t>БиР</a:t>
            </a:r>
            <a:r>
              <a:rPr lang="ru-RU" sz="1500" dirty="0">
                <a:solidFill>
                  <a:prstClr val="black"/>
                </a:solidFill>
                <a:latin typeface="Times New Roman" panose="02020603050405020304" pitchFamily="18" charset="0"/>
                <a:cs typeface="Times New Roman" panose="02020603050405020304" pitchFamily="18" charset="0"/>
              </a:rPr>
              <a:t> выплачивается в размере, не превышающем за полный календарный месяц </a:t>
            </a:r>
            <a:r>
              <a:rPr lang="ru-RU" sz="1500" u="sng" dirty="0">
                <a:solidFill>
                  <a:prstClr val="black"/>
                </a:solidFill>
                <a:latin typeface="Times New Roman" panose="02020603050405020304" pitchFamily="18" charset="0"/>
                <a:cs typeface="Times New Roman" panose="02020603050405020304" pitchFamily="18" charset="0"/>
              </a:rPr>
              <a:t>МРОТ</a:t>
            </a:r>
            <a:r>
              <a:rPr lang="ru-RU" sz="1500" dirty="0">
                <a:solidFill>
                  <a:prstClr val="black"/>
                </a:solidFill>
                <a:latin typeface="Times New Roman" panose="02020603050405020304" pitchFamily="18" charset="0"/>
                <a:cs typeface="Times New Roman" panose="02020603050405020304" pitchFamily="18" charset="0"/>
              </a:rPr>
              <a:t>, установленного ФЗ, а в районах и местностях, в которых в установленном порядке применяются районные коэффициенты к заработной плате, в размере, не превышающем МРОТ с учетом этих коэффициентов.</a:t>
            </a:r>
          </a:p>
        </p:txBody>
      </p:sp>
    </p:spTree>
    <p:extLst>
      <p:ext uri="{BB962C8B-B14F-4D97-AF65-F5344CB8AC3E}">
        <p14:creationId xmlns:p14="http://schemas.microsoft.com/office/powerpoint/2010/main" val="32754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17566" y="93258"/>
            <a:ext cx="11956868" cy="6494085"/>
          </a:xfrm>
          <a:prstGeom prst="rect">
            <a:avLst/>
          </a:prstGeom>
          <a:solidFill>
            <a:schemeClr val="accent2">
              <a:lumMod val="20000"/>
              <a:lumOff val="80000"/>
            </a:schemeClr>
          </a:solidFill>
        </p:spPr>
        <p:txBody>
          <a:bodyPr wrap="square">
            <a:spAutoFit/>
          </a:bodyPr>
          <a:lstStyle/>
          <a:p>
            <a:pPr algn="ctr"/>
            <a:r>
              <a:rPr lang="ru-RU" sz="1600" u="sng" dirty="0">
                <a:solidFill>
                  <a:schemeClr val="accent5">
                    <a:lumMod val="75000"/>
                  </a:schemeClr>
                </a:solidFill>
                <a:latin typeface="Times New Roman" panose="02020603050405020304" pitchFamily="18" charset="0"/>
                <a:cs typeface="Times New Roman" panose="02020603050405020304" pitchFamily="18" charset="0"/>
              </a:rPr>
              <a:t>ЕЖЕМЕСЯЧНОЕ ПОСОБИЕ ПО УХОДУ ЗА РЕБЕНКОМ (статья 11.1.) </a:t>
            </a:r>
          </a:p>
          <a:p>
            <a:pPr algn="just"/>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1. Ежемесячное </a:t>
            </a:r>
            <a:r>
              <a:rPr lang="ru-RU" sz="1600" u="sng" dirty="0">
                <a:latin typeface="Times New Roman" panose="02020603050405020304" pitchFamily="18" charset="0"/>
                <a:cs typeface="Times New Roman" panose="02020603050405020304" pitchFamily="18" charset="0"/>
              </a:rPr>
              <a:t>пособие по уходу за ребенком </a:t>
            </a:r>
            <a:r>
              <a:rPr lang="ru-RU" sz="1600" dirty="0">
                <a:latin typeface="Times New Roman" panose="02020603050405020304" pitchFamily="18" charset="0"/>
                <a:cs typeface="Times New Roman" panose="02020603050405020304" pitchFamily="18" charset="0"/>
              </a:rPr>
              <a:t>выплачивается застрахованному лицу (матери, отцу, другим родственникам, опекунам), фактически осуществляющим уход за ребенком и находящимся в отпуске по уходу за ребенком, со дня предоставления отпуска по уходу за ребенком </a:t>
            </a:r>
            <a:r>
              <a:rPr lang="ru-RU" sz="1600" u="sng" dirty="0">
                <a:latin typeface="Times New Roman" panose="02020603050405020304" pitchFamily="18" charset="0"/>
                <a:cs typeface="Times New Roman" panose="02020603050405020304" pitchFamily="18" charset="0"/>
              </a:rPr>
              <a:t>до достижения ребенком возраста полутора лет</a:t>
            </a:r>
            <a:r>
              <a:rPr lang="ru-RU" sz="1600" dirty="0">
                <a:latin typeface="Times New Roman" panose="02020603050405020304" pitchFamily="18" charset="0"/>
                <a:cs typeface="Times New Roman" panose="02020603050405020304" pitchFamily="18" charset="0"/>
              </a:rPr>
              <a:t>. (</a:t>
            </a:r>
            <a:r>
              <a:rPr lang="ru-RU" sz="1600" i="1" dirty="0">
                <a:solidFill>
                  <a:schemeClr val="accent5">
                    <a:lumMod val="75000"/>
                  </a:schemeClr>
                </a:solidFill>
                <a:latin typeface="Times New Roman" panose="02020603050405020304" pitchFamily="18" charset="0"/>
                <a:cs typeface="Times New Roman" panose="02020603050405020304" pitchFamily="18" charset="0"/>
              </a:rPr>
              <a:t>издается приказ на основании заявления, справок от другого родителя о непредоставлении ему указанного отпуска</a:t>
            </a:r>
            <a:r>
              <a:rPr lang="ru-RU" sz="1600" dirty="0">
                <a:latin typeface="Times New Roman" panose="02020603050405020304" pitchFamily="18" charset="0"/>
                <a:cs typeface="Times New Roman" panose="02020603050405020304" pitchFamily="18" charset="0"/>
              </a:rPr>
              <a:t>)</a:t>
            </a:r>
          </a:p>
          <a:p>
            <a:pPr algn="just"/>
            <a:r>
              <a:rPr lang="ru-RU" sz="1600" dirty="0">
                <a:latin typeface="Times New Roman" panose="02020603050405020304" pitchFamily="18" charset="0"/>
                <a:cs typeface="Times New Roman" panose="02020603050405020304" pitchFamily="18" charset="0"/>
              </a:rPr>
              <a:t>2. Право на ежемесячное пособие по уходу за ребенком сохраняется в случае, если лицо, находящееся в отпуске по уходу за ребенком, работает на условиях неполного рабочего времени или на дому и продолжает осуществлять уход за ребенком.</a:t>
            </a:r>
          </a:p>
          <a:p>
            <a:pPr algn="just"/>
            <a:r>
              <a:rPr lang="ru-RU" sz="1600" dirty="0">
                <a:latin typeface="Times New Roman" panose="02020603050405020304" pitchFamily="18" charset="0"/>
                <a:cs typeface="Times New Roman" panose="02020603050405020304" pitchFamily="18" charset="0"/>
              </a:rPr>
              <a:t>3. Матери, имеющие право на пособие по беременности и родам, в период после родов вправе со дня рождения ребенка получать либо пособие по беременности и родам, либо ежемесячное пособие по уходу за ребенком с зачетом ранее выплаченного пособия по беременности и родам в случае, если размер ежемесячного пособия по уходу за ребенком выше, чем размер пособия по беременности и родам.</a:t>
            </a:r>
          </a:p>
          <a:p>
            <a:pPr algn="just"/>
            <a:r>
              <a:rPr lang="ru-RU" sz="1600" dirty="0">
                <a:latin typeface="Times New Roman" panose="02020603050405020304" pitchFamily="18" charset="0"/>
                <a:cs typeface="Times New Roman" panose="02020603050405020304" pitchFamily="18" charset="0"/>
              </a:rPr>
              <a:t>4. В случае, если уход за ребенком осуществляется одновременно несколькими лицами, право на получение ежемесячного пособия по уходу за ребенком предоставляется одному из указанных лиц.</a:t>
            </a:r>
          </a:p>
          <a:p>
            <a:pPr algn="just"/>
            <a:r>
              <a:rPr lang="ru-RU" sz="1600" u="sng" dirty="0">
                <a:latin typeface="Times New Roman" panose="02020603050405020304" pitchFamily="18" charset="0"/>
                <a:cs typeface="Times New Roman" panose="02020603050405020304" pitchFamily="18" charset="0"/>
              </a:rPr>
              <a:t>Статья 11.2. Размер ежемесячного пособия по уходу за ребенком</a:t>
            </a:r>
          </a:p>
          <a:p>
            <a:pPr algn="just"/>
            <a:r>
              <a:rPr lang="ru-RU" sz="1600" dirty="0">
                <a:latin typeface="Times New Roman" panose="02020603050405020304" pitchFamily="18" charset="0"/>
                <a:cs typeface="Times New Roman" panose="02020603050405020304" pitchFamily="18" charset="0"/>
              </a:rPr>
              <a:t>1. Ежемесячное пособие по уходу за ребенком выплачивается в размере </a:t>
            </a:r>
            <a:r>
              <a:rPr lang="ru-RU" sz="1600" u="sng" dirty="0">
                <a:latin typeface="Times New Roman" panose="02020603050405020304" pitchFamily="18" charset="0"/>
                <a:cs typeface="Times New Roman" panose="02020603050405020304" pitchFamily="18" charset="0"/>
              </a:rPr>
              <a:t>40 процентов среднего заработка </a:t>
            </a:r>
            <a:r>
              <a:rPr lang="ru-RU" sz="1600" dirty="0">
                <a:latin typeface="Times New Roman" panose="02020603050405020304" pitchFamily="18" charset="0"/>
                <a:cs typeface="Times New Roman" panose="02020603050405020304" pitchFamily="18" charset="0"/>
              </a:rPr>
              <a:t>застрахованного лица, но не менее минимального размера этого пособия, установленного </a:t>
            </a:r>
            <a:r>
              <a:rPr lang="ru-RU" sz="1600" u="sng" dirty="0">
                <a:latin typeface="Times New Roman" panose="02020603050405020304" pitchFamily="18" charset="0"/>
                <a:cs typeface="Times New Roman" panose="02020603050405020304" pitchFamily="18" charset="0"/>
              </a:rPr>
              <a:t>Федеральным законом "О государственных пособиях гражданам, имеющим детей« </a:t>
            </a:r>
            <a:r>
              <a:rPr lang="ru-RU" sz="1600" dirty="0">
                <a:latin typeface="Times New Roman" panose="02020603050405020304" pitchFamily="18" charset="0"/>
                <a:cs typeface="Times New Roman" panose="02020603050405020304" pitchFamily="18" charset="0"/>
              </a:rPr>
              <a:t>(см. следующий слайд) .</a:t>
            </a:r>
          </a:p>
          <a:p>
            <a:pPr algn="just"/>
            <a:r>
              <a:rPr lang="ru-RU" sz="1600" dirty="0">
                <a:latin typeface="Times New Roman" panose="02020603050405020304" pitchFamily="18" charset="0"/>
                <a:cs typeface="Times New Roman" panose="02020603050405020304" pitchFamily="18" charset="0"/>
              </a:rPr>
              <a:t>2. В случае ухода за </a:t>
            </a:r>
            <a:r>
              <a:rPr lang="ru-RU" sz="1600" u="sng" dirty="0">
                <a:latin typeface="Times New Roman" panose="02020603050405020304" pitchFamily="18" charset="0"/>
                <a:cs typeface="Times New Roman" panose="02020603050405020304" pitchFamily="18" charset="0"/>
              </a:rPr>
              <a:t>двумя и более детьми </a:t>
            </a:r>
            <a:r>
              <a:rPr lang="ru-RU" sz="1600" dirty="0">
                <a:latin typeface="Times New Roman" panose="02020603050405020304" pitchFamily="18" charset="0"/>
                <a:cs typeface="Times New Roman" panose="02020603050405020304" pitchFamily="18" charset="0"/>
              </a:rPr>
              <a:t>до достижения ими возраста полутора лет размер ежемесячного пособия по уходу за ребенком суммируется. При этом суммированный размер пособия </a:t>
            </a:r>
            <a:r>
              <a:rPr lang="ru-RU" sz="1600" u="sng" dirty="0">
                <a:latin typeface="Times New Roman" panose="02020603050405020304" pitchFamily="18" charset="0"/>
                <a:cs typeface="Times New Roman" panose="02020603050405020304" pitchFamily="18" charset="0"/>
              </a:rPr>
              <a:t>не может превышать 100 процентов </a:t>
            </a:r>
            <a:r>
              <a:rPr lang="ru-RU" sz="1600" dirty="0">
                <a:latin typeface="Times New Roman" panose="02020603050405020304" pitchFamily="18" charset="0"/>
                <a:cs typeface="Times New Roman" panose="02020603050405020304" pitchFamily="18" charset="0"/>
              </a:rPr>
              <a:t>среднего заработка застрахованного лица, но не может быть менее суммированного минимального размера этого пособия.</a:t>
            </a:r>
          </a:p>
          <a:p>
            <a:pPr algn="just"/>
            <a:r>
              <a:rPr lang="ru-RU" sz="1600" dirty="0">
                <a:latin typeface="Times New Roman" panose="02020603050405020304" pitchFamily="18" charset="0"/>
                <a:cs typeface="Times New Roman" panose="02020603050405020304" pitchFamily="18" charset="0"/>
              </a:rPr>
              <a:t>3. При определении размера ежемесячного пособия по уходу за вторым ребенком и последующими детьми учитываются предыдущие дети, рожденные (усыновленные) матерью данного ребенка.</a:t>
            </a:r>
          </a:p>
          <a:p>
            <a:pPr algn="just"/>
            <a:r>
              <a:rPr lang="ru-RU" sz="1600" dirty="0">
                <a:latin typeface="Times New Roman" panose="02020603050405020304" pitchFamily="18" charset="0"/>
                <a:cs typeface="Times New Roman" panose="02020603050405020304" pitchFamily="18" charset="0"/>
              </a:rPr>
              <a:t>4. В случае ухода за ребенком (детьми), рожденным (рожденными) матерью, лишенной родительских прав в отношении предыдущих детей, ежемесячное пособие по уходу за ребенком выплачивается в размерах, установленных настоящей статьей, без учета детей, в отношении которых она была лишена родительских прав.</a:t>
            </a:r>
          </a:p>
        </p:txBody>
      </p:sp>
    </p:spTree>
    <p:extLst>
      <p:ext uri="{BB962C8B-B14F-4D97-AF65-F5344CB8AC3E}">
        <p14:creationId xmlns:p14="http://schemas.microsoft.com/office/powerpoint/2010/main" val="1404250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7365" y="58846"/>
            <a:ext cx="11857270" cy="6740307"/>
          </a:xfrm>
          <a:prstGeom prst="rect">
            <a:avLst/>
          </a:prstGeom>
          <a:solidFill>
            <a:schemeClr val="accent5">
              <a:lumMod val="20000"/>
              <a:lumOff val="80000"/>
            </a:schemeClr>
          </a:solidFill>
        </p:spPr>
        <p:txBody>
          <a:bodyPr wrap="square">
            <a:spAutoFit/>
          </a:bodyPr>
          <a:lstStyle/>
          <a:p>
            <a:pPr algn="ctr"/>
            <a:r>
              <a:rPr lang="ru-RU" sz="1600" b="1" i="0" u="none" strike="noStrike" baseline="0" dirty="0">
                <a:solidFill>
                  <a:srgbClr val="000080"/>
                </a:solidFill>
                <a:latin typeface="Times New Roman" panose="02020603050405020304" pitchFamily="18" charset="0"/>
                <a:cs typeface="Times New Roman" panose="02020603050405020304" pitchFamily="18" charset="0"/>
              </a:rPr>
              <a:t>Федеральный закон от 19 мая 1995 г. N 81-ФЗ</a:t>
            </a:r>
            <a:br>
              <a:rPr lang="ru-RU" sz="1600" b="1" i="0" u="none" strike="noStrike" baseline="0" dirty="0">
                <a:solidFill>
                  <a:srgbClr val="000080"/>
                </a:solidFill>
                <a:latin typeface="Times New Roman" panose="02020603050405020304" pitchFamily="18" charset="0"/>
                <a:cs typeface="Times New Roman" panose="02020603050405020304" pitchFamily="18" charset="0"/>
              </a:rPr>
            </a:br>
            <a:r>
              <a:rPr lang="ru-RU" sz="1600" b="1" i="0" u="none" strike="noStrike" baseline="0" dirty="0">
                <a:solidFill>
                  <a:srgbClr val="000080"/>
                </a:solidFill>
                <a:latin typeface="Times New Roman" panose="02020603050405020304" pitchFamily="18" charset="0"/>
                <a:cs typeface="Times New Roman" panose="02020603050405020304" pitchFamily="18" charset="0"/>
              </a:rPr>
              <a:t>"О государственных пособиях гражданам, имеющим детей"</a:t>
            </a:r>
          </a:p>
          <a:p>
            <a:pPr algn="just"/>
            <a:r>
              <a:rPr lang="ru-RU" sz="1600" b="0" i="0" u="sng" strike="noStrike" baseline="0" dirty="0">
                <a:latin typeface="Times New Roman" panose="02020603050405020304" pitchFamily="18" charset="0"/>
                <a:cs typeface="Times New Roman" panose="02020603050405020304" pitchFamily="18" charset="0"/>
              </a:rPr>
              <a:t>Статья 3. </a:t>
            </a:r>
            <a:r>
              <a:rPr lang="ru-RU" sz="1600" b="0" i="0" u="none" strike="noStrike" baseline="0" dirty="0">
                <a:latin typeface="Times New Roman" panose="02020603050405020304" pitchFamily="18" charset="0"/>
                <a:cs typeface="Times New Roman" panose="02020603050405020304" pitchFamily="18" charset="0"/>
              </a:rPr>
              <a:t>Настоящим Федеральным законом устанавливаются следующие виды государственных пособий:</a:t>
            </a:r>
          </a:p>
          <a:p>
            <a:pPr algn="just"/>
            <a:r>
              <a:rPr lang="ru-RU" sz="1600" b="0" i="0" u="none" strike="noStrike" baseline="0" dirty="0">
                <a:latin typeface="Times New Roman" panose="02020603050405020304" pitchFamily="18" charset="0"/>
                <a:cs typeface="Times New Roman" panose="02020603050405020304" pitchFamily="18" charset="0"/>
              </a:rPr>
              <a:t>пособие по беременности и родам;</a:t>
            </a:r>
          </a:p>
          <a:p>
            <a:pPr algn="just"/>
            <a:r>
              <a:rPr lang="ru-RU" sz="1600" b="0" i="0" u="none" strike="noStrike" baseline="0" dirty="0">
                <a:latin typeface="Times New Roman" panose="02020603050405020304" pitchFamily="18" charset="0"/>
                <a:cs typeface="Times New Roman" panose="02020603050405020304" pitchFamily="18" charset="0"/>
              </a:rPr>
              <a:t>единовременное пособие женщинам, вставшим на учет в медицинских организациях в ранние сроки беременности;</a:t>
            </a:r>
          </a:p>
          <a:p>
            <a:pPr algn="just"/>
            <a:r>
              <a:rPr lang="ru-RU" sz="1600" b="0" i="0" u="none" strike="noStrike" baseline="0" dirty="0">
                <a:latin typeface="Times New Roman" panose="02020603050405020304" pitchFamily="18" charset="0"/>
                <a:cs typeface="Times New Roman" panose="02020603050405020304" pitchFamily="18" charset="0"/>
              </a:rPr>
              <a:t>единовременное пособие при рождении ребенка;</a:t>
            </a:r>
          </a:p>
          <a:p>
            <a:pPr algn="just"/>
            <a:r>
              <a:rPr lang="ru-RU" sz="1600" b="0" i="0" u="none" strike="noStrike" baseline="0" dirty="0">
                <a:latin typeface="Times New Roman" panose="02020603050405020304" pitchFamily="18" charset="0"/>
                <a:cs typeface="Times New Roman" panose="02020603050405020304" pitchFamily="18" charset="0"/>
              </a:rPr>
              <a:t>ежемесячное пособие по уходу за ребенком;</a:t>
            </a:r>
          </a:p>
          <a:p>
            <a:pPr algn="just"/>
            <a:r>
              <a:rPr lang="ru-RU" sz="1600" b="0" i="0" u="none" strike="noStrike" baseline="0" dirty="0">
                <a:latin typeface="Times New Roman" panose="02020603050405020304" pitchFamily="18" charset="0"/>
                <a:cs typeface="Times New Roman" panose="02020603050405020304" pitchFamily="18" charset="0"/>
              </a:rPr>
              <a:t>пособие на ребенка;</a:t>
            </a:r>
          </a:p>
          <a:p>
            <a:pPr algn="just"/>
            <a:r>
              <a:rPr lang="ru-RU" sz="1600" b="0" i="0" u="none" strike="noStrike" baseline="0" dirty="0">
                <a:latin typeface="Times New Roman" panose="02020603050405020304" pitchFamily="18" charset="0"/>
                <a:cs typeface="Times New Roman" panose="02020603050405020304" pitchFamily="18" charset="0"/>
              </a:rPr>
              <a:t>единовременное пособие при передаче ребенка на воспитание в семью;</a:t>
            </a:r>
          </a:p>
          <a:p>
            <a:pPr algn="just"/>
            <a:r>
              <a:rPr lang="ru-RU" sz="1600" b="0" i="0" u="none" strike="noStrike" baseline="0" dirty="0">
                <a:latin typeface="Times New Roman" panose="02020603050405020304" pitchFamily="18" charset="0"/>
                <a:cs typeface="Times New Roman" panose="02020603050405020304" pitchFamily="18" charset="0"/>
              </a:rPr>
              <a:t>единовременное пособие беременной жене военнослужащего, проходящего военную службу по призыву;</a:t>
            </a:r>
          </a:p>
          <a:p>
            <a:pPr algn="just"/>
            <a:r>
              <a:rPr lang="ru-RU" sz="1600" b="0" i="0" u="none" strike="noStrike" baseline="0" dirty="0">
                <a:latin typeface="Times New Roman" panose="02020603050405020304" pitchFamily="18" charset="0"/>
                <a:cs typeface="Times New Roman" panose="02020603050405020304" pitchFamily="18" charset="0"/>
              </a:rPr>
              <a:t>ежемесячное пособие на ребенка военнослужащего, проходящего военную службу по призыву.</a:t>
            </a:r>
          </a:p>
          <a:p>
            <a:r>
              <a:rPr lang="ru-RU" sz="1600" u="sng" dirty="0">
                <a:latin typeface="Times New Roman" panose="02020603050405020304" pitchFamily="18" charset="0"/>
                <a:cs typeface="Times New Roman" panose="02020603050405020304" pitchFamily="18" charset="0"/>
              </a:rPr>
              <a:t>Статья 12. СРОКИ ОБРАЩЕНИЯ ЗА ПОСОБИЯМИ:</a:t>
            </a:r>
          </a:p>
          <a:p>
            <a:r>
              <a:rPr lang="ru-RU" sz="1600" dirty="0">
                <a:latin typeface="Times New Roman" panose="02020603050405020304" pitchFamily="18" charset="0"/>
                <a:cs typeface="Times New Roman" panose="02020603050405020304" pitchFamily="18" charset="0"/>
              </a:rPr>
              <a:t>1. Пособие по временной нетрудоспособности назначается, если обращение за ним последовало не позднее </a:t>
            </a:r>
            <a:r>
              <a:rPr lang="ru-RU" sz="1600" u="sng" dirty="0">
                <a:latin typeface="Times New Roman" panose="02020603050405020304" pitchFamily="18" charset="0"/>
                <a:cs typeface="Times New Roman" panose="02020603050405020304" pitchFamily="18" charset="0"/>
              </a:rPr>
              <a:t>6 месяцев </a:t>
            </a:r>
            <a:r>
              <a:rPr lang="ru-RU" sz="1600" dirty="0">
                <a:latin typeface="Times New Roman" panose="02020603050405020304" pitchFamily="18" charset="0"/>
                <a:cs typeface="Times New Roman" panose="02020603050405020304" pitchFamily="18" charset="0"/>
              </a:rPr>
              <a:t>со дня восстановления трудоспособности (установления инвалидности), окончания ухода за больным членом семьи, карантина, протезирования и долечивания.</a:t>
            </a:r>
          </a:p>
          <a:p>
            <a:r>
              <a:rPr lang="ru-RU" sz="1600" dirty="0">
                <a:latin typeface="Times New Roman" panose="02020603050405020304" pitchFamily="18" charset="0"/>
                <a:cs typeface="Times New Roman" panose="02020603050405020304" pitchFamily="18" charset="0"/>
              </a:rPr>
              <a:t>2. Пособие по беременности и родам назначается, если обращение за ним последовало не позднее </a:t>
            </a:r>
            <a:r>
              <a:rPr lang="ru-RU" sz="1600" u="sng" dirty="0">
                <a:latin typeface="Times New Roman" panose="02020603050405020304" pitchFamily="18" charset="0"/>
                <a:cs typeface="Times New Roman" panose="02020603050405020304" pitchFamily="18" charset="0"/>
              </a:rPr>
              <a:t>6 месяцев </a:t>
            </a:r>
            <a:r>
              <a:rPr lang="ru-RU" sz="1600" dirty="0">
                <a:latin typeface="Times New Roman" panose="02020603050405020304" pitchFamily="18" charset="0"/>
                <a:cs typeface="Times New Roman" panose="02020603050405020304" pitchFamily="18" charset="0"/>
              </a:rPr>
              <a:t>со дня окончания отпуска по беременности и родам.</a:t>
            </a:r>
          </a:p>
          <a:p>
            <a:r>
              <a:rPr lang="ru-RU" sz="1600" dirty="0">
                <a:latin typeface="Times New Roman" panose="02020603050405020304" pitchFamily="18" charset="0"/>
                <a:cs typeface="Times New Roman" panose="02020603050405020304" pitchFamily="18" charset="0"/>
              </a:rPr>
              <a:t>2.1. Ежемесячное пособие по уходу за ребенком назначается, если обращение за ним последовало не позднее </a:t>
            </a:r>
            <a:r>
              <a:rPr lang="ru-RU" sz="1600" u="sng" dirty="0">
                <a:latin typeface="Times New Roman" panose="02020603050405020304" pitchFamily="18" charset="0"/>
                <a:cs typeface="Times New Roman" panose="02020603050405020304" pitchFamily="18" charset="0"/>
              </a:rPr>
              <a:t>6 месяцев </a:t>
            </a:r>
            <a:r>
              <a:rPr lang="ru-RU" sz="1600" dirty="0">
                <a:latin typeface="Times New Roman" panose="02020603050405020304" pitchFamily="18" charset="0"/>
                <a:cs typeface="Times New Roman" panose="02020603050405020304" pitchFamily="18" charset="0"/>
              </a:rPr>
              <a:t>со дня достижения ребенком возраста полутора лет.</a:t>
            </a:r>
          </a:p>
          <a:p>
            <a:r>
              <a:rPr lang="ru-RU" sz="1600" dirty="0">
                <a:latin typeface="Times New Roman" panose="02020603050405020304" pitchFamily="18" charset="0"/>
                <a:cs typeface="Times New Roman" panose="02020603050405020304" pitchFamily="18" charset="0"/>
              </a:rPr>
              <a:t>3. При обращении за пособием по временной нетрудоспособности, по беременности и родам, ежемесячным пособием по уходу за ребенком </a:t>
            </a:r>
            <a:r>
              <a:rPr lang="ru-RU" sz="1600" u="sng" dirty="0">
                <a:latin typeface="Times New Roman" panose="02020603050405020304" pitchFamily="18" charset="0"/>
                <a:cs typeface="Times New Roman" panose="02020603050405020304" pitchFamily="18" charset="0"/>
              </a:rPr>
              <a:t>по истечении шестимесячного срока </a:t>
            </a:r>
            <a:r>
              <a:rPr lang="ru-RU" sz="1600" dirty="0">
                <a:latin typeface="Times New Roman" panose="02020603050405020304" pitchFamily="18" charset="0"/>
                <a:cs typeface="Times New Roman" panose="02020603050405020304" pitchFamily="18" charset="0"/>
              </a:rPr>
              <a:t>решение о назначении пособия принимается территориальным органом страховщика при наличии уважительных причин пропуска срока обращения за пособием. Перечень уважительных причин пропуска срока обращения за пособием определяется федеральным органом исполнительной власти, осуществляющим функции по выработке государственной политики и нормативно-правовому регулированию в сфере социального страхования.</a:t>
            </a:r>
          </a:p>
          <a:p>
            <a:r>
              <a:rPr lang="ru-RU" sz="1600" u="sng" dirty="0">
                <a:latin typeface="Times New Roman" panose="02020603050405020304" pitchFamily="18" charset="0"/>
                <a:cs typeface="Times New Roman" panose="02020603050405020304" pitchFamily="18" charset="0"/>
              </a:rPr>
              <a:t>Статья 13. Порядок назначения и выплаты пособий:</a:t>
            </a:r>
          </a:p>
          <a:p>
            <a:pPr algn="just"/>
            <a:r>
              <a:rPr lang="ru-RU" sz="1600" dirty="0">
                <a:latin typeface="Times New Roman" panose="02020603050405020304" pitchFamily="18" charset="0"/>
                <a:cs typeface="Times New Roman" panose="02020603050405020304" pitchFamily="18" charset="0"/>
              </a:rPr>
              <a:t>1. Назначение и выплата пособий по ВН, по </a:t>
            </a:r>
            <a:r>
              <a:rPr lang="ru-RU" sz="1600" dirty="0" err="1">
                <a:latin typeface="Times New Roman" panose="02020603050405020304" pitchFamily="18" charset="0"/>
                <a:cs typeface="Times New Roman" panose="02020603050405020304" pitchFamily="18" charset="0"/>
              </a:rPr>
              <a:t>БиР</a:t>
            </a:r>
            <a:r>
              <a:rPr lang="ru-RU" sz="1600" dirty="0">
                <a:latin typeface="Times New Roman" panose="02020603050405020304" pitchFamily="18" charset="0"/>
                <a:cs typeface="Times New Roman" panose="02020603050405020304" pitchFamily="18" charset="0"/>
              </a:rPr>
              <a:t>, ежемесячного пособия по УЗР осуществляются страхователем по месту работы застрахованного лица (за исключением особых случаев).</a:t>
            </a:r>
            <a:endParaRPr lang="ru-RU" b="0" i="0" u="none" strike="noStrike" baseline="0" dirty="0"/>
          </a:p>
        </p:txBody>
      </p:sp>
    </p:spTree>
    <p:extLst>
      <p:ext uri="{BB962C8B-B14F-4D97-AF65-F5344CB8AC3E}">
        <p14:creationId xmlns:p14="http://schemas.microsoft.com/office/powerpoint/2010/main" val="111816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трелка: пятиугольник 1">
            <a:extLst>
              <a:ext uri="{FF2B5EF4-FFF2-40B4-BE49-F238E27FC236}">
                <a16:creationId xmlns="" xmlns:a16="http://schemas.microsoft.com/office/drawing/2014/main" id="{0AEF9F4E-CF3D-4106-9EB3-E195BA39908F}"/>
              </a:ext>
            </a:extLst>
          </p:cNvPr>
          <p:cNvSpPr/>
          <p:nvPr/>
        </p:nvSpPr>
        <p:spPr>
          <a:xfrm>
            <a:off x="269290" y="823633"/>
            <a:ext cx="4782103" cy="1358283"/>
          </a:xfrm>
          <a:prstGeom prst="homePlat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В случае, если застрахованное лицо на момент наступления страхового случая </a:t>
            </a:r>
            <a:r>
              <a:rPr lang="ru-RU" u="sng" dirty="0">
                <a:solidFill>
                  <a:schemeClr val="tx1"/>
                </a:solidFill>
                <a:latin typeface="Times New Roman" panose="02020603050405020304" pitchFamily="18" charset="0"/>
                <a:cs typeface="Times New Roman" panose="02020603050405020304" pitchFamily="18" charset="0"/>
              </a:rPr>
              <a:t>занято у нескольких страхователей </a:t>
            </a:r>
            <a:r>
              <a:rPr lang="ru-RU" dirty="0">
                <a:solidFill>
                  <a:schemeClr val="tx1"/>
                </a:solidFill>
                <a:latin typeface="Times New Roman" panose="02020603050405020304" pitchFamily="18" charset="0"/>
                <a:cs typeface="Times New Roman" panose="02020603050405020304" pitchFamily="18" charset="0"/>
              </a:rPr>
              <a:t>и в двух предшествующих календарных годах было </a:t>
            </a:r>
            <a:r>
              <a:rPr lang="ru-RU" u="sng" dirty="0">
                <a:solidFill>
                  <a:schemeClr val="tx1"/>
                </a:solidFill>
                <a:latin typeface="Times New Roman" panose="02020603050405020304" pitchFamily="18" charset="0"/>
                <a:cs typeface="Times New Roman" panose="02020603050405020304" pitchFamily="18" charset="0"/>
              </a:rPr>
              <a:t>занято у тех же страхователей</a:t>
            </a:r>
            <a:endParaRPr lang="ru-RU" dirty="0"/>
          </a:p>
        </p:txBody>
      </p:sp>
      <p:sp>
        <p:nvSpPr>
          <p:cNvPr id="3" name="Прямоугольник: скругленные углы 2">
            <a:extLst>
              <a:ext uri="{FF2B5EF4-FFF2-40B4-BE49-F238E27FC236}">
                <a16:creationId xmlns="" xmlns:a16="http://schemas.microsoft.com/office/drawing/2014/main" id="{A76CB7F2-94EE-477D-B0E8-0B62F97A67EE}"/>
              </a:ext>
            </a:extLst>
          </p:cNvPr>
          <p:cNvSpPr/>
          <p:nvPr/>
        </p:nvSpPr>
        <p:spPr>
          <a:xfrm>
            <a:off x="5166803" y="704153"/>
            <a:ext cx="6755907" cy="159724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пособия по ВН, по </a:t>
            </a:r>
            <a:r>
              <a:rPr lang="ru-RU" dirty="0" err="1">
                <a:solidFill>
                  <a:schemeClr val="tx1"/>
                </a:solidFill>
                <a:latin typeface="Times New Roman" panose="02020603050405020304" pitchFamily="18" charset="0"/>
                <a:cs typeface="Times New Roman" panose="02020603050405020304" pitchFamily="18" charset="0"/>
              </a:rPr>
              <a:t>БиР</a:t>
            </a:r>
            <a:r>
              <a:rPr lang="ru-RU" dirty="0">
                <a:solidFill>
                  <a:schemeClr val="tx1"/>
                </a:solidFill>
                <a:latin typeface="Times New Roman" panose="02020603050405020304" pitchFamily="18" charset="0"/>
                <a:cs typeface="Times New Roman" panose="02020603050405020304" pitchFamily="18" charset="0"/>
              </a:rPr>
              <a:t> выплачиваются ему страхователями по всем местам работы, ежемесячное пособие по уходу за ребенком - страхователем по одному месту работы по выбору застрахованного лица и исчисляются исходя из среднего заработка за время работы у страхователя, назначающего и выплачивающего пособие</a:t>
            </a:r>
          </a:p>
        </p:txBody>
      </p:sp>
      <p:sp>
        <p:nvSpPr>
          <p:cNvPr id="4" name="Стрелка: пятиугольник 3">
            <a:extLst>
              <a:ext uri="{FF2B5EF4-FFF2-40B4-BE49-F238E27FC236}">
                <a16:creationId xmlns="" xmlns:a16="http://schemas.microsoft.com/office/drawing/2014/main" id="{C5D93401-2D77-4334-A789-B0048E40AAD1}"/>
              </a:ext>
            </a:extLst>
          </p:cNvPr>
          <p:cNvSpPr/>
          <p:nvPr/>
        </p:nvSpPr>
        <p:spPr>
          <a:xfrm>
            <a:off x="284085" y="2437404"/>
            <a:ext cx="4640061" cy="1358283"/>
          </a:xfrm>
          <a:prstGeom prst="homePlat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Если застрахованное лицо на момент наступления страхового случая </a:t>
            </a:r>
            <a:r>
              <a:rPr lang="ru-RU" u="sng" dirty="0">
                <a:solidFill>
                  <a:schemeClr val="tx1"/>
                </a:solidFill>
                <a:latin typeface="Times New Roman" panose="02020603050405020304" pitchFamily="18" charset="0"/>
                <a:cs typeface="Times New Roman" panose="02020603050405020304" pitchFamily="18" charset="0"/>
              </a:rPr>
              <a:t>занято у нескольких страхователей</a:t>
            </a:r>
            <a:r>
              <a:rPr lang="ru-RU" dirty="0">
                <a:solidFill>
                  <a:schemeClr val="tx1"/>
                </a:solidFill>
                <a:latin typeface="Times New Roman" panose="02020603050405020304" pitchFamily="18" charset="0"/>
                <a:cs typeface="Times New Roman" panose="02020603050405020304" pitchFamily="18" charset="0"/>
              </a:rPr>
              <a:t>, а в двух предшествующих календарных годах было </a:t>
            </a:r>
            <a:r>
              <a:rPr lang="ru-RU" u="sng" dirty="0">
                <a:solidFill>
                  <a:schemeClr val="tx1"/>
                </a:solidFill>
                <a:latin typeface="Times New Roman" panose="02020603050405020304" pitchFamily="18" charset="0"/>
                <a:cs typeface="Times New Roman" panose="02020603050405020304" pitchFamily="18" charset="0"/>
              </a:rPr>
              <a:t>занято у других страхователей</a:t>
            </a:r>
            <a:endParaRPr lang="ru-RU" dirty="0">
              <a:solidFill>
                <a:schemeClr val="tx1"/>
              </a:solidFill>
            </a:endParaRPr>
          </a:p>
        </p:txBody>
      </p:sp>
      <p:sp>
        <p:nvSpPr>
          <p:cNvPr id="5" name="Стрелка: пятиугольник 4">
            <a:extLst>
              <a:ext uri="{FF2B5EF4-FFF2-40B4-BE49-F238E27FC236}">
                <a16:creationId xmlns="" xmlns:a16="http://schemas.microsoft.com/office/drawing/2014/main" id="{69AA580C-CD9B-4249-911E-0C6D9C93D3D2}"/>
              </a:ext>
            </a:extLst>
          </p:cNvPr>
          <p:cNvSpPr/>
          <p:nvPr/>
        </p:nvSpPr>
        <p:spPr>
          <a:xfrm>
            <a:off x="284085" y="4030277"/>
            <a:ext cx="4669653" cy="1582444"/>
          </a:xfrm>
          <a:prstGeom prst="homePlat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Если застрахованное лицо на момент наступления страхового случая </a:t>
            </a:r>
            <a:r>
              <a:rPr lang="ru-RU" u="sng" dirty="0">
                <a:solidFill>
                  <a:schemeClr val="tx1"/>
                </a:solidFill>
                <a:latin typeface="Times New Roman" panose="02020603050405020304" pitchFamily="18" charset="0"/>
                <a:cs typeface="Times New Roman" panose="02020603050405020304" pitchFamily="18" charset="0"/>
              </a:rPr>
              <a:t>занято у нескольких страхователей</a:t>
            </a:r>
            <a:r>
              <a:rPr lang="ru-RU" dirty="0">
                <a:solidFill>
                  <a:schemeClr val="tx1"/>
                </a:solidFill>
                <a:latin typeface="Times New Roman" panose="02020603050405020304" pitchFamily="18" charset="0"/>
                <a:cs typeface="Times New Roman" panose="02020603050405020304" pitchFamily="18" charset="0"/>
              </a:rPr>
              <a:t>, а в двух предшествующих кал. годах </a:t>
            </a:r>
            <a:r>
              <a:rPr lang="ru-RU" u="sng" dirty="0">
                <a:solidFill>
                  <a:schemeClr val="tx1"/>
                </a:solidFill>
                <a:latin typeface="Times New Roman" panose="02020603050405020304" pitchFamily="18" charset="0"/>
                <a:cs typeface="Times New Roman" panose="02020603050405020304" pitchFamily="18" charset="0"/>
              </a:rPr>
              <a:t>было занято как у этих, так и у других </a:t>
            </a:r>
            <a:r>
              <a:rPr lang="ru-RU" dirty="0">
                <a:solidFill>
                  <a:schemeClr val="tx1"/>
                </a:solidFill>
                <a:latin typeface="Times New Roman" panose="02020603050405020304" pitchFamily="18" charset="0"/>
                <a:cs typeface="Times New Roman" panose="02020603050405020304" pitchFamily="18" charset="0"/>
              </a:rPr>
              <a:t>страхователей</a:t>
            </a:r>
            <a:endParaRPr lang="ru-RU" dirty="0">
              <a:solidFill>
                <a:schemeClr val="tx1"/>
              </a:solidFill>
            </a:endParaRPr>
          </a:p>
        </p:txBody>
      </p:sp>
      <p:sp>
        <p:nvSpPr>
          <p:cNvPr id="6" name="Прямоугольник: скругленные углы 5">
            <a:extLst>
              <a:ext uri="{FF2B5EF4-FFF2-40B4-BE49-F238E27FC236}">
                <a16:creationId xmlns="" xmlns:a16="http://schemas.microsoft.com/office/drawing/2014/main" id="{0097C233-8F47-46E4-92F6-433764ACEEF9}"/>
              </a:ext>
            </a:extLst>
          </p:cNvPr>
          <p:cNvSpPr/>
          <p:nvPr/>
        </p:nvSpPr>
        <p:spPr>
          <a:xfrm>
            <a:off x="5166803" y="2437404"/>
            <a:ext cx="6755907" cy="143818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пособия по временной нетрудоспособности, по беременности и родам, ежемесячное пособие по уходу за ребенком назначаются и выплачиваются ему страхователем </a:t>
            </a:r>
            <a:r>
              <a:rPr lang="ru-RU" u="sng" dirty="0">
                <a:solidFill>
                  <a:schemeClr val="tx1"/>
                </a:solidFill>
                <a:latin typeface="Times New Roman" panose="02020603050405020304" pitchFamily="18" charset="0"/>
                <a:cs typeface="Times New Roman" panose="02020603050405020304" pitchFamily="18" charset="0"/>
              </a:rPr>
              <a:t>по одному из последних </a:t>
            </a:r>
            <a:r>
              <a:rPr lang="ru-RU" dirty="0">
                <a:solidFill>
                  <a:schemeClr val="tx1"/>
                </a:solidFill>
                <a:latin typeface="Times New Roman" panose="02020603050405020304" pitchFamily="18" charset="0"/>
                <a:cs typeface="Times New Roman" panose="02020603050405020304" pitchFamily="18" charset="0"/>
              </a:rPr>
              <a:t>мест работы </a:t>
            </a:r>
            <a:r>
              <a:rPr lang="ru-RU" u="sng" dirty="0">
                <a:solidFill>
                  <a:schemeClr val="tx1"/>
                </a:solidFill>
                <a:latin typeface="Times New Roman" panose="02020603050405020304" pitchFamily="18" charset="0"/>
                <a:cs typeface="Times New Roman" panose="02020603050405020304" pitchFamily="18" charset="0"/>
              </a:rPr>
              <a:t>по выбору </a:t>
            </a:r>
            <a:r>
              <a:rPr lang="ru-RU" dirty="0">
                <a:solidFill>
                  <a:schemeClr val="tx1"/>
                </a:solidFill>
                <a:latin typeface="Times New Roman" panose="02020603050405020304" pitchFamily="18" charset="0"/>
                <a:cs typeface="Times New Roman" panose="02020603050405020304" pitchFamily="18" charset="0"/>
              </a:rPr>
              <a:t>застрахованного лица</a:t>
            </a:r>
            <a:endParaRPr lang="ru-RU" dirty="0">
              <a:solidFill>
                <a:schemeClr val="tx1"/>
              </a:solidFill>
            </a:endParaRPr>
          </a:p>
        </p:txBody>
      </p:sp>
      <p:sp>
        <p:nvSpPr>
          <p:cNvPr id="8" name="Прямоугольник: скругленные углы 7">
            <a:extLst>
              <a:ext uri="{FF2B5EF4-FFF2-40B4-BE49-F238E27FC236}">
                <a16:creationId xmlns="" xmlns:a16="http://schemas.microsoft.com/office/drawing/2014/main" id="{A2CBF5D7-E967-4FAE-BD83-C4ED6B7F74BB}"/>
              </a:ext>
            </a:extLst>
          </p:cNvPr>
          <p:cNvSpPr/>
          <p:nvPr/>
        </p:nvSpPr>
        <p:spPr>
          <a:xfrm>
            <a:off x="5238469" y="4011595"/>
            <a:ext cx="6755908" cy="191535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пособия по ВН и </a:t>
            </a:r>
            <a:r>
              <a:rPr lang="ru-RU" dirty="0" err="1">
                <a:solidFill>
                  <a:schemeClr val="tx1"/>
                </a:solidFill>
                <a:latin typeface="Times New Roman" panose="02020603050405020304" pitchFamily="18" charset="0"/>
                <a:cs typeface="Times New Roman" panose="02020603050405020304" pitchFamily="18" charset="0"/>
              </a:rPr>
              <a:t>БиР</a:t>
            </a:r>
            <a:r>
              <a:rPr lang="ru-RU" dirty="0">
                <a:solidFill>
                  <a:schemeClr val="tx1"/>
                </a:solidFill>
                <a:latin typeface="Times New Roman" panose="02020603050405020304" pitchFamily="18" charset="0"/>
                <a:cs typeface="Times New Roman" panose="02020603050405020304" pitchFamily="18" charset="0"/>
              </a:rPr>
              <a:t> назначаются и выплачиваются ему либо страхователями по всем местам работы исходя из среднего заработка за время работы у страхователя, назначающего и выплачивающего пособие, либо  страхователем по одному из последних мест работы (службы, иной деятельности) по выбору застрахованного  лица</a:t>
            </a:r>
            <a:endParaRPr lang="ru-RU" dirty="0">
              <a:solidFill>
                <a:schemeClr val="tx1"/>
              </a:solidFill>
            </a:endParaRPr>
          </a:p>
        </p:txBody>
      </p:sp>
      <p:sp>
        <p:nvSpPr>
          <p:cNvPr id="9" name="TextBox 8">
            <a:extLst>
              <a:ext uri="{FF2B5EF4-FFF2-40B4-BE49-F238E27FC236}">
                <a16:creationId xmlns="" xmlns:a16="http://schemas.microsoft.com/office/drawing/2014/main" id="{72B62110-C5AE-416A-BE97-66A521B38027}"/>
              </a:ext>
            </a:extLst>
          </p:cNvPr>
          <p:cNvSpPr txBox="1"/>
          <p:nvPr/>
        </p:nvSpPr>
        <p:spPr>
          <a:xfrm>
            <a:off x="3400425" y="71025"/>
            <a:ext cx="6600825" cy="400110"/>
          </a:xfrm>
          <a:prstGeom prst="rect">
            <a:avLst/>
          </a:prstGeom>
          <a:noFill/>
        </p:spPr>
        <p:txBody>
          <a:bodyPr wrap="square" rtlCol="0">
            <a:spAutoFit/>
          </a:bodyPr>
          <a:lstStyle/>
          <a:p>
            <a:r>
              <a:rPr lang="ru-RU" sz="2000" dirty="0">
                <a:latin typeface="Times New Roman" panose="02020603050405020304" pitchFamily="18" charset="0"/>
                <a:cs typeface="Times New Roman" panose="02020603050405020304" pitchFamily="18" charset="0"/>
              </a:rPr>
              <a:t>У РАБОТНИКА НЕСКОЛЬКО РАБОТО</a:t>
            </a:r>
            <a:r>
              <a:rPr lang="ru-RU" sz="2000" dirty="0"/>
              <a:t>ДАТЕЛЕЙ  </a:t>
            </a:r>
          </a:p>
        </p:txBody>
      </p:sp>
      <p:sp>
        <p:nvSpPr>
          <p:cNvPr id="10" name="Прямоугольник: скругленные углы 9">
            <a:extLst>
              <a:ext uri="{FF2B5EF4-FFF2-40B4-BE49-F238E27FC236}">
                <a16:creationId xmlns="" xmlns:a16="http://schemas.microsoft.com/office/drawing/2014/main" id="{29ACC4CE-342B-4AF1-AFA7-6A04BEB757AE}"/>
              </a:ext>
            </a:extLst>
          </p:cNvPr>
          <p:cNvSpPr/>
          <p:nvPr/>
        </p:nvSpPr>
        <p:spPr>
          <a:xfrm>
            <a:off x="264018" y="6109435"/>
            <a:ext cx="11696700" cy="6762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solidFill>
                  <a:schemeClr val="tx1"/>
                </a:solidFill>
                <a:latin typeface="Times New Roman" panose="02020603050405020304" pitchFamily="18" charset="0"/>
                <a:cs typeface="Times New Roman" panose="02020603050405020304" pitchFamily="18" charset="0"/>
              </a:rPr>
              <a:t>В случаях, когда застрахованное лицо при обращении за назначением пособий к страхователю по одному из последних мест работы по выбору застрахованного лица представляет также справку с места работы у другого страхователя (у других страхователей) о том, что назначение и выплата пособий этим страхователем не осуществляются.</a:t>
            </a:r>
          </a:p>
        </p:txBody>
      </p:sp>
    </p:spTree>
    <p:extLst>
      <p:ext uri="{BB962C8B-B14F-4D97-AF65-F5344CB8AC3E}">
        <p14:creationId xmlns:p14="http://schemas.microsoft.com/office/powerpoint/2010/main" val="3058874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скругленные противолежащие углы 5">
            <a:extLst>
              <a:ext uri="{FF2B5EF4-FFF2-40B4-BE49-F238E27FC236}">
                <a16:creationId xmlns="" xmlns:a16="http://schemas.microsoft.com/office/drawing/2014/main" id="{FC06872B-C128-4225-9973-4EAC85319391}"/>
              </a:ext>
            </a:extLst>
          </p:cNvPr>
          <p:cNvSpPr/>
          <p:nvPr/>
        </p:nvSpPr>
        <p:spPr>
          <a:xfrm>
            <a:off x="245268" y="171448"/>
            <a:ext cx="6012658" cy="1928811"/>
          </a:xfrm>
          <a:prstGeom prst="round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Застрахованному лицу, утратившему трудоспособность вследствие заболевания или травмы в течение </a:t>
            </a:r>
            <a:r>
              <a:rPr lang="ru-RU" u="sng" dirty="0">
                <a:solidFill>
                  <a:schemeClr val="tx1"/>
                </a:solidFill>
                <a:latin typeface="Times New Roman" panose="02020603050405020304" pitchFamily="18" charset="0"/>
                <a:cs typeface="Times New Roman" panose="02020603050405020304" pitchFamily="18" charset="0"/>
              </a:rPr>
              <a:t>30 кал. дней со дня прекращения </a:t>
            </a:r>
            <a:r>
              <a:rPr lang="ru-RU" dirty="0">
                <a:solidFill>
                  <a:schemeClr val="tx1"/>
                </a:solidFill>
                <a:latin typeface="Times New Roman" panose="02020603050405020304" pitchFamily="18" charset="0"/>
                <a:cs typeface="Times New Roman" panose="02020603050405020304" pitchFamily="18" charset="0"/>
              </a:rPr>
              <a:t>работы по ТД, пособие по временной нетрудоспособности назначается и выплачивается страхователем </a:t>
            </a:r>
            <a:r>
              <a:rPr lang="ru-RU" u="sng" dirty="0">
                <a:solidFill>
                  <a:schemeClr val="tx1"/>
                </a:solidFill>
                <a:latin typeface="Times New Roman" panose="02020603050405020304" pitchFamily="18" charset="0"/>
                <a:cs typeface="Times New Roman" panose="02020603050405020304" pitchFamily="18" charset="0"/>
              </a:rPr>
              <a:t>по его последнему месту работы </a:t>
            </a:r>
            <a:r>
              <a:rPr lang="ru-RU" dirty="0">
                <a:solidFill>
                  <a:schemeClr val="tx1"/>
                </a:solidFill>
                <a:latin typeface="Times New Roman" panose="02020603050405020304" pitchFamily="18" charset="0"/>
                <a:cs typeface="Times New Roman" panose="02020603050405020304" pitchFamily="18" charset="0"/>
              </a:rPr>
              <a:t>либо территориальным органом страховщика в особых случаях</a:t>
            </a:r>
            <a:endParaRPr lang="ru-RU" dirty="0">
              <a:solidFill>
                <a:schemeClr val="tx1"/>
              </a:solidFill>
            </a:endParaRPr>
          </a:p>
        </p:txBody>
      </p:sp>
      <p:sp>
        <p:nvSpPr>
          <p:cNvPr id="7" name="Прямоугольник: скругленные противолежащие углы 6">
            <a:extLst>
              <a:ext uri="{FF2B5EF4-FFF2-40B4-BE49-F238E27FC236}">
                <a16:creationId xmlns="" xmlns:a16="http://schemas.microsoft.com/office/drawing/2014/main" id="{57B77D28-289D-4A6D-8420-3842273E9C60}"/>
              </a:ext>
            </a:extLst>
          </p:cNvPr>
          <p:cNvSpPr/>
          <p:nvPr/>
        </p:nvSpPr>
        <p:spPr>
          <a:xfrm>
            <a:off x="161926" y="2428873"/>
            <a:ext cx="6096000" cy="3700469"/>
          </a:xfrm>
          <a:prstGeom prst="round2Diag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700" dirty="0">
                <a:solidFill>
                  <a:schemeClr val="bg1"/>
                </a:solidFill>
                <a:latin typeface="Times New Roman" panose="02020603050405020304" pitchFamily="18" charset="0"/>
                <a:cs typeface="Times New Roman" panose="02020603050405020304" pitchFamily="18" charset="0"/>
              </a:rPr>
              <a:t>	В случае прекращения деятельности страхователем на день обращения работника за пособиями, либо в случае  </a:t>
            </a:r>
            <a:r>
              <a:rPr lang="ru-RU" sz="1700" u="sng" dirty="0">
                <a:solidFill>
                  <a:schemeClr val="bg1"/>
                </a:solidFill>
                <a:latin typeface="Times New Roman" panose="02020603050405020304" pitchFamily="18" charset="0"/>
                <a:cs typeface="Times New Roman" panose="02020603050405020304" pitchFamily="18" charset="0"/>
              </a:rPr>
              <a:t>недостаточности денежных средств </a:t>
            </a:r>
            <a:r>
              <a:rPr lang="ru-RU" sz="1700" dirty="0">
                <a:solidFill>
                  <a:schemeClr val="bg1"/>
                </a:solidFill>
                <a:latin typeface="Times New Roman" panose="02020603050405020304" pitchFamily="18" charset="0"/>
                <a:cs typeface="Times New Roman" panose="02020603050405020304" pitchFamily="18" charset="0"/>
              </a:rPr>
              <a:t>на счетах, либо в случае </a:t>
            </a:r>
            <a:r>
              <a:rPr lang="ru-RU" sz="1700" u="sng" dirty="0">
                <a:solidFill>
                  <a:schemeClr val="bg1"/>
                </a:solidFill>
                <a:latin typeface="Times New Roman" panose="02020603050405020304" pitchFamily="18" charset="0"/>
                <a:cs typeface="Times New Roman" panose="02020603050405020304" pitchFamily="18" charset="0"/>
              </a:rPr>
              <a:t>отсутствия возможности установления местонахождения страхователя </a:t>
            </a:r>
            <a:r>
              <a:rPr lang="ru-RU" sz="1700" dirty="0">
                <a:solidFill>
                  <a:schemeClr val="bg1"/>
                </a:solidFill>
                <a:latin typeface="Times New Roman" panose="02020603050405020304" pitchFamily="18" charset="0"/>
                <a:cs typeface="Times New Roman" panose="02020603050405020304" pitchFamily="18" charset="0"/>
              </a:rPr>
              <a:t>и его имущества, либо в случае, если на день обращения застрахованного лица за указанными пособиями в отношении страхователя проводятся </a:t>
            </a:r>
            <a:r>
              <a:rPr lang="ru-RU" sz="1700" u="sng" dirty="0">
                <a:solidFill>
                  <a:schemeClr val="bg1"/>
                </a:solidFill>
                <a:latin typeface="Times New Roman" panose="02020603050405020304" pitchFamily="18" charset="0"/>
                <a:cs typeface="Times New Roman" panose="02020603050405020304" pitchFamily="18" charset="0"/>
              </a:rPr>
              <a:t>процедуры, применяемые в деле о банкротстве </a:t>
            </a:r>
            <a:r>
              <a:rPr lang="ru-RU" sz="1700" dirty="0">
                <a:solidFill>
                  <a:schemeClr val="bg1"/>
                </a:solidFill>
                <a:latin typeface="Times New Roman" panose="02020603050405020304" pitchFamily="18" charset="0"/>
                <a:cs typeface="Times New Roman" panose="02020603050405020304" pitchFamily="18" charset="0"/>
              </a:rPr>
              <a:t>страхователя, назначение и выплата указанных пособий, (</a:t>
            </a:r>
            <a:r>
              <a:rPr lang="ru-RU" sz="1700" i="1" dirty="0">
                <a:solidFill>
                  <a:schemeClr val="bg1"/>
                </a:solidFill>
                <a:latin typeface="Times New Roman" panose="02020603050405020304" pitchFamily="18" charset="0"/>
                <a:cs typeface="Times New Roman" panose="02020603050405020304" pitchFamily="18" charset="0"/>
              </a:rPr>
              <a:t>за исключением пособия по ВН</a:t>
            </a:r>
            <a:r>
              <a:rPr lang="ru-RU" sz="1700" dirty="0">
                <a:solidFill>
                  <a:schemeClr val="bg1"/>
                </a:solidFill>
                <a:latin typeface="Times New Roman" panose="02020603050405020304" pitchFamily="18" charset="0"/>
                <a:cs typeface="Times New Roman" panose="02020603050405020304" pitchFamily="18" charset="0"/>
              </a:rPr>
              <a:t>), выплачиваемого за счет средств страхователя, осуществляются </a:t>
            </a:r>
            <a:r>
              <a:rPr lang="ru-RU" sz="1700" u="sng" dirty="0">
                <a:solidFill>
                  <a:schemeClr val="bg1"/>
                </a:solidFill>
                <a:latin typeface="Times New Roman" panose="02020603050405020304" pitchFamily="18" charset="0"/>
                <a:cs typeface="Times New Roman" panose="02020603050405020304" pitchFamily="18" charset="0"/>
              </a:rPr>
              <a:t>территориальным органом страховщика</a:t>
            </a:r>
            <a:r>
              <a:rPr lang="ru-RU" sz="1700" dirty="0">
                <a:solidFill>
                  <a:schemeClr val="accent5">
                    <a:lumMod val="75000"/>
                  </a:schemeClr>
                </a:solidFill>
                <a:latin typeface="Times New Roman" panose="02020603050405020304" pitchFamily="18" charset="0"/>
                <a:cs typeface="Times New Roman" panose="02020603050405020304" pitchFamily="18" charset="0"/>
              </a:rPr>
              <a:t>.</a:t>
            </a:r>
          </a:p>
        </p:txBody>
      </p:sp>
      <p:sp>
        <p:nvSpPr>
          <p:cNvPr id="2" name="Прямоугольник: скругленные углы 1">
            <a:extLst>
              <a:ext uri="{FF2B5EF4-FFF2-40B4-BE49-F238E27FC236}">
                <a16:creationId xmlns="" xmlns:a16="http://schemas.microsoft.com/office/drawing/2014/main" id="{4DE866B3-02E6-4CE8-9BD9-48845CB52C5C}"/>
              </a:ext>
            </a:extLst>
          </p:cNvPr>
          <p:cNvSpPr/>
          <p:nvPr/>
        </p:nvSpPr>
        <p:spPr>
          <a:xfrm>
            <a:off x="6781799" y="171448"/>
            <a:ext cx="5248275" cy="24765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Страхователь </a:t>
            </a:r>
            <a:r>
              <a:rPr lang="ru-RU" u="sng" dirty="0">
                <a:solidFill>
                  <a:schemeClr val="tx1"/>
                </a:solidFill>
                <a:latin typeface="Times New Roman" panose="02020603050405020304" pitchFamily="18" charset="0"/>
                <a:cs typeface="Times New Roman" panose="02020603050405020304" pitchFamily="18" charset="0"/>
              </a:rPr>
              <a:t>назначает</a:t>
            </a:r>
            <a:r>
              <a:rPr lang="ru-RU" dirty="0">
                <a:solidFill>
                  <a:schemeClr val="tx1"/>
                </a:solidFill>
                <a:latin typeface="Times New Roman" panose="02020603050405020304" pitchFamily="18" charset="0"/>
                <a:cs typeface="Times New Roman" panose="02020603050405020304" pitchFamily="18" charset="0"/>
              </a:rPr>
              <a:t> пособия по ВН, по </a:t>
            </a:r>
            <a:r>
              <a:rPr lang="ru-RU" dirty="0" err="1">
                <a:solidFill>
                  <a:schemeClr val="tx1"/>
                </a:solidFill>
                <a:latin typeface="Times New Roman" panose="02020603050405020304" pitchFamily="18" charset="0"/>
                <a:cs typeface="Times New Roman" panose="02020603050405020304" pitchFamily="18" charset="0"/>
              </a:rPr>
              <a:t>БиР</a:t>
            </a:r>
            <a:r>
              <a:rPr lang="ru-RU" dirty="0">
                <a:solidFill>
                  <a:schemeClr val="tx1"/>
                </a:solidFill>
                <a:latin typeface="Times New Roman" panose="02020603050405020304" pitchFamily="18" charset="0"/>
                <a:cs typeface="Times New Roman" panose="02020603050405020304" pitchFamily="18" charset="0"/>
              </a:rPr>
              <a:t>, ежемесячное пособие по УЗР в течение </a:t>
            </a:r>
          </a:p>
          <a:p>
            <a:pPr algn="ctr"/>
            <a:r>
              <a:rPr lang="ru-RU" u="sng" dirty="0">
                <a:solidFill>
                  <a:schemeClr val="tx1"/>
                </a:solidFill>
                <a:latin typeface="Times New Roman" panose="02020603050405020304" pitchFamily="18" charset="0"/>
                <a:cs typeface="Times New Roman" panose="02020603050405020304" pitchFamily="18" charset="0"/>
              </a:rPr>
              <a:t>10 календарных дней </a:t>
            </a:r>
            <a:r>
              <a:rPr lang="ru-RU" dirty="0">
                <a:solidFill>
                  <a:schemeClr val="tx1"/>
                </a:solidFill>
                <a:latin typeface="Times New Roman" panose="02020603050405020304" pitchFamily="18" charset="0"/>
                <a:cs typeface="Times New Roman" panose="02020603050405020304" pitchFamily="18" charset="0"/>
              </a:rPr>
              <a:t>со дня обращения застрахованного лица за его получением с необходимыми документами. </a:t>
            </a:r>
            <a:r>
              <a:rPr lang="ru-RU" u="sng" dirty="0">
                <a:solidFill>
                  <a:schemeClr val="tx1"/>
                </a:solidFill>
                <a:latin typeface="Times New Roman" panose="02020603050405020304" pitchFamily="18" charset="0"/>
                <a:cs typeface="Times New Roman" panose="02020603050405020304" pitchFamily="18" charset="0"/>
              </a:rPr>
              <a:t>Выплата</a:t>
            </a:r>
            <a:r>
              <a:rPr lang="ru-RU" dirty="0">
                <a:solidFill>
                  <a:schemeClr val="tx1"/>
                </a:solidFill>
                <a:latin typeface="Times New Roman" panose="02020603050405020304" pitchFamily="18" charset="0"/>
                <a:cs typeface="Times New Roman" panose="02020603050405020304" pitchFamily="18" charset="0"/>
              </a:rPr>
              <a:t> пособий осуществляется страхователем в </a:t>
            </a:r>
            <a:r>
              <a:rPr lang="ru-RU" u="sng" dirty="0">
                <a:solidFill>
                  <a:schemeClr val="tx1"/>
                </a:solidFill>
                <a:latin typeface="Times New Roman" panose="02020603050405020304" pitchFamily="18" charset="0"/>
                <a:cs typeface="Times New Roman" panose="02020603050405020304" pitchFamily="18" charset="0"/>
              </a:rPr>
              <a:t>ближайший</a:t>
            </a:r>
            <a:r>
              <a:rPr lang="ru-RU" dirty="0">
                <a:solidFill>
                  <a:schemeClr val="tx1"/>
                </a:solidFill>
                <a:latin typeface="Times New Roman" panose="02020603050405020304" pitchFamily="18" charset="0"/>
                <a:cs typeface="Times New Roman" panose="02020603050405020304" pitchFamily="18" charset="0"/>
              </a:rPr>
              <a:t> после назначения пособий день, установленный для </a:t>
            </a:r>
            <a:r>
              <a:rPr lang="ru-RU" u="sng" dirty="0">
                <a:solidFill>
                  <a:schemeClr val="tx1"/>
                </a:solidFill>
                <a:latin typeface="Times New Roman" panose="02020603050405020304" pitchFamily="18" charset="0"/>
                <a:cs typeface="Times New Roman" panose="02020603050405020304" pitchFamily="18" charset="0"/>
              </a:rPr>
              <a:t>выплаты заработной платы</a:t>
            </a:r>
            <a:endParaRPr lang="ru-RU" dirty="0">
              <a:solidFill>
                <a:schemeClr val="tx1"/>
              </a:solidFill>
            </a:endParaRPr>
          </a:p>
        </p:txBody>
      </p:sp>
      <p:sp>
        <p:nvSpPr>
          <p:cNvPr id="8" name="Стрелка: вниз 7">
            <a:extLst>
              <a:ext uri="{FF2B5EF4-FFF2-40B4-BE49-F238E27FC236}">
                <a16:creationId xmlns="" xmlns:a16="http://schemas.microsoft.com/office/drawing/2014/main" id="{5DE45930-6235-40D9-812F-535288498018}"/>
              </a:ext>
            </a:extLst>
          </p:cNvPr>
          <p:cNvSpPr/>
          <p:nvPr/>
        </p:nvSpPr>
        <p:spPr>
          <a:xfrm>
            <a:off x="9153523" y="2712242"/>
            <a:ext cx="504825" cy="3476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скругленные углы 8">
            <a:extLst>
              <a:ext uri="{FF2B5EF4-FFF2-40B4-BE49-F238E27FC236}">
                <a16:creationId xmlns="" xmlns:a16="http://schemas.microsoft.com/office/drawing/2014/main" id="{525A12A8-1052-41DD-8C76-91333F771201}"/>
              </a:ext>
            </a:extLst>
          </p:cNvPr>
          <p:cNvSpPr/>
          <p:nvPr/>
        </p:nvSpPr>
        <p:spPr>
          <a:xfrm>
            <a:off x="6629400" y="3124202"/>
            <a:ext cx="5476874" cy="335279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В случае </a:t>
            </a:r>
            <a:r>
              <a:rPr lang="ru-RU" u="sng" dirty="0">
                <a:solidFill>
                  <a:schemeClr val="tx1"/>
                </a:solidFill>
                <a:latin typeface="Times New Roman" panose="02020603050405020304" pitchFamily="18" charset="0"/>
                <a:cs typeface="Times New Roman" panose="02020603050405020304" pitchFamily="18" charset="0"/>
              </a:rPr>
              <a:t>отсутствия</a:t>
            </a:r>
            <a:r>
              <a:rPr lang="ru-RU" dirty="0">
                <a:solidFill>
                  <a:schemeClr val="tx1"/>
                </a:solidFill>
                <a:latin typeface="Times New Roman" panose="02020603050405020304" pitchFamily="18" charset="0"/>
                <a:cs typeface="Times New Roman" panose="02020603050405020304" pitchFamily="18" charset="0"/>
              </a:rPr>
              <a:t> у застрахованного лица на день обращения за пособиями </a:t>
            </a:r>
            <a:r>
              <a:rPr lang="ru-RU" u="sng" dirty="0">
                <a:solidFill>
                  <a:schemeClr val="tx1"/>
                </a:solidFill>
                <a:latin typeface="Times New Roman" panose="02020603050405020304" pitchFamily="18" charset="0"/>
                <a:cs typeface="Times New Roman" panose="02020603050405020304" pitchFamily="18" charset="0"/>
              </a:rPr>
              <a:t>справок</a:t>
            </a:r>
            <a:r>
              <a:rPr lang="ru-RU" dirty="0">
                <a:solidFill>
                  <a:schemeClr val="tx1"/>
                </a:solidFill>
                <a:latin typeface="Times New Roman" panose="02020603050405020304" pitchFamily="18" charset="0"/>
                <a:cs typeface="Times New Roman" panose="02020603050405020304" pitchFamily="18" charset="0"/>
              </a:rPr>
              <a:t> о сумме заработка, необходимой для назначения пособий, соответствующее пособие назначается на основании представленных застрахованным лицом и имеющихся у страхователя сведений и документов. После представления застрахованным лицом указанных справок о сумме заработка производится </a:t>
            </a:r>
            <a:r>
              <a:rPr lang="ru-RU" u="sng" dirty="0">
                <a:solidFill>
                  <a:schemeClr val="tx1"/>
                </a:solidFill>
                <a:latin typeface="Times New Roman" panose="02020603050405020304" pitchFamily="18" charset="0"/>
                <a:cs typeface="Times New Roman" panose="02020603050405020304" pitchFamily="18" charset="0"/>
              </a:rPr>
              <a:t>перерасчет</a:t>
            </a:r>
            <a:r>
              <a:rPr lang="ru-RU" dirty="0">
                <a:solidFill>
                  <a:schemeClr val="tx1"/>
                </a:solidFill>
                <a:latin typeface="Times New Roman" panose="02020603050405020304" pitchFamily="18" charset="0"/>
                <a:cs typeface="Times New Roman" panose="02020603050405020304" pitchFamily="18" charset="0"/>
              </a:rPr>
              <a:t> пособия за все прошлое время, </a:t>
            </a:r>
            <a:r>
              <a:rPr lang="ru-RU" u="sng" dirty="0">
                <a:solidFill>
                  <a:schemeClr val="tx1"/>
                </a:solidFill>
                <a:latin typeface="Times New Roman" panose="02020603050405020304" pitchFamily="18" charset="0"/>
                <a:cs typeface="Times New Roman" panose="02020603050405020304" pitchFamily="18" charset="0"/>
              </a:rPr>
              <a:t>но не более чем за три года</a:t>
            </a:r>
            <a:r>
              <a:rPr lang="ru-RU" dirty="0">
                <a:solidFill>
                  <a:schemeClr val="tx1"/>
                </a:solidFill>
                <a:latin typeface="Times New Roman" panose="02020603050405020304" pitchFamily="18" charset="0"/>
                <a:cs typeface="Times New Roman" panose="02020603050405020304" pitchFamily="18" charset="0"/>
              </a:rPr>
              <a:t>, предшествующих дню представления справок</a:t>
            </a:r>
            <a:endParaRPr lang="ru-RU" dirty="0">
              <a:solidFill>
                <a:schemeClr val="tx1"/>
              </a:solidFill>
            </a:endParaRPr>
          </a:p>
        </p:txBody>
      </p:sp>
    </p:spTree>
    <p:extLst>
      <p:ext uri="{BB962C8B-B14F-4D97-AF65-F5344CB8AC3E}">
        <p14:creationId xmlns:p14="http://schemas.microsoft.com/office/powerpoint/2010/main" val="941521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920" y="0"/>
            <a:ext cx="11948160" cy="6894195"/>
          </a:xfrm>
          <a:prstGeom prst="rect">
            <a:avLst/>
          </a:prstGeom>
          <a:solidFill>
            <a:schemeClr val="accent5">
              <a:lumMod val="20000"/>
              <a:lumOff val="80000"/>
            </a:schemeClr>
          </a:solidFill>
        </p:spPr>
        <p:txBody>
          <a:bodyPr wrap="square">
            <a:spAutoFit/>
          </a:bodyPr>
          <a:lstStyle/>
          <a:p>
            <a:pPr algn="just"/>
            <a:r>
              <a:rPr lang="ru-RU" sz="1700" dirty="0">
                <a:latin typeface="Times New Roman" panose="02020603050405020304" pitchFamily="18" charset="0"/>
                <a:cs typeface="Times New Roman" panose="02020603050405020304" pitchFamily="18" charset="0"/>
              </a:rPr>
              <a:t>6.  Для назначения и выплаты ежемесячного </a:t>
            </a:r>
            <a:r>
              <a:rPr lang="ru-RU" sz="1700" u="sng" dirty="0">
                <a:latin typeface="Times New Roman" panose="02020603050405020304" pitchFamily="18" charset="0"/>
                <a:cs typeface="Times New Roman" panose="02020603050405020304" pitchFamily="18" charset="0"/>
              </a:rPr>
              <a:t>пособия по уходу за ребенком </a:t>
            </a:r>
            <a:r>
              <a:rPr lang="ru-RU" sz="1700" dirty="0">
                <a:latin typeface="Times New Roman" panose="02020603050405020304" pitchFamily="18" charset="0"/>
                <a:cs typeface="Times New Roman" panose="02020603050405020304" pitchFamily="18" charset="0"/>
              </a:rPr>
              <a:t>застрахованное лицо представляет </a:t>
            </a:r>
            <a:r>
              <a:rPr lang="ru-RU" sz="1700" u="sng" dirty="0">
                <a:latin typeface="Times New Roman" panose="02020603050405020304" pitchFamily="18" charset="0"/>
                <a:cs typeface="Times New Roman" panose="02020603050405020304" pitchFamily="18" charset="0"/>
              </a:rPr>
              <a:t>заявление</a:t>
            </a:r>
            <a:r>
              <a:rPr lang="ru-RU" sz="1700" dirty="0">
                <a:latin typeface="Times New Roman" panose="02020603050405020304" pitchFamily="18" charset="0"/>
                <a:cs typeface="Times New Roman" panose="02020603050405020304" pitchFamily="18" charset="0"/>
              </a:rPr>
              <a:t> о назначении указанного пособия, </a:t>
            </a:r>
            <a:r>
              <a:rPr lang="ru-RU" sz="1700" u="sng" dirty="0">
                <a:latin typeface="Times New Roman" panose="02020603050405020304" pitchFamily="18" charset="0"/>
                <a:cs typeface="Times New Roman" panose="02020603050405020304" pitchFamily="18" charset="0"/>
              </a:rPr>
              <a:t>свидетельство о рождении </a:t>
            </a:r>
            <a:r>
              <a:rPr lang="ru-RU" sz="1700" dirty="0">
                <a:latin typeface="Times New Roman" panose="02020603050405020304" pitchFamily="18" charset="0"/>
                <a:cs typeface="Times New Roman" panose="02020603050405020304" pitchFamily="18" charset="0"/>
              </a:rPr>
              <a:t>(усыновлении) ребенка, за которым осуществляется уход, и его копию либо выписку из решения об установлении над ребенком опеки, </a:t>
            </a:r>
            <a:r>
              <a:rPr lang="ru-RU" sz="1700" u="sng" dirty="0">
                <a:latin typeface="Times New Roman" panose="02020603050405020304" pitchFamily="18" charset="0"/>
                <a:cs typeface="Times New Roman" panose="02020603050405020304" pitchFamily="18" charset="0"/>
              </a:rPr>
              <a:t>свидетельство о рождении (</a:t>
            </a:r>
            <a:r>
              <a:rPr lang="ru-RU" sz="1700" dirty="0">
                <a:latin typeface="Times New Roman" panose="02020603050405020304" pitchFamily="18" charset="0"/>
                <a:cs typeface="Times New Roman" panose="02020603050405020304" pitchFamily="18" charset="0"/>
              </a:rPr>
              <a:t>усыновлении, смерти</a:t>
            </a:r>
            <a:r>
              <a:rPr lang="ru-RU" sz="1700" u="sng" dirty="0">
                <a:latin typeface="Times New Roman" panose="02020603050405020304" pitchFamily="18" charset="0"/>
                <a:cs typeface="Times New Roman" panose="02020603050405020304" pitchFamily="18" charset="0"/>
              </a:rPr>
              <a:t>) предыдущего ребенка </a:t>
            </a:r>
            <a:r>
              <a:rPr lang="ru-RU" sz="1700" dirty="0">
                <a:latin typeface="Times New Roman" panose="02020603050405020304" pitchFamily="18" charset="0"/>
                <a:cs typeface="Times New Roman" panose="02020603050405020304" pitchFamily="18" charset="0"/>
              </a:rPr>
              <a:t>(детей) и его копию, </a:t>
            </a:r>
            <a:r>
              <a:rPr lang="ru-RU" sz="1700" u="sng" dirty="0">
                <a:latin typeface="Times New Roman" panose="02020603050405020304" pitchFamily="18" charset="0"/>
                <a:cs typeface="Times New Roman" panose="02020603050405020304" pitchFamily="18" charset="0"/>
              </a:rPr>
              <a:t>справку с места работы </a:t>
            </a:r>
            <a:r>
              <a:rPr lang="ru-RU" sz="1700" dirty="0">
                <a:latin typeface="Times New Roman" panose="02020603050405020304" pitchFamily="18" charset="0"/>
                <a:cs typeface="Times New Roman" panose="02020603050405020304" pitchFamily="18" charset="0"/>
              </a:rPr>
              <a:t>(службы) матери (отца, обоих родителей) ребенка о том, что она (он, они) не использует отпуск по уходу за ребенком и не получает ежемесячного пособия по уходу за ребенком. </a:t>
            </a:r>
          </a:p>
          <a:p>
            <a:pPr algn="just"/>
            <a:r>
              <a:rPr lang="ru-RU" sz="1700" dirty="0">
                <a:latin typeface="Times New Roman" panose="02020603050405020304" pitchFamily="18" charset="0"/>
                <a:cs typeface="Times New Roman" panose="02020603050405020304" pitchFamily="18" charset="0"/>
              </a:rPr>
              <a:t>	В случае, если мать (отец, оба родителя) ребенка не работает (не служит) либо обучается по очной форме по основным образовательным программам в образовательных организациях, -  справку из органов социальной защиты населения по месту жительства (месту пребывания, фактического проживания) матери (отца) ребенка о неполучении ежемесячного пособия по уходу за ребенком. Для назначения и выплаты ежемесячного пособия по уходу за ребенком застрахованное лицо представляет также при необходимости справку (справки) о сумме заработка, из которого должно быть исчислено пособие. </a:t>
            </a:r>
          </a:p>
          <a:p>
            <a:pPr algn="just"/>
            <a:endParaRPr lang="ru-RU" sz="1700" b="0" i="0" u="none" strike="noStrike" baseline="0" dirty="0">
              <a:latin typeface="Times New Roman" panose="02020603050405020304" pitchFamily="18" charset="0"/>
              <a:cs typeface="Times New Roman" panose="02020603050405020304" pitchFamily="18" charset="0"/>
            </a:endParaRPr>
          </a:p>
          <a:p>
            <a:pPr algn="just"/>
            <a:r>
              <a:rPr lang="ru-RU" sz="1700" b="0" i="0" u="none" strike="noStrike" baseline="0" dirty="0">
                <a:latin typeface="Times New Roman" panose="02020603050405020304" pitchFamily="18" charset="0"/>
                <a:cs typeface="Times New Roman" panose="02020603050405020304" pitchFamily="18" charset="0"/>
              </a:rPr>
              <a:t>7. Застрахованное лицо, занятое у нескольких страхователей, при обращении к одному из указанных страхователей по своему выбору за назначением и выплатой ежемесячного пособия по уходу за ребенком наряду с документами, предусмотренными частью 6 настоящей статьи, представляет справку (справки) с места работы (службы, иной деятельности) у другого страхователя (у других страхователей) о том, что назначение и выплата ежемесячного пособия по уходу за ребенком этим страхователем не осуществляются.</a:t>
            </a:r>
          </a:p>
          <a:p>
            <a:pPr algn="just"/>
            <a:endParaRPr lang="ru-RU" sz="1700" b="0" i="0" u="none" strike="noStrike" baseline="0" dirty="0">
              <a:latin typeface="Times New Roman" panose="02020603050405020304" pitchFamily="18" charset="0"/>
              <a:cs typeface="Times New Roman" panose="02020603050405020304" pitchFamily="18" charset="0"/>
            </a:endParaRPr>
          </a:p>
          <a:p>
            <a:pPr algn="just"/>
            <a:r>
              <a:rPr lang="ru-RU" sz="1700" b="0" i="0" u="none" strike="noStrike" baseline="0" dirty="0">
                <a:latin typeface="Times New Roman" panose="02020603050405020304" pitchFamily="18" charset="0"/>
                <a:cs typeface="Times New Roman" panose="02020603050405020304" pitchFamily="18" charset="0"/>
              </a:rPr>
              <a:t>7.1. Застрахованным лицом вместо подлинника справки о сумме заработка, из которого должны быть исчислены пособия по временной нетрудоспособности, по беременности и родам, ежемесячное пособие по уходу за ребенком, может представляться копия справки о сумме заработка, заверенная в установленном порядке.</a:t>
            </a:r>
          </a:p>
          <a:p>
            <a:pPr algn="just"/>
            <a:endParaRPr lang="ru-RU" sz="1700" b="0" i="0" u="none" strike="noStrike" baseline="0" dirty="0">
              <a:latin typeface="Times New Roman" panose="02020603050405020304" pitchFamily="18" charset="0"/>
              <a:cs typeface="Times New Roman" panose="02020603050405020304" pitchFamily="18" charset="0"/>
            </a:endParaRPr>
          </a:p>
          <a:p>
            <a:pPr algn="just"/>
            <a:r>
              <a:rPr lang="ru-RU" sz="1700" b="0" i="0" u="none" strike="noStrike" baseline="0" dirty="0">
                <a:latin typeface="Times New Roman" panose="02020603050405020304" pitchFamily="18" charset="0"/>
                <a:cs typeface="Times New Roman" panose="02020603050405020304" pitchFamily="18" charset="0"/>
              </a:rPr>
              <a:t>8. Страхователь осуществляет выплату пособия по временной нетрудоспособности, по беременности и родам, ежемесячного пособия по уходу за ребенком застрахованному лицу в порядке, установленном для выплаты заработной платы</a:t>
            </a:r>
            <a:r>
              <a:rPr lang="ru-RU" sz="1700" b="0" i="0" u="none" strike="noStrike" dirty="0">
                <a:latin typeface="Times New Roman" panose="02020603050405020304" pitchFamily="18" charset="0"/>
                <a:cs typeface="Times New Roman" panose="02020603050405020304" pitchFamily="18" charset="0"/>
              </a:rPr>
              <a:t> </a:t>
            </a:r>
            <a:r>
              <a:rPr lang="ru-RU" sz="1700" b="0" i="1" u="none" strike="noStrike" dirty="0">
                <a:latin typeface="Times New Roman" panose="02020603050405020304" pitchFamily="18" charset="0"/>
                <a:cs typeface="Times New Roman" panose="02020603050405020304" pitchFamily="18" charset="0"/>
              </a:rPr>
              <a:t>– ст. 136 Трудового кодекса РФ - </a:t>
            </a:r>
            <a:r>
              <a:rPr lang="ru-RU" sz="1700" i="1" dirty="0">
                <a:latin typeface="Times New Roman" panose="02020603050405020304" pitchFamily="18" charset="0"/>
                <a:cs typeface="Times New Roman" panose="02020603050405020304" pitchFamily="18" charset="0"/>
              </a:rPr>
              <a:t>з</a:t>
            </a:r>
            <a:r>
              <a:rPr lang="ru-RU" sz="1700" b="0" i="1" u="none" strike="noStrike" baseline="0" dirty="0">
                <a:latin typeface="Times New Roman" panose="02020603050405020304" pitchFamily="18" charset="0"/>
                <a:cs typeface="Times New Roman" panose="02020603050405020304" pitchFamily="18" charset="0"/>
              </a:rPr>
              <a:t>аработная плата выплачивается не реже чем каждые полмесяца в день, установленный ПВТР, коллективным договором, трудовым договором. </a:t>
            </a:r>
            <a:endParaRPr lang="ru-RU"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1376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605" y="0"/>
            <a:ext cx="12078789" cy="7232749"/>
          </a:xfrm>
          <a:prstGeom prst="rect">
            <a:avLst/>
          </a:prstGeom>
          <a:solidFill>
            <a:schemeClr val="accent6">
              <a:lumMod val="20000"/>
              <a:lumOff val="80000"/>
            </a:schemeClr>
          </a:solidFill>
        </p:spPr>
        <p:txBody>
          <a:bodyPr wrap="square">
            <a:spAutoFit/>
          </a:bodyPr>
          <a:lstStyle/>
          <a:p>
            <a:pPr indent="457200" algn="ctr">
              <a:spcAft>
                <a:spcPts val="0"/>
              </a:spcAft>
            </a:pPr>
            <a:r>
              <a:rPr lang="ru-RU" sz="1600" dirty="0">
                <a:solidFill>
                  <a:schemeClr val="accent5">
                    <a:lumMod val="75000"/>
                  </a:schemeClr>
                </a:solidFill>
                <a:latin typeface="Times New Roman" panose="02020603050405020304" pitchFamily="18" charset="0"/>
                <a:cs typeface="Times New Roman" panose="02020603050405020304" pitchFamily="18" charset="0"/>
              </a:rPr>
              <a:t>Правила подсчета и подтверждения страхового стажа </a:t>
            </a:r>
          </a:p>
          <a:p>
            <a:pPr indent="457200" algn="ctr">
              <a:spcAft>
                <a:spcPts val="0"/>
              </a:spcAft>
            </a:pPr>
            <a:r>
              <a:rPr lang="ru-RU" sz="1600" dirty="0">
                <a:solidFill>
                  <a:schemeClr val="accent5">
                    <a:lumMod val="75000"/>
                  </a:schemeClr>
                </a:solidFill>
                <a:latin typeface="Times New Roman" panose="02020603050405020304" pitchFamily="18" charset="0"/>
                <a:cs typeface="Times New Roman" panose="02020603050405020304" pitchFamily="18" charset="0"/>
              </a:rPr>
              <a:t>для определения размеров пособий по временной нетрудоспособности, по беременности и родам</a:t>
            </a:r>
            <a:endParaRPr lang="ru-RU" sz="16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2. В страховой стаж включаются:</a:t>
            </a:r>
          </a:p>
          <a:p>
            <a:pPr indent="457200" algn="just">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а) периоды работы по трудовому договору;</a:t>
            </a:r>
          </a:p>
          <a:p>
            <a:pPr indent="457200" algn="just">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б) периоды государственной гражданской или муниципальной службы;</a:t>
            </a:r>
          </a:p>
          <a:p>
            <a:pPr indent="457200" algn="just">
              <a:spcAft>
                <a:spcPts val="0"/>
              </a:spcAft>
            </a:pPr>
            <a:r>
              <a:rPr lang="ru-RU" sz="1600" b="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в)</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периоды иной деятельности, в течение которой гражданин подлежал обязательному социальному страхованию на случай временной нетрудоспособности и в связи с материнством, в том числе:</a:t>
            </a:r>
          </a:p>
          <a:p>
            <a:pPr indent="457200" algn="just">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периоды деятельности индивидуального предпринимателя, индивидуальной трудовой деятельности, трудовой деятельности на условиях индивидуальной или групповой аренды, периоды деятельности физических лиц, не признаваемых индивидуальными предпринимателями (занимающихся частной практикой нотариусов, частных детективов, частных охранников, иных лиц, занимающихся в установленном законодательством Российской Федерации порядке частной практикой), члена крестьянского (фермерского) хозяйства, родовой, семейной общины малочисленных народов Севера до 1 января 2001 г. и после 1 января 2003 г., за которые уплачены платежи на социальное страхование;</a:t>
            </a:r>
          </a:p>
          <a:p>
            <a:pPr indent="457200" algn="just">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периоды деятельности в качестве адвоката до 1 января 2001 г., а также периоды указанной деятельности, за которые уплачены платежи на социальное страхование, после 1 января 2003 г.;</a:t>
            </a:r>
          </a:p>
          <a:p>
            <a:pPr indent="457200" algn="just">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периоды работы члена колхоза, члена производственного кооператива, принимающего личное трудовое участие в его деятельности, до 1 января 2001 г., а также периоды указанной работы, за которые уплачены платежи на социальное страхование, после 1 января 2001 г.;</a:t>
            </a:r>
          </a:p>
          <a:p>
            <a:pPr indent="457200" algn="just">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периоды исполнения полномочий членом (депутатом) Совета Федерации Федерального Собрания Российской Федерации, депутатом Государственной Думы Федерального Собрания Российской Федерации, периоды замещения государственных должностей Российской Федерации, государственных должностей субъектов Российской Федерации, а также муниципальных должностей, замещаемых на постоянной основе;</a:t>
            </a:r>
          </a:p>
          <a:p>
            <a:pPr indent="457200" algn="just">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периоды деятельности в качестве священнослужителя, за которые уплачены платежи на социальное страхование;</a:t>
            </a:r>
          </a:p>
          <a:p>
            <a:pPr indent="457200" algn="just">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периоды привлечения к оплачиваемому труду лица, осужденного к лишению свободы, при условии выполнения им установленного графика работы, после 1 ноября 2001 г.</a:t>
            </a:r>
          </a:p>
          <a:p>
            <a:pPr indent="457200" algn="just">
              <a:spcAft>
                <a:spcPts val="0"/>
              </a:spcAft>
            </a:pPr>
            <a:r>
              <a:rPr lang="ru-RU" sz="1600" dirty="0">
                <a:latin typeface="Times New Roman" panose="02020603050405020304" pitchFamily="18" charset="0"/>
                <a:ea typeface="Times New Roman" panose="02020603050405020304" pitchFamily="18" charset="0"/>
                <a:cs typeface="Times New Roman" panose="02020603050405020304" pitchFamily="18" charset="0"/>
              </a:rPr>
              <a:t>периоды прохождения военной службы, а также иной службы, предусмотренной </a:t>
            </a:r>
            <a:r>
              <a:rPr lang="ru-RU" sz="1600" dirty="0">
                <a:latin typeface="Times New Roman" panose="02020603050405020304" pitchFamily="18" charset="0"/>
                <a:ea typeface="Times New Roman" panose="02020603050405020304" pitchFamily="18" charset="0"/>
                <a:cs typeface="Times New Roman" panose="02020603050405020304" pitchFamily="18" charset="0"/>
                <a:hlinkClick r:id="rId3"/>
              </a:rPr>
              <a:t>Законом</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Российской Федерации от 12 февраля 1993 г. N 4468-1 </a:t>
            </a:r>
            <a:r>
              <a:rPr lang="ru-RU" sz="1600" dirty="0">
                <a:latin typeface="Times New Roman" panose="02020603050405020304" pitchFamily="18" charset="0"/>
                <a:cs typeface="Times New Roman" panose="02020603050405020304" pitchFamily="18" charset="0"/>
              </a:rPr>
              <a:t>"О пенсионном обеспечении лиц, проходивших военную службу, службу в ОВД, Государственной противопожарной службе, органах по контролю за оборотом наркотических средств и психотропных веществ, учреждениях и органах уголовно-исполнительной системы, и их семей".</a:t>
            </a: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8435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2548" y="341378"/>
            <a:ext cx="11782697" cy="4062651"/>
          </a:xfrm>
          <a:prstGeom prst="rect">
            <a:avLst/>
          </a:prstGeom>
          <a:solidFill>
            <a:schemeClr val="accent4">
              <a:lumMod val="20000"/>
              <a:lumOff val="80000"/>
            </a:schemeClr>
          </a:solidFill>
        </p:spPr>
        <p:txBody>
          <a:bodyPr wrap="square">
            <a:spAutoFit/>
          </a:bodyPr>
          <a:lstStyle/>
          <a:p>
            <a:pPr algn="ctr"/>
            <a:r>
              <a:rPr lang="ru-RU" dirty="0">
                <a:solidFill>
                  <a:schemeClr val="accent5">
                    <a:lumMod val="75000"/>
                  </a:schemeClr>
                </a:solidFill>
              </a:rPr>
              <a:t>ПОСОБИЯ ПРИ ПЕРЕЕЗДЕ </a:t>
            </a:r>
          </a:p>
          <a:p>
            <a:r>
              <a:rPr lang="ru-RU" sz="1600" dirty="0">
                <a:latin typeface="Times New Roman" panose="02020603050405020304" pitchFamily="18" charset="0"/>
                <a:cs typeface="Times New Roman" panose="02020603050405020304" pitchFamily="18" charset="0"/>
              </a:rPr>
              <a:t>Статья 169. Возмещение расходов при переезде на работу в другую местность</a:t>
            </a:r>
          </a:p>
          <a:p>
            <a:r>
              <a:rPr lang="ru-RU" sz="1600" dirty="0">
                <a:latin typeface="Times New Roman" panose="02020603050405020304" pitchFamily="18" charset="0"/>
                <a:cs typeface="Times New Roman" panose="02020603050405020304" pitchFamily="18" charset="0"/>
              </a:rPr>
              <a:t>При переезде работника по предварительной договоренности с работодателем на работу в другую местность работодатель обязан возместить работнику:</a:t>
            </a:r>
          </a:p>
          <a:p>
            <a:r>
              <a:rPr lang="ru-RU" sz="1600" dirty="0">
                <a:latin typeface="Times New Roman" panose="02020603050405020304" pitchFamily="18" charset="0"/>
                <a:cs typeface="Times New Roman" panose="02020603050405020304" pitchFamily="18" charset="0"/>
              </a:rPr>
              <a:t>расходы по переезду работника, членов его семьи и провозу имущества (за исключением случаев, когда работодатель предоставляет работнику соответствующие средства передвижения);</a:t>
            </a:r>
          </a:p>
          <a:p>
            <a:r>
              <a:rPr lang="ru-RU" sz="1600" dirty="0">
                <a:latin typeface="Times New Roman" panose="02020603050405020304" pitchFamily="18" charset="0"/>
                <a:cs typeface="Times New Roman" panose="02020603050405020304" pitchFamily="18" charset="0"/>
              </a:rPr>
              <a:t>расходы по обустройству на новом месте жительства.</a:t>
            </a:r>
          </a:p>
          <a:p>
            <a:r>
              <a:rPr lang="ru-RU" sz="1600" dirty="0">
                <a:latin typeface="Times New Roman" panose="02020603050405020304" pitchFamily="18" charset="0"/>
                <a:cs typeface="Times New Roman" panose="02020603050405020304" pitchFamily="18" charset="0"/>
              </a:rPr>
              <a:t>Статья 326. Компенсации расходов, связанных с переездом</a:t>
            </a:r>
          </a:p>
          <a:p>
            <a:r>
              <a:rPr lang="ru-RU" sz="1600" dirty="0">
                <a:latin typeface="Times New Roman" panose="02020603050405020304" pitchFamily="18" charset="0"/>
                <a:cs typeface="Times New Roman" panose="02020603050405020304" pitchFamily="18" charset="0"/>
              </a:rPr>
              <a:t>Лицам, заключившим трудовые договоры о работе в федеральных государственных органах, государственных внебюджетных фондах Российской Федерации, федеральных государственных учреждениях, расположенных в районах Крайнего Севера и приравненных к ним местностях, и прибывшим в соответствии с этими договорами из других регионов Российской Федерации, за счет средств работодателя предоставляются следующие гарантии и компенсации:</a:t>
            </a:r>
          </a:p>
          <a:p>
            <a:r>
              <a:rPr lang="ru-RU" sz="1600" dirty="0">
                <a:latin typeface="Times New Roman" panose="02020603050405020304" pitchFamily="18" charset="0"/>
                <a:cs typeface="Times New Roman" panose="02020603050405020304" pitchFamily="18" charset="0"/>
              </a:rPr>
              <a:t>единовременное пособие в размере двух месячных тарифных ставок, окладов (должностных окладов) и единовременное пособие на каждого прибывающего с ним члена его семьи в размере половины месячной тарифной ставки, оклада (должностного оклада) работника;</a:t>
            </a:r>
          </a:p>
          <a:p>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9465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stretch>
            <a:fillRect/>
          </a:stretch>
        </p:blipFill>
        <p:spPr>
          <a:xfrm>
            <a:off x="566058" y="1"/>
            <a:ext cx="10380344" cy="6858000"/>
          </a:xfrm>
          <a:prstGeom prst="rect">
            <a:avLst/>
          </a:prstGeom>
        </p:spPr>
      </p:pic>
    </p:spTree>
    <p:extLst>
      <p:ext uri="{BB962C8B-B14F-4D97-AF65-F5344CB8AC3E}">
        <p14:creationId xmlns:p14="http://schemas.microsoft.com/office/powerpoint/2010/main" val="3965835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94984" y="80349"/>
            <a:ext cx="7289944" cy="369332"/>
          </a:xfrm>
          <a:prstGeom prst="rect">
            <a:avLst/>
          </a:prstGeom>
        </p:spPr>
        <p:txBody>
          <a:bodyPr wrap="none">
            <a:spAutoFit/>
          </a:bodyPr>
          <a:lstStyle/>
          <a:p>
            <a:pPr algn="ctr"/>
            <a:r>
              <a:rPr lang="ru-RU" dirty="0">
                <a:solidFill>
                  <a:schemeClr val="accent5">
                    <a:lumMod val="75000"/>
                  </a:schemeClr>
                </a:solidFill>
                <a:latin typeface="Times New Roman" panose="02020603050405020304" pitchFamily="18" charset="0"/>
                <a:cs typeface="Times New Roman" panose="02020603050405020304" pitchFamily="18" charset="0"/>
              </a:rPr>
              <a:t>ВЫПЛАТА ВЫХОДНЫХ ПОСОБИЙ при ликвидации или сокращении  </a:t>
            </a:r>
          </a:p>
        </p:txBody>
      </p:sp>
      <p:sp>
        <p:nvSpPr>
          <p:cNvPr id="3" name="Скругленный прямоугольник 2"/>
          <p:cNvSpPr/>
          <p:nvPr/>
        </p:nvSpPr>
        <p:spPr>
          <a:xfrm>
            <a:off x="113288" y="595337"/>
            <a:ext cx="5424362" cy="387955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prstClr val="black"/>
                </a:solidFill>
                <a:latin typeface="Times New Roman" panose="02020603050405020304" pitchFamily="18" charset="0"/>
                <a:cs typeface="Times New Roman" panose="02020603050405020304" pitchFamily="18" charset="0"/>
              </a:rPr>
              <a:t>При расторжении трудового договора в связи с ликвидацией организации либо сокращением численности или штата работников организации увольняемому работнику выплачивается выходное пособие в </a:t>
            </a:r>
            <a:r>
              <a:rPr lang="ru-RU" sz="1600" u="sng" dirty="0">
                <a:solidFill>
                  <a:prstClr val="black"/>
                </a:solidFill>
                <a:latin typeface="Times New Roman" panose="02020603050405020304" pitchFamily="18" charset="0"/>
                <a:cs typeface="Times New Roman" panose="02020603050405020304" pitchFamily="18" charset="0"/>
              </a:rPr>
              <a:t>размере среднего месячного заработка</a:t>
            </a:r>
            <a:r>
              <a:rPr lang="ru-RU" sz="1600" dirty="0">
                <a:solidFill>
                  <a:prstClr val="black"/>
                </a:solidFill>
                <a:latin typeface="Times New Roman" panose="02020603050405020304" pitchFamily="18" charset="0"/>
                <a:cs typeface="Times New Roman" panose="02020603050405020304" pitchFamily="18" charset="0"/>
              </a:rPr>
              <a:t>, а также за ним сохраняется средний месячный заработок на период трудоустройства, но не свыше </a:t>
            </a:r>
            <a:r>
              <a:rPr lang="ru-RU" sz="1600" u="sng" dirty="0">
                <a:solidFill>
                  <a:prstClr val="black"/>
                </a:solidFill>
                <a:latin typeface="Times New Roman" panose="02020603050405020304" pitchFamily="18" charset="0"/>
                <a:cs typeface="Times New Roman" panose="02020603050405020304" pitchFamily="18" charset="0"/>
              </a:rPr>
              <a:t>двух месяцев </a:t>
            </a:r>
            <a:r>
              <a:rPr lang="ru-RU" sz="1600" dirty="0">
                <a:solidFill>
                  <a:prstClr val="black"/>
                </a:solidFill>
                <a:latin typeface="Times New Roman" panose="02020603050405020304" pitchFamily="18" charset="0"/>
                <a:cs typeface="Times New Roman" panose="02020603050405020304" pitchFamily="18" charset="0"/>
              </a:rPr>
              <a:t>со дня увольнения (с зачетом выходного пособия). В исключительных случаях </a:t>
            </a:r>
            <a:r>
              <a:rPr lang="ru-RU" sz="1600" u="sng" dirty="0">
                <a:solidFill>
                  <a:prstClr val="black"/>
                </a:solidFill>
                <a:latin typeface="Times New Roman" panose="02020603050405020304" pitchFamily="18" charset="0"/>
                <a:cs typeface="Times New Roman" panose="02020603050405020304" pitchFamily="18" charset="0"/>
              </a:rPr>
              <a:t>средний месячный заработок </a:t>
            </a:r>
            <a:r>
              <a:rPr lang="ru-RU" sz="1600" dirty="0">
                <a:solidFill>
                  <a:prstClr val="black"/>
                </a:solidFill>
                <a:latin typeface="Times New Roman" panose="02020603050405020304" pitchFamily="18" charset="0"/>
                <a:cs typeface="Times New Roman" panose="02020603050405020304" pitchFamily="18" charset="0"/>
              </a:rPr>
              <a:t>сохраняется за уволенным работником в течение </a:t>
            </a:r>
            <a:r>
              <a:rPr lang="ru-RU" sz="1600" u="sng" dirty="0">
                <a:solidFill>
                  <a:prstClr val="black"/>
                </a:solidFill>
                <a:latin typeface="Times New Roman" panose="02020603050405020304" pitchFamily="18" charset="0"/>
                <a:cs typeface="Times New Roman" panose="02020603050405020304" pitchFamily="18" charset="0"/>
              </a:rPr>
              <a:t>третьего месяца </a:t>
            </a:r>
            <a:r>
              <a:rPr lang="ru-RU" sz="1600" dirty="0">
                <a:solidFill>
                  <a:prstClr val="black"/>
                </a:solidFill>
                <a:latin typeface="Times New Roman" panose="02020603050405020304" pitchFamily="18" charset="0"/>
                <a:cs typeface="Times New Roman" panose="02020603050405020304" pitchFamily="18" charset="0"/>
              </a:rPr>
              <a:t>со дня увольнения по решению органа службы занятости населения при условии, если в двухнедельный срок после увольнения работник обратился в этот орган и не был им трудоустроен</a:t>
            </a:r>
            <a:r>
              <a:rPr lang="en-US" sz="1600" dirty="0">
                <a:solidFill>
                  <a:prstClr val="black"/>
                </a:solidFill>
                <a:latin typeface="Times New Roman" panose="02020603050405020304" pitchFamily="18" charset="0"/>
                <a:cs typeface="Times New Roman" panose="02020603050405020304" pitchFamily="18" charset="0"/>
              </a:rPr>
              <a:t> </a:t>
            </a:r>
            <a:endParaRPr lang="ru-RU" dirty="0"/>
          </a:p>
        </p:txBody>
      </p:sp>
      <p:sp>
        <p:nvSpPr>
          <p:cNvPr id="4" name="Скругленный прямоугольник 3"/>
          <p:cNvSpPr/>
          <p:nvPr/>
        </p:nvSpPr>
        <p:spPr>
          <a:xfrm>
            <a:off x="5882910" y="595337"/>
            <a:ext cx="5980013" cy="387955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sz="1600" dirty="0">
                <a:solidFill>
                  <a:prstClr val="black"/>
                </a:solidFill>
                <a:latin typeface="Times New Roman" panose="02020603050405020304" pitchFamily="18" charset="0"/>
                <a:cs typeface="Times New Roman" panose="02020603050405020304" pitchFamily="18" charset="0"/>
              </a:rPr>
              <a:t>Работнику, увольняемому из организации, расположенной в районах </a:t>
            </a:r>
            <a:r>
              <a:rPr lang="ru-RU" sz="1600" u="sng" dirty="0">
                <a:solidFill>
                  <a:prstClr val="black"/>
                </a:solidFill>
                <a:latin typeface="Times New Roman" panose="02020603050405020304" pitchFamily="18" charset="0"/>
                <a:cs typeface="Times New Roman" panose="02020603050405020304" pitchFamily="18" charset="0"/>
              </a:rPr>
              <a:t>Крайнего Севера </a:t>
            </a:r>
            <a:r>
              <a:rPr lang="ru-RU" sz="1600" dirty="0">
                <a:solidFill>
                  <a:prstClr val="black"/>
                </a:solidFill>
                <a:latin typeface="Times New Roman" panose="02020603050405020304" pitchFamily="18" charset="0"/>
                <a:cs typeface="Times New Roman" panose="02020603050405020304" pitchFamily="18" charset="0"/>
              </a:rPr>
              <a:t>и приравненных к ним местностях, в связи с ликвидацией организации либо сокращением численности или штата работников организации, выплачивается выходное пособие в размере </a:t>
            </a:r>
            <a:r>
              <a:rPr lang="ru-RU" sz="1600" u="sng" dirty="0">
                <a:solidFill>
                  <a:prstClr val="black"/>
                </a:solidFill>
                <a:latin typeface="Times New Roman" panose="02020603050405020304" pitchFamily="18" charset="0"/>
                <a:cs typeface="Times New Roman" panose="02020603050405020304" pitchFamily="18" charset="0"/>
              </a:rPr>
              <a:t>среднего месячного заработка</a:t>
            </a:r>
            <a:r>
              <a:rPr lang="ru-RU" sz="1600" dirty="0">
                <a:solidFill>
                  <a:prstClr val="black"/>
                </a:solidFill>
                <a:latin typeface="Times New Roman" panose="02020603050405020304" pitchFamily="18" charset="0"/>
                <a:cs typeface="Times New Roman" panose="02020603050405020304" pitchFamily="18" charset="0"/>
              </a:rPr>
              <a:t>, за ним также сохраняется средний месячный заработок на период трудоустройства, но не свыше </a:t>
            </a:r>
            <a:r>
              <a:rPr lang="ru-RU" sz="1600" u="sng" dirty="0">
                <a:solidFill>
                  <a:prstClr val="black"/>
                </a:solidFill>
                <a:latin typeface="Times New Roman" panose="02020603050405020304" pitchFamily="18" charset="0"/>
                <a:cs typeface="Times New Roman" panose="02020603050405020304" pitchFamily="18" charset="0"/>
              </a:rPr>
              <a:t>трех</a:t>
            </a:r>
            <a:r>
              <a:rPr lang="ru-RU" sz="1600" dirty="0">
                <a:solidFill>
                  <a:prstClr val="black"/>
                </a:solidFill>
                <a:latin typeface="Times New Roman" panose="02020603050405020304" pitchFamily="18" charset="0"/>
                <a:cs typeface="Times New Roman" panose="02020603050405020304" pitchFamily="18" charset="0"/>
              </a:rPr>
              <a:t> месяцев со дня увольнения (с зачетом выходного пособия). В исключительных случаях средний месячный заработок сохраняется за указанным работником в течение </a:t>
            </a:r>
            <a:r>
              <a:rPr lang="ru-RU" sz="1600" u="sng" dirty="0">
                <a:solidFill>
                  <a:prstClr val="black"/>
                </a:solidFill>
                <a:latin typeface="Times New Roman" panose="02020603050405020304" pitchFamily="18" charset="0"/>
                <a:cs typeface="Times New Roman" panose="02020603050405020304" pitchFamily="18" charset="0"/>
              </a:rPr>
              <a:t>четвертого, пятого и шестого месяцев </a:t>
            </a:r>
            <a:r>
              <a:rPr lang="ru-RU" sz="1600" dirty="0">
                <a:solidFill>
                  <a:prstClr val="black"/>
                </a:solidFill>
                <a:latin typeface="Times New Roman" panose="02020603050405020304" pitchFamily="18" charset="0"/>
                <a:cs typeface="Times New Roman" panose="02020603050405020304" pitchFamily="18" charset="0"/>
              </a:rPr>
              <a:t>со дня увольнения по решению органа службы занятости населения при условии, если в месячный срок после увольнения работник обратился в этот орган и не был им трудоустроен. </a:t>
            </a:r>
          </a:p>
        </p:txBody>
      </p:sp>
      <p:sp>
        <p:nvSpPr>
          <p:cNvPr id="6" name="Скругленный прямоугольник 5"/>
          <p:cNvSpPr/>
          <p:nvPr/>
        </p:nvSpPr>
        <p:spPr>
          <a:xfrm>
            <a:off x="858505" y="4903770"/>
            <a:ext cx="10282278" cy="74446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prstClr val="black"/>
                </a:solidFill>
                <a:latin typeface="Times New Roman" panose="02020603050405020304" pitchFamily="18" charset="0"/>
                <a:cs typeface="Times New Roman" panose="02020603050405020304" pitchFamily="18" charset="0"/>
              </a:rPr>
              <a:t>Выплата указанных выходных пособий производится работодателем по прежнему месту работы за счет средств этого работодателя</a:t>
            </a:r>
            <a:endParaRPr lang="ru-RU" dirty="0"/>
          </a:p>
        </p:txBody>
      </p:sp>
      <p:sp>
        <p:nvSpPr>
          <p:cNvPr id="12" name="Скругленный прямоугольник 11"/>
          <p:cNvSpPr/>
          <p:nvPr/>
        </p:nvSpPr>
        <p:spPr>
          <a:xfrm>
            <a:off x="833481" y="5834358"/>
            <a:ext cx="10307302" cy="64736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prstClr val="black"/>
                </a:solidFill>
                <a:latin typeface="Times New Roman" panose="02020603050405020304" pitchFamily="18" charset="0"/>
                <a:cs typeface="Times New Roman" panose="02020603050405020304" pitchFamily="18" charset="0"/>
              </a:rPr>
              <a:t>Работодателем  издается приказ о выплате соответствующего пособия с приложением заверенной специалистом по кадрам копии трудовой книжки бывшего работника</a:t>
            </a:r>
            <a:endParaRPr lang="ru-RU" dirty="0"/>
          </a:p>
        </p:txBody>
      </p:sp>
    </p:spTree>
    <p:extLst>
      <p:ext uri="{BB962C8B-B14F-4D97-AF65-F5344CB8AC3E}">
        <p14:creationId xmlns:p14="http://schemas.microsoft.com/office/powerpoint/2010/main" val="1239331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700088" y="142876"/>
            <a:ext cx="10601325" cy="38719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tx1"/>
                </a:solidFill>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cs typeface="Times New Roman" panose="02020603050405020304" pitchFamily="18" charset="0"/>
              </a:rPr>
              <a:t>Назначение и выплата пособий по временной нетрудоспособности, по беременности и родам осуществляются на основании </a:t>
            </a:r>
          </a:p>
          <a:p>
            <a:pPr algn="just"/>
            <a:r>
              <a:rPr lang="ru-RU" sz="2000" dirty="0">
                <a:solidFill>
                  <a:schemeClr val="tx1"/>
                </a:solidFill>
                <a:latin typeface="Times New Roman" panose="02020603050405020304" pitchFamily="18" charset="0"/>
                <a:cs typeface="Times New Roman" panose="02020603050405020304" pitchFamily="18" charset="0"/>
              </a:rPr>
              <a:t>- листка нетрудоспособности, выданного медицинской организацией в форме документа на бумажном носителе; </a:t>
            </a:r>
          </a:p>
          <a:p>
            <a:pPr algn="just"/>
            <a:r>
              <a:rPr lang="ru-RU" sz="2000" dirty="0">
                <a:solidFill>
                  <a:schemeClr val="tx1"/>
                </a:solidFill>
                <a:latin typeface="Times New Roman" panose="02020603050405020304" pitchFamily="18" charset="0"/>
                <a:cs typeface="Times New Roman" panose="02020603050405020304" pitchFamily="18" charset="0"/>
              </a:rPr>
              <a:t>- с письменного согласия застрахованного лица листка нетрудоспособности, сформированного и размещенного в информационной системе страховщика в форме электронного документа, подписанного с использованием усиленной квалифицированной электронной подписи медицинским работником и медицинской организацией, в случае, если медицинская организация и страхователь являются участниками СИСТЕМЫ ИНФОРМАЦИОННОГО ВЗАИМОДЕЙСТВИЯ ПО ОБМЕНУ СВЕДЕНИЯМИ В ЦЕЛЯХ ФОРМИРОВАНИЯ ЛИСТКА НЕТРУДОСПОСОБНОСТИ В ФОРМЕ ЭЛЕКТРОННОГО ДОКУМЕНТА. </a:t>
            </a:r>
          </a:p>
        </p:txBody>
      </p:sp>
      <p:sp>
        <p:nvSpPr>
          <p:cNvPr id="3" name="Выноска со стрелкой вверх 2"/>
          <p:cNvSpPr/>
          <p:nvPr/>
        </p:nvSpPr>
        <p:spPr>
          <a:xfrm>
            <a:off x="314325" y="4014788"/>
            <a:ext cx="11572875" cy="2728912"/>
          </a:xfrm>
          <a:prstGeom prst="upArrowCallout">
            <a:avLst>
              <a:gd name="adj1" fmla="val 25000"/>
              <a:gd name="adj2" fmla="val 25000"/>
              <a:gd name="adj3" fmla="val 25000"/>
              <a:gd name="adj4" fmla="val 686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b="1" dirty="0"/>
          </a:p>
          <a:p>
            <a:pPr algn="just"/>
            <a:r>
              <a:rPr lang="ru-RU" sz="2000" b="1" dirty="0">
                <a:latin typeface="Times New Roman" panose="02020603050405020304" pitchFamily="18" charset="0"/>
                <a:cs typeface="Times New Roman" panose="02020603050405020304" pitchFamily="18" charset="0"/>
              </a:rPr>
              <a:t>Порядок взаимодействия сторон в системе информационного взаимодействия утвержден постановлением Правительства РФ от 16 декабря 2017 г. N 1567 "Об утверждении Правил информационного взаимодействия страховщика, страхователей, медицинских организаций и федеральных государственных учреждений медико-социальной экспертизы по обмену сведениями в целях формирования листка нетрудоспособности в форме электронного документа"</a:t>
            </a:r>
          </a:p>
          <a:p>
            <a:endParaRPr lang="ru-RU" dirty="0"/>
          </a:p>
        </p:txBody>
      </p:sp>
    </p:spTree>
    <p:extLst>
      <p:ext uri="{BB962C8B-B14F-4D97-AF65-F5344CB8AC3E}">
        <p14:creationId xmlns:p14="http://schemas.microsoft.com/office/powerpoint/2010/main" val="1105512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692" y="352901"/>
            <a:ext cx="11429517" cy="6521425"/>
          </a:xfrm>
          <a:prstGeom prst="rect">
            <a:avLst/>
          </a:prstGeom>
        </p:spPr>
      </p:pic>
      <p:sp>
        <p:nvSpPr>
          <p:cNvPr id="4" name="TextBox 3"/>
          <p:cNvSpPr txBox="1"/>
          <p:nvPr/>
        </p:nvSpPr>
        <p:spPr>
          <a:xfrm>
            <a:off x="1113272" y="0"/>
            <a:ext cx="10727937" cy="369332"/>
          </a:xfrm>
          <a:prstGeom prst="rect">
            <a:avLst/>
          </a:prstGeom>
          <a:noFill/>
        </p:spPr>
        <p:txBody>
          <a:bodyPr wrap="none" rtlCol="0">
            <a:spAutoFit/>
          </a:bodyPr>
          <a:lstStyle/>
          <a:p>
            <a:r>
              <a:rPr lang="ru-RU" b="1" dirty="0">
                <a:solidFill>
                  <a:schemeClr val="accent5">
                    <a:lumMod val="75000"/>
                  </a:schemeClr>
                </a:solidFill>
                <a:latin typeface="Times New Roman" panose="02020603050405020304" pitchFamily="18" charset="0"/>
                <a:cs typeface="Times New Roman" panose="02020603050405020304" pitchFamily="18" charset="0"/>
              </a:rPr>
              <a:t>Схема взаимодействия при оформлении ЭЛН в регионах с зачетным механизмом выплаты пособий  </a:t>
            </a:r>
          </a:p>
        </p:txBody>
      </p:sp>
    </p:spTree>
    <p:extLst>
      <p:ext uri="{BB962C8B-B14F-4D97-AF65-F5344CB8AC3E}">
        <p14:creationId xmlns:p14="http://schemas.microsoft.com/office/powerpoint/2010/main" val="3945781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571625" y="61912"/>
            <a:ext cx="9048750" cy="6796088"/>
          </a:xfrm>
          <a:prstGeom prst="rect">
            <a:avLst/>
          </a:prstGeom>
        </p:spPr>
      </p:pic>
    </p:spTree>
    <p:extLst>
      <p:ext uri="{BB962C8B-B14F-4D97-AF65-F5344CB8AC3E}">
        <p14:creationId xmlns:p14="http://schemas.microsoft.com/office/powerpoint/2010/main" val="620433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80173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490888" y="0"/>
            <a:ext cx="11357811" cy="685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Способы проверки подлинности листков временной нетрудоспособности </a:t>
            </a:r>
          </a:p>
          <a:p>
            <a:r>
              <a:rPr lang="ru-RU" b="1" dirty="0"/>
              <a:t>Способ 1. Визуальный контроль</a:t>
            </a:r>
          </a:p>
          <a:p>
            <a:pPr algn="just"/>
            <a:r>
              <a:rPr lang="ru-RU" dirty="0"/>
              <a:t>Региональные отделения ФСС РФ подготовили перечень признаков по выявлению поддельных больничных листов:</a:t>
            </a:r>
          </a:p>
          <a:p>
            <a:pPr marL="742950" lvl="1" indent="-285750" algn="just">
              <a:buFont typeface="Arial" panose="020B0604020202020204" pitchFamily="34" charset="0"/>
              <a:buChar char="•"/>
            </a:pPr>
            <a:r>
              <a:rPr lang="ru-RU" dirty="0"/>
              <a:t>отсутствует водяной знак с логотипом ФСС РФ;</a:t>
            </a:r>
          </a:p>
          <a:p>
            <a:pPr marL="742950" lvl="1" indent="-285750" algn="just">
              <a:buFont typeface="Arial" panose="020B0604020202020204" pitchFamily="34" charset="0"/>
              <a:buChar char="•"/>
            </a:pPr>
            <a:r>
              <a:rPr lang="ru-RU" dirty="0"/>
              <a:t>отсутствуют защитные волокна трех видов: синие, розовые, светло-зеленые;</a:t>
            </a:r>
          </a:p>
          <a:p>
            <a:pPr marL="742950" lvl="1" indent="-285750" algn="just">
              <a:buFont typeface="Arial" panose="020B0604020202020204" pitchFamily="34" charset="0"/>
              <a:buChar char="•"/>
            </a:pPr>
            <a:r>
              <a:rPr lang="ru-RU" dirty="0"/>
              <a:t>ячейки для заполнения листка нетрудоспособности белого цвета (в подлинном бланке они всегда с желтым оттенком);</a:t>
            </a:r>
          </a:p>
          <a:p>
            <a:pPr marL="742950" lvl="1" indent="-285750" algn="just">
              <a:buFont typeface="Arial" panose="020B0604020202020204" pitchFamily="34" charset="0"/>
              <a:buChar char="•"/>
            </a:pPr>
            <a:r>
              <a:rPr lang="ru-RU" dirty="0"/>
              <a:t>качество бумаги не соответствует качеству легитимного бланка листка нетрудоспособности. На ощупь бумага оригинала должна быть схожа с той, на которой печатают деньги;</a:t>
            </a:r>
          </a:p>
          <a:p>
            <a:pPr marL="742950" lvl="1" indent="-285750" algn="just">
              <a:buFont typeface="Arial" panose="020B0604020202020204" pitchFamily="34" charset="0"/>
              <a:buChar char="•"/>
            </a:pPr>
            <a:r>
              <a:rPr lang="ru-RU" dirty="0"/>
              <a:t>использованы неправильные наименования лечебных учреждений, не соответствующие данным медицинской организации;</a:t>
            </a:r>
          </a:p>
          <a:p>
            <a:pPr marL="742950" lvl="1" indent="-285750" algn="just">
              <a:buFont typeface="Arial" panose="020B0604020202020204" pitchFamily="34" charset="0"/>
              <a:buChar char="•"/>
            </a:pPr>
            <a:r>
              <a:rPr lang="ru-RU" dirty="0"/>
              <a:t>указан неправильный адрес медицинской организации;</a:t>
            </a:r>
          </a:p>
          <a:p>
            <a:pPr marL="742950" lvl="1" indent="-285750" algn="just">
              <a:buFont typeface="Arial" panose="020B0604020202020204" pitchFamily="34" charset="0"/>
              <a:buChar char="•"/>
            </a:pPr>
            <a:r>
              <a:rPr lang="ru-RU" dirty="0"/>
              <a:t>грубые нарушения в оформлении раздела «Заполняется врачом медицинской организации» листка нетрудоспособности, в частности;</a:t>
            </a:r>
          </a:p>
          <a:p>
            <a:pPr marL="742950" lvl="1" indent="-285750" algn="just">
              <a:buFont typeface="Arial" panose="020B0604020202020204" pitchFamily="34" charset="0"/>
              <a:buChar char="•"/>
            </a:pPr>
            <a:r>
              <a:rPr lang="ru-RU" dirty="0"/>
              <a:t>не указан период стационарного лечения;</a:t>
            </a:r>
          </a:p>
          <a:p>
            <a:pPr marL="742950" lvl="1" indent="-285750" algn="just">
              <a:buFont typeface="Arial" panose="020B0604020202020204" pitchFamily="34" charset="0"/>
              <a:buChar char="•"/>
            </a:pPr>
            <a:r>
              <a:rPr lang="ru-RU" dirty="0"/>
              <a:t>указаны фамилии врачей, не работающих в данной медицинской организации;</a:t>
            </a:r>
          </a:p>
          <a:p>
            <a:pPr marL="742950" lvl="1" indent="-285750" algn="just">
              <a:buFont typeface="Arial" panose="020B0604020202020204" pitchFamily="34" charset="0"/>
              <a:buChar char="•"/>
            </a:pPr>
            <a:r>
              <a:rPr lang="ru-RU" dirty="0"/>
              <a:t>печать не соответствует наименованию медицинской организации;</a:t>
            </a:r>
          </a:p>
          <a:p>
            <a:pPr marL="742950" lvl="1" indent="-285750" algn="just">
              <a:buFont typeface="Arial" panose="020B0604020202020204" pitchFamily="34" charset="0"/>
              <a:buChar char="•"/>
            </a:pPr>
            <a:r>
              <a:rPr lang="ru-RU" dirty="0"/>
              <a:t>бланк заполнен шариковой ручкой или другими чернилами не черного цвета. Подлинный листок всегда заполняется черной </a:t>
            </a:r>
            <a:r>
              <a:rPr lang="ru-RU" dirty="0" err="1"/>
              <a:t>гелевой</a:t>
            </a:r>
            <a:r>
              <a:rPr lang="ru-RU" dirty="0"/>
              <a:t>, капиллярной или перьевой ручкой. Разрешено применение печатающих устройств. </a:t>
            </a:r>
          </a:p>
          <a:p>
            <a:r>
              <a:rPr lang="ru-RU" dirty="0"/>
              <a:t>Этим способом можно определить только дешевую подделку. Все чаще стали встречаться качественные фальшивые больничные. Поэтому такие сомнительные бланки лучше проверить еще и другими способами.</a:t>
            </a:r>
            <a:endParaRPr lang="ru-RU" dirty="0">
              <a:effectLst/>
            </a:endParaRPr>
          </a:p>
        </p:txBody>
      </p:sp>
    </p:spTree>
    <p:extLst>
      <p:ext uri="{BB962C8B-B14F-4D97-AF65-F5344CB8AC3E}">
        <p14:creationId xmlns:p14="http://schemas.microsoft.com/office/powerpoint/2010/main" val="3089793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37424" y="221381"/>
            <a:ext cx="11954576" cy="653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t>Способ 2. Проверка больничного на сайте ФСС РФ</a:t>
            </a:r>
          </a:p>
          <a:p>
            <a:r>
              <a:rPr lang="ru-RU" dirty="0"/>
              <a:t>Сведения о недействительных бланках листков нетрудоспособности размещены на сайте ФСС РФ www.fss.ru в подразделе </a:t>
            </a:r>
            <a:r>
              <a:rPr lang="ru-RU" dirty="0">
                <a:hlinkClick r:id="rId2"/>
              </a:rPr>
              <a:t>«Недействительные бланки листов нетрудоспособности»</a:t>
            </a:r>
            <a:r>
              <a:rPr lang="ru-RU" dirty="0"/>
              <a:t> раздела «Информация для работодателей (формы отчетности, бланки)».</a:t>
            </a:r>
          </a:p>
          <a:p>
            <a:r>
              <a:rPr lang="ru-RU" dirty="0"/>
              <a:t>Можно зайти на сайт фонда и проверить, числится ли номер листка нетрудоспособности, представленного работником, в базе похищенных и утраченных бланков.</a:t>
            </a:r>
          </a:p>
          <a:p>
            <a:pPr algn="just"/>
            <a:r>
              <a:rPr lang="ru-RU" dirty="0"/>
              <a:t>Однако, данный способ также имеет свои недостатки:</a:t>
            </a:r>
          </a:p>
          <a:p>
            <a:pPr marL="742950" lvl="1" indent="-285750">
              <a:buFont typeface="Arial" panose="020B0604020202020204" pitchFamily="34" charset="0"/>
              <a:buChar char="•"/>
            </a:pPr>
            <a:r>
              <a:rPr lang="ru-RU" dirty="0"/>
              <a:t>существует вероятность, что в базе случайно указан номер действующего больничного листа;</a:t>
            </a:r>
          </a:p>
          <a:p>
            <a:pPr marL="742950" lvl="1" indent="-285750">
              <a:buFont typeface="Arial" panose="020B0604020202020204" pitchFamily="34" charset="0"/>
              <a:buChar char="•"/>
            </a:pPr>
            <a:r>
              <a:rPr lang="ru-RU" dirty="0"/>
              <a:t>специалисты ФСС РФ обновляют базу раз в месяц, поэтому шанс оплатить поддельный больничный до того, как его реквизиты появятся на сайте фонда, остается.</a:t>
            </a:r>
          </a:p>
          <a:p>
            <a:r>
              <a:rPr lang="ru-RU" b="1" dirty="0"/>
              <a:t>Способ 3. Запрос в медицинское учреждение</a:t>
            </a:r>
          </a:p>
          <a:p>
            <a:r>
              <a:rPr lang="ru-RU" dirty="0"/>
              <a:t>Для начала можно позвонить, например, в поликлинику и спросить, выдавался ли данный больничный лист. Но надежнее направить письменный запрос с просьбой подтвердить выдачу больничного. Запрос оформляют на фирменном бланке в произвольной форме.</a:t>
            </a:r>
          </a:p>
          <a:p>
            <a:r>
              <a:rPr lang="ru-RU" dirty="0"/>
              <a:t>Правда, этот способ тоже имеет свои недостатки. Основной из них - ответа можно не дождаться. Дело в том, что информация о факте обращения за медицинской помощью, состоянии здоровья гражданина, диагнозе его заболевания составляют врачебную тайну. Об этом говорится в части 1 </a:t>
            </a:r>
            <a:r>
              <a:rPr lang="ru-RU" dirty="0">
                <a:hlinkClick r:id="rId3"/>
              </a:rPr>
              <a:t>статьи 13 Федерального закона от 21.11.2011 № 323-ФЗ</a:t>
            </a:r>
            <a:r>
              <a:rPr lang="ru-RU" dirty="0"/>
              <a:t>.</a:t>
            </a:r>
          </a:p>
          <a:p>
            <a:r>
              <a:rPr lang="ru-RU" b="1" dirty="0"/>
              <a:t>Способ 4. Запрос в отделение ФСС РФ</a:t>
            </a:r>
          </a:p>
          <a:p>
            <a:r>
              <a:rPr lang="ru-RU" dirty="0"/>
              <a:t>Можно на фирменном бланке компании направить письменный запрос в отделение ФСС РФ, в котором зарегистрирована компания. Формулировка будет почти та же, что и в запросе, направленном в медицинское учреждение.</a:t>
            </a:r>
            <a:endParaRPr lang="ru-RU" dirty="0">
              <a:effectLst/>
            </a:endParaRPr>
          </a:p>
        </p:txBody>
      </p:sp>
    </p:spTree>
    <p:extLst>
      <p:ext uri="{BB962C8B-B14F-4D97-AF65-F5344CB8AC3E}">
        <p14:creationId xmlns:p14="http://schemas.microsoft.com/office/powerpoint/2010/main" val="226623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380326" y="1039825"/>
            <a:ext cx="5397387" cy="188140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sz="1600" dirty="0">
                <a:solidFill>
                  <a:prstClr val="black"/>
                </a:solidFill>
                <a:latin typeface="Times New Roman" panose="02020603050405020304" pitchFamily="18" charset="0"/>
                <a:cs typeface="Times New Roman" panose="02020603050405020304" pitchFamily="18" charset="0"/>
              </a:rPr>
              <a:t>отказом работника от перевода на другую работу, необходимого ему в соответствии с медицинским заключением, выданным в порядке, установленном федеральными законами и иными нормативными правовыми актами Российской Федерации, либо отсутствием у работодателя соответствующей работы (пункт 8 части первой статьи 77 настоящего Кодекса);</a:t>
            </a:r>
          </a:p>
        </p:txBody>
      </p:sp>
      <p:sp>
        <p:nvSpPr>
          <p:cNvPr id="4" name="Скругленный прямоугольник 3"/>
          <p:cNvSpPr/>
          <p:nvPr/>
        </p:nvSpPr>
        <p:spPr>
          <a:xfrm>
            <a:off x="380328" y="3172077"/>
            <a:ext cx="5397386" cy="105196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sz="1600" dirty="0">
                <a:solidFill>
                  <a:prstClr val="black"/>
                </a:solidFill>
                <a:latin typeface="Times New Roman" panose="02020603050405020304" pitchFamily="18" charset="0"/>
                <a:cs typeface="Times New Roman" panose="02020603050405020304" pitchFamily="18" charset="0"/>
              </a:rPr>
              <a:t>призывом работника на военную службу или направлением его на заменяющую ее альтернативную гражданскую службу (пункт 1 части первой статьи 83 настоящего Кодекса);</a:t>
            </a:r>
          </a:p>
        </p:txBody>
      </p:sp>
      <p:sp>
        <p:nvSpPr>
          <p:cNvPr id="5" name="Скругленный прямоугольник 4"/>
          <p:cNvSpPr/>
          <p:nvPr/>
        </p:nvSpPr>
        <p:spPr>
          <a:xfrm>
            <a:off x="380327" y="4466805"/>
            <a:ext cx="5397387" cy="81729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sz="1600" dirty="0">
                <a:solidFill>
                  <a:prstClr val="black"/>
                </a:solidFill>
                <a:latin typeface="Times New Roman" panose="02020603050405020304" pitchFamily="18" charset="0"/>
                <a:cs typeface="Times New Roman" panose="02020603050405020304" pitchFamily="18" charset="0"/>
              </a:rPr>
              <a:t>восстановлением на работе работника, ранее выполнявшего эту работу (пункт 2 части первой статьи 83 настоящего Кодекса);</a:t>
            </a:r>
          </a:p>
        </p:txBody>
      </p:sp>
      <p:sp>
        <p:nvSpPr>
          <p:cNvPr id="6" name="Скругленный прямоугольник 5"/>
          <p:cNvSpPr/>
          <p:nvPr/>
        </p:nvSpPr>
        <p:spPr>
          <a:xfrm>
            <a:off x="380325" y="5526861"/>
            <a:ext cx="5397388" cy="104387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sz="1600" dirty="0">
                <a:solidFill>
                  <a:prstClr val="black"/>
                </a:solidFill>
                <a:latin typeface="Times New Roman" panose="02020603050405020304" pitchFamily="18" charset="0"/>
                <a:cs typeface="Times New Roman" panose="02020603050405020304" pitchFamily="18" charset="0"/>
              </a:rPr>
              <a:t>отказом работника от перевода на работу в другую местность вместе с работодателем (пункт 9 части первой статьи 77 настоящего Кодекса);</a:t>
            </a:r>
          </a:p>
        </p:txBody>
      </p:sp>
      <p:sp>
        <p:nvSpPr>
          <p:cNvPr id="7" name="Скругленный прямоугольник 6"/>
          <p:cNvSpPr/>
          <p:nvPr/>
        </p:nvSpPr>
        <p:spPr>
          <a:xfrm>
            <a:off x="6032612" y="2743202"/>
            <a:ext cx="5866726" cy="97104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sz="1600" dirty="0">
                <a:solidFill>
                  <a:prstClr val="black"/>
                </a:solidFill>
                <a:latin typeface="Times New Roman" panose="02020603050405020304" pitchFamily="18" charset="0"/>
                <a:cs typeface="Times New Roman" panose="02020603050405020304" pitchFamily="18" charset="0"/>
              </a:rPr>
              <a:t>отказом работника от продолжения работы в связи с изменением определенных сторонами условий трудового договора (пункт 7 части первой статьи 77 настоящего Кодекса); </a:t>
            </a:r>
          </a:p>
        </p:txBody>
      </p:sp>
      <p:sp>
        <p:nvSpPr>
          <p:cNvPr id="8" name="Скругленный прямоугольник 7"/>
          <p:cNvSpPr/>
          <p:nvPr/>
        </p:nvSpPr>
        <p:spPr>
          <a:xfrm>
            <a:off x="6020474" y="1068146"/>
            <a:ext cx="5801990" cy="153344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sz="1600" dirty="0">
                <a:solidFill>
                  <a:prstClr val="black"/>
                </a:solidFill>
                <a:latin typeface="Times New Roman" panose="02020603050405020304" pitchFamily="18" charset="0"/>
                <a:cs typeface="Times New Roman" panose="02020603050405020304" pitchFamily="18" charset="0"/>
              </a:rPr>
              <a:t>признанием работника полностью неспособным к трудовой деятельности в соответствии с медицинским заключением, выданным в порядке, установленном федеральными законами и иными нормативными правовыми актами Российской Федерации (пункт 5 части первой статьи 83 настоящего Кодекса);</a:t>
            </a:r>
          </a:p>
        </p:txBody>
      </p:sp>
      <p:sp>
        <p:nvSpPr>
          <p:cNvPr id="9" name="Скругленный прямоугольник 8"/>
          <p:cNvSpPr/>
          <p:nvPr/>
        </p:nvSpPr>
        <p:spPr>
          <a:xfrm>
            <a:off x="6032612" y="3920592"/>
            <a:ext cx="5866726" cy="95486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sz="1600" dirty="0">
                <a:solidFill>
                  <a:schemeClr val="tx1"/>
                </a:solidFill>
                <a:latin typeface="Times New Roman" panose="02020603050405020304" pitchFamily="18" charset="0"/>
                <a:cs typeface="Times New Roman" panose="02020603050405020304" pitchFamily="18" charset="0"/>
              </a:rPr>
              <a:t>при прекращении трудового договора с работником, занятым на сезонных работах, в связи с ликвидацией организации, сокращением численности или штата работников организации</a:t>
            </a:r>
            <a:r>
              <a:rPr lang="ru-RU" sz="1600" dirty="0">
                <a:solidFill>
                  <a:prstClr val="black"/>
                </a:solidFill>
                <a:latin typeface="Times New Roman" panose="02020603050405020304" pitchFamily="18" charset="0"/>
                <a:cs typeface="Times New Roman" panose="02020603050405020304" pitchFamily="18" charset="0"/>
              </a:rPr>
              <a:t>;</a:t>
            </a:r>
          </a:p>
        </p:txBody>
      </p:sp>
      <p:sp>
        <p:nvSpPr>
          <p:cNvPr id="10" name="Скругленный прямоугольник 9"/>
          <p:cNvSpPr/>
          <p:nvPr/>
        </p:nvSpPr>
        <p:spPr>
          <a:xfrm>
            <a:off x="5955738" y="5081798"/>
            <a:ext cx="5943600" cy="159817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sz="1600" dirty="0">
                <a:solidFill>
                  <a:prstClr val="black"/>
                </a:solidFill>
                <a:latin typeface="Times New Roman" panose="02020603050405020304" pitchFamily="18" charset="0"/>
                <a:cs typeface="Times New Roman" panose="02020603050405020304" pitchFamily="18" charset="0"/>
              </a:rPr>
              <a:t>при расторжении трудового договора с работником, являющемся иностранным гражданином или лицом без гражданства, в связи с приостановлением действия или аннулированием разрешения на привлечение и использование иностранных работников, на основании которого такому работнику было выдано разрешение на работу.</a:t>
            </a:r>
          </a:p>
        </p:txBody>
      </p:sp>
      <p:sp>
        <p:nvSpPr>
          <p:cNvPr id="11" name="Прямоугольник 10">
            <a:extLst>
              <a:ext uri="{FF2B5EF4-FFF2-40B4-BE49-F238E27FC236}">
                <a16:creationId xmlns="" xmlns:a16="http://schemas.microsoft.com/office/drawing/2014/main" id="{3F3FA08F-2C00-4554-A9BA-6902E1AAF815}"/>
              </a:ext>
            </a:extLst>
          </p:cNvPr>
          <p:cNvSpPr/>
          <p:nvPr/>
        </p:nvSpPr>
        <p:spPr>
          <a:xfrm>
            <a:off x="541538" y="99327"/>
            <a:ext cx="11357799" cy="769441"/>
          </a:xfrm>
          <a:prstGeom prst="rect">
            <a:avLst/>
          </a:prstGeom>
        </p:spPr>
        <p:txBody>
          <a:bodyPr wrap="square">
            <a:spAutoFit/>
          </a:bodyPr>
          <a:lstStyle/>
          <a:p>
            <a:pPr lvl="0" algn="ctr"/>
            <a:r>
              <a:rPr lang="ru-RU" sz="2200" dirty="0">
                <a:solidFill>
                  <a:schemeClr val="accent5">
                    <a:lumMod val="75000"/>
                  </a:schemeClr>
                </a:solidFill>
                <a:latin typeface="Times New Roman" panose="02020603050405020304" pitchFamily="18" charset="0"/>
                <a:cs typeface="Times New Roman" panose="02020603050405020304" pitchFamily="18" charset="0"/>
              </a:rPr>
              <a:t>Выходное пособие в размере </a:t>
            </a:r>
            <a:r>
              <a:rPr lang="ru-RU" sz="2200" u="sng" dirty="0">
                <a:solidFill>
                  <a:schemeClr val="accent5">
                    <a:lumMod val="75000"/>
                  </a:schemeClr>
                </a:solidFill>
                <a:latin typeface="Times New Roman" panose="02020603050405020304" pitchFamily="18" charset="0"/>
                <a:cs typeface="Times New Roman" panose="02020603050405020304" pitchFamily="18" charset="0"/>
              </a:rPr>
              <a:t>двухнедельного среднего заработка</a:t>
            </a:r>
            <a:r>
              <a:rPr lang="ru-RU" sz="2200" dirty="0">
                <a:solidFill>
                  <a:schemeClr val="accent5">
                    <a:lumMod val="75000"/>
                  </a:schemeClr>
                </a:solidFill>
                <a:latin typeface="Times New Roman" panose="02020603050405020304" pitchFamily="18" charset="0"/>
                <a:cs typeface="Times New Roman" panose="02020603050405020304" pitchFamily="18" charset="0"/>
              </a:rPr>
              <a:t> выплачивается работнику при расторжении трудового договора в связи с:</a:t>
            </a:r>
          </a:p>
        </p:txBody>
      </p:sp>
    </p:spTree>
    <p:extLst>
      <p:ext uri="{BB962C8B-B14F-4D97-AF65-F5344CB8AC3E}">
        <p14:creationId xmlns:p14="http://schemas.microsoft.com/office/powerpoint/2010/main" val="1446782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701337" y="772789"/>
            <a:ext cx="4083558" cy="382348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sz="1600" dirty="0">
                <a:solidFill>
                  <a:prstClr val="black"/>
                </a:solidFill>
                <a:latin typeface="Times New Roman" panose="02020603050405020304" pitchFamily="18" charset="0"/>
                <a:cs typeface="Times New Roman" panose="02020603050405020304" pitchFamily="18" charset="0"/>
              </a:rPr>
              <a:t>В случае расторжения трудового договора </a:t>
            </a:r>
            <a:r>
              <a:rPr lang="ru-RU" sz="1600" u="sng" dirty="0">
                <a:solidFill>
                  <a:prstClr val="black"/>
                </a:solidFill>
                <a:latin typeface="Times New Roman" panose="02020603050405020304" pitchFamily="18" charset="0"/>
                <a:cs typeface="Times New Roman" panose="02020603050405020304" pitchFamily="18" charset="0"/>
              </a:rPr>
              <a:t>с руководителем организации, его заместителями и главным бухгалтером государственных и муниципальных учреждений в связи со сменой собственника </a:t>
            </a:r>
            <a:r>
              <a:rPr lang="ru-RU" sz="1600" dirty="0">
                <a:solidFill>
                  <a:prstClr val="black"/>
                </a:solidFill>
                <a:latin typeface="Times New Roman" panose="02020603050405020304" pitchFamily="18" charset="0"/>
                <a:cs typeface="Times New Roman" panose="02020603050405020304" pitchFamily="18" charset="0"/>
              </a:rPr>
              <a:t>имущества организации новый собственник обязан выплатить указанным работникам компенсацию в размере не ниже трехкратного среднего месячного заработка работника, за исключением случаев, предусмотренных настоящим Кодексом </a:t>
            </a:r>
          </a:p>
          <a:p>
            <a:pPr lvl="0" algn="just"/>
            <a:r>
              <a:rPr lang="ru-RU" sz="1600" dirty="0">
                <a:solidFill>
                  <a:prstClr val="black"/>
                </a:solidFill>
                <a:latin typeface="Times New Roman" panose="02020603050405020304" pitchFamily="18" charset="0"/>
                <a:cs typeface="Times New Roman" panose="02020603050405020304" pitchFamily="18" charset="0"/>
              </a:rPr>
              <a:t>       (</a:t>
            </a:r>
            <a:r>
              <a:rPr lang="ru-RU" sz="1200" i="1" dirty="0">
                <a:solidFill>
                  <a:prstClr val="black"/>
                </a:solidFill>
                <a:latin typeface="Times New Roman" panose="02020603050405020304" pitchFamily="18" charset="0"/>
                <a:cs typeface="Times New Roman" panose="02020603050405020304" pitchFamily="18" charset="0"/>
              </a:rPr>
              <a:t>существуют ограничения  - см. ст. 349.3</a:t>
            </a:r>
            <a:r>
              <a:rPr lang="ru-RU" sz="1600" dirty="0">
                <a:solidFill>
                  <a:prstClr val="black"/>
                </a:solidFill>
                <a:latin typeface="Times New Roman" panose="02020603050405020304" pitchFamily="18" charset="0"/>
                <a:cs typeface="Times New Roman" panose="02020603050405020304" pitchFamily="18" charset="0"/>
              </a:rPr>
              <a:t>).</a:t>
            </a:r>
          </a:p>
        </p:txBody>
      </p:sp>
      <p:sp>
        <p:nvSpPr>
          <p:cNvPr id="4" name="Скругленный прямоугольник 3"/>
          <p:cNvSpPr/>
          <p:nvPr/>
        </p:nvSpPr>
        <p:spPr>
          <a:xfrm>
            <a:off x="6125671" y="865850"/>
            <a:ext cx="3941607" cy="368187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solidFill>
                  <a:prstClr val="black"/>
                </a:solidFill>
                <a:latin typeface="Times New Roman" panose="02020603050405020304" pitchFamily="18" charset="0"/>
                <a:cs typeface="Times New Roman" panose="02020603050405020304" pitchFamily="18" charset="0"/>
              </a:rPr>
              <a:t>Трудовой договор с работником, работающим у </a:t>
            </a:r>
            <a:r>
              <a:rPr lang="ru-RU" sz="1600" u="sng" dirty="0">
                <a:solidFill>
                  <a:prstClr val="black"/>
                </a:solidFill>
                <a:latin typeface="Times New Roman" panose="02020603050405020304" pitchFamily="18" charset="0"/>
                <a:cs typeface="Times New Roman" panose="02020603050405020304" pitchFamily="18" charset="0"/>
              </a:rPr>
              <a:t>работодателя - физического лица</a:t>
            </a:r>
            <a:r>
              <a:rPr lang="ru-RU" sz="1600" dirty="0">
                <a:solidFill>
                  <a:prstClr val="black"/>
                </a:solidFill>
                <a:latin typeface="Times New Roman" panose="02020603050405020304" pitchFamily="18" charset="0"/>
                <a:cs typeface="Times New Roman" panose="02020603050405020304" pitchFamily="18" charset="0"/>
              </a:rPr>
              <a:t>, может быть прекращен по основаниям, а также случаи и размеры выплачиваемых при прекращении трудового договора выходного пособия и других компенсационных выплат, </a:t>
            </a:r>
            <a:r>
              <a:rPr lang="ru-RU" sz="1600" u="sng" dirty="0">
                <a:solidFill>
                  <a:prstClr val="black"/>
                </a:solidFill>
                <a:latin typeface="Times New Roman" panose="02020603050405020304" pitchFamily="18" charset="0"/>
                <a:cs typeface="Times New Roman" panose="02020603050405020304" pitchFamily="18" charset="0"/>
              </a:rPr>
              <a:t>предусмотренным трудовым договором</a:t>
            </a:r>
            <a:r>
              <a:rPr lang="ru-RU" sz="1600" dirty="0">
                <a:solidFill>
                  <a:prstClr val="black"/>
                </a:solidFill>
                <a:latin typeface="Times New Roman" panose="02020603050405020304" pitchFamily="18" charset="0"/>
                <a:cs typeface="Times New Roman" panose="02020603050405020304" pitchFamily="18" charset="0"/>
              </a:rPr>
              <a:t>. </a:t>
            </a:r>
            <a:endParaRPr lang="ru-RU" sz="1600" dirty="0"/>
          </a:p>
        </p:txBody>
      </p:sp>
      <p:sp>
        <p:nvSpPr>
          <p:cNvPr id="5" name="Скругленный прямоугольник 4"/>
          <p:cNvSpPr/>
          <p:nvPr/>
        </p:nvSpPr>
        <p:spPr>
          <a:xfrm>
            <a:off x="561223" y="5252513"/>
            <a:ext cx="10649118" cy="115716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i="1" dirty="0">
                <a:solidFill>
                  <a:prstClr val="black"/>
                </a:solidFill>
                <a:latin typeface="Times New Roman" panose="02020603050405020304" pitchFamily="18" charset="0"/>
                <a:cs typeface="Times New Roman" panose="02020603050405020304" pitchFamily="18" charset="0"/>
              </a:rPr>
              <a:t>Трудовым договором или коллективным договором могут предусматриваться другие случаи выплаты выходных пособий, а также устанавливаться повышенные размеры выходных пособий, за исключением случаев, предусмотренных настоящим </a:t>
            </a:r>
            <a:r>
              <a:rPr lang="ru-RU" i="1" dirty="0" smtClean="0">
                <a:solidFill>
                  <a:prstClr val="black"/>
                </a:solidFill>
                <a:latin typeface="Times New Roman" panose="02020603050405020304" pitchFamily="18" charset="0"/>
                <a:cs typeface="Times New Roman" panose="02020603050405020304" pitchFamily="18" charset="0"/>
              </a:rPr>
              <a:t>Кодексом</a:t>
            </a:r>
            <a:r>
              <a:rPr lang="en-US" i="1" dirty="0" smtClean="0">
                <a:solidFill>
                  <a:prstClr val="black"/>
                </a:solidFill>
                <a:latin typeface="Times New Roman" panose="02020603050405020304" pitchFamily="18" charset="0"/>
                <a:cs typeface="Times New Roman" panose="02020603050405020304" pitchFamily="18" charset="0"/>
              </a:rPr>
              <a:t> (</a:t>
            </a:r>
            <a:r>
              <a:rPr lang="ru-RU" i="1" dirty="0" smtClean="0">
                <a:solidFill>
                  <a:prstClr val="black"/>
                </a:solidFill>
                <a:latin typeface="Times New Roman" panose="02020603050405020304" pitchFamily="18" charset="0"/>
                <a:cs typeface="Times New Roman" panose="02020603050405020304" pitchFamily="18" charset="0"/>
              </a:rPr>
              <a:t>например, по руководителям). </a:t>
            </a:r>
            <a:endParaRPr lang="ru-RU" i="1" dirty="0">
              <a:solidFill>
                <a:prstClr val="black"/>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1108609" y="89012"/>
            <a:ext cx="9111632" cy="44506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accent5">
                    <a:lumMod val="75000"/>
                  </a:schemeClr>
                </a:solidFill>
              </a:rPr>
              <a:t>Другие случаи выплаты выходных пособий </a:t>
            </a:r>
          </a:p>
        </p:txBody>
      </p:sp>
    </p:spTree>
    <p:extLst>
      <p:ext uri="{BB962C8B-B14F-4D97-AF65-F5344CB8AC3E}">
        <p14:creationId xmlns:p14="http://schemas.microsoft.com/office/powerpoint/2010/main" val="2909056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456566" y="125426"/>
            <a:ext cx="10098860" cy="53812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dirty="0">
                <a:solidFill>
                  <a:srgbClr val="4472C4">
                    <a:lumMod val="75000"/>
                  </a:srgbClr>
                </a:solidFill>
                <a:latin typeface="Times New Roman" panose="02020603050405020304" pitchFamily="18" charset="0"/>
                <a:cs typeface="Times New Roman" panose="02020603050405020304" pitchFamily="18" charset="0"/>
              </a:rPr>
              <a:t>НЕ ВЫПЛАЧИВАЮТСЯ ВЫХОДНЫЕ ПОСОБИЯ В СЛЕДУЮЩИХ СЛУЧАЯХ</a:t>
            </a:r>
            <a:endParaRPr lang="en-US" dirty="0">
              <a:solidFill>
                <a:srgbClr val="4472C4">
                  <a:lumMod val="75000"/>
                </a:srgbClr>
              </a:solidFill>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582625" y="801111"/>
            <a:ext cx="6829677" cy="143229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dirty="0">
                <a:solidFill>
                  <a:prstClr val="black"/>
                </a:solidFill>
                <a:latin typeface="Times New Roman" panose="02020603050405020304" pitchFamily="18" charset="0"/>
                <a:cs typeface="Times New Roman" panose="02020603050405020304" pitchFamily="18" charset="0"/>
              </a:rPr>
              <a:t>Работнику, заключившему трудовой договор на срок до двух месяцев, выходное пособие при увольнении не выплачивается, если иное </a:t>
            </a:r>
            <a:r>
              <a:rPr lang="ru-RU">
                <a:solidFill>
                  <a:prstClr val="black"/>
                </a:solidFill>
                <a:latin typeface="Times New Roman" panose="02020603050405020304" pitchFamily="18" charset="0"/>
                <a:cs typeface="Times New Roman" panose="02020603050405020304" pitchFamily="18" charset="0"/>
              </a:rPr>
              <a:t>не предусмотрено </a:t>
            </a:r>
            <a:r>
              <a:rPr lang="ru-RU" dirty="0">
                <a:solidFill>
                  <a:prstClr val="black"/>
                </a:solidFill>
                <a:latin typeface="Times New Roman" panose="02020603050405020304" pitchFamily="18" charset="0"/>
                <a:cs typeface="Times New Roman" panose="02020603050405020304" pitchFamily="18" charset="0"/>
              </a:rPr>
              <a:t>коллективным договором или трудовым договором.</a:t>
            </a:r>
          </a:p>
        </p:txBody>
      </p:sp>
      <p:sp>
        <p:nvSpPr>
          <p:cNvPr id="5" name="Скругленный прямоугольник 4"/>
          <p:cNvSpPr/>
          <p:nvPr/>
        </p:nvSpPr>
        <p:spPr>
          <a:xfrm>
            <a:off x="582625" y="2447170"/>
            <a:ext cx="8959966" cy="163459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dirty="0">
                <a:solidFill>
                  <a:prstClr val="black"/>
                </a:solidFill>
                <a:latin typeface="Times New Roman" panose="02020603050405020304" pitchFamily="18" charset="0"/>
                <a:cs typeface="Times New Roman" panose="02020603050405020304" pitchFamily="18" charset="0"/>
              </a:rPr>
              <a:t>Если нарушение установленных Трудовым Кодексом или иным федеральным законом правил заключения трудового договора допущено не по вине работника, то работнику выплачивается выходное пособие в размере среднего месячного заработка. Если нарушение указанных правил допущено по вине работника, то работодатель не обязан предлагать ему другую работу, а выходное пособие работнику не выплачивается.</a:t>
            </a:r>
          </a:p>
        </p:txBody>
      </p:sp>
      <p:sp>
        <p:nvSpPr>
          <p:cNvPr id="6" name="Скругленный прямоугольник 5"/>
          <p:cNvSpPr/>
          <p:nvPr/>
        </p:nvSpPr>
        <p:spPr>
          <a:xfrm>
            <a:off x="582625" y="4287439"/>
            <a:ext cx="11298564" cy="229071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a:solidFill>
                  <a:prstClr val="black"/>
                </a:solidFill>
                <a:latin typeface="Times New Roman" panose="02020603050405020304" pitchFamily="18" charset="0"/>
                <a:cs typeface="Times New Roman" panose="02020603050405020304" pitchFamily="18" charset="0"/>
              </a:rPr>
              <a:t>Коллективным договором, соглашениями, локальными нормативными актами, трудовыми договорами либо решениями работодателя, уполномоченных органов юридического лица, а равно и собственника имущества организации или уполномоченных собственниками лиц (органов) </a:t>
            </a:r>
            <a:r>
              <a:rPr lang="ru-RU" u="sng" dirty="0">
                <a:solidFill>
                  <a:prstClr val="black"/>
                </a:solidFill>
                <a:latin typeface="Times New Roman" panose="02020603050405020304" pitchFamily="18" charset="0"/>
                <a:cs typeface="Times New Roman" panose="02020603050405020304" pitchFamily="18" charset="0"/>
              </a:rPr>
              <a:t>не могут предусматриваться </a:t>
            </a:r>
            <a:r>
              <a:rPr lang="ru-RU" dirty="0">
                <a:solidFill>
                  <a:prstClr val="black"/>
                </a:solidFill>
                <a:latin typeface="Times New Roman" panose="02020603050405020304" pitchFamily="18" charset="0"/>
                <a:cs typeface="Times New Roman" panose="02020603050405020304" pitchFamily="18" charset="0"/>
              </a:rPr>
              <a:t>выплата работникам выходных пособий, компенсаций и (или) назначение им каких-либо иных выплат в любой форме в случаях увольнения работников по основаниям, которые относятся к </a:t>
            </a:r>
            <a:r>
              <a:rPr lang="ru-RU" u="sng" dirty="0">
                <a:solidFill>
                  <a:prstClr val="black"/>
                </a:solidFill>
                <a:latin typeface="Times New Roman" panose="02020603050405020304" pitchFamily="18" charset="0"/>
                <a:cs typeface="Times New Roman" panose="02020603050405020304" pitchFamily="18" charset="0"/>
              </a:rPr>
              <a:t>дисциплинарным взысканиям </a:t>
            </a:r>
            <a:r>
              <a:rPr lang="ru-RU" dirty="0">
                <a:solidFill>
                  <a:prstClr val="black"/>
                </a:solidFill>
                <a:latin typeface="Times New Roman" panose="02020603050405020304" pitchFamily="18" charset="0"/>
                <a:cs typeface="Times New Roman" panose="02020603050405020304" pitchFamily="18" charset="0"/>
              </a:rPr>
              <a:t>(часть третья статьи 192 ТК), или прекращения трудовых договоров с работниками по установленным ТК, другими федеральными законами основаниям, если это связано с </a:t>
            </a:r>
            <a:r>
              <a:rPr lang="ru-RU" u="sng" dirty="0">
                <a:solidFill>
                  <a:prstClr val="black"/>
                </a:solidFill>
                <a:latin typeface="Times New Roman" panose="02020603050405020304" pitchFamily="18" charset="0"/>
                <a:cs typeface="Times New Roman" panose="02020603050405020304" pitchFamily="18" charset="0"/>
              </a:rPr>
              <a:t>совершением</a:t>
            </a:r>
            <a:r>
              <a:rPr lang="ru-RU" dirty="0">
                <a:solidFill>
                  <a:prstClr val="black"/>
                </a:solidFill>
                <a:latin typeface="Times New Roman" panose="02020603050405020304" pitchFamily="18" charset="0"/>
                <a:cs typeface="Times New Roman" panose="02020603050405020304" pitchFamily="18" charset="0"/>
              </a:rPr>
              <a:t> работниками </a:t>
            </a:r>
            <a:r>
              <a:rPr lang="ru-RU" u="sng" dirty="0">
                <a:solidFill>
                  <a:prstClr val="black"/>
                </a:solidFill>
                <a:latin typeface="Times New Roman" panose="02020603050405020304" pitchFamily="18" charset="0"/>
                <a:cs typeface="Times New Roman" panose="02020603050405020304" pitchFamily="18" charset="0"/>
              </a:rPr>
              <a:t>виновных действий </a:t>
            </a:r>
            <a:r>
              <a:rPr lang="ru-RU" dirty="0">
                <a:solidFill>
                  <a:prstClr val="black"/>
                </a:solidFill>
                <a:latin typeface="Times New Roman" panose="02020603050405020304" pitchFamily="18" charset="0"/>
                <a:cs typeface="Times New Roman" panose="02020603050405020304" pitchFamily="18" charset="0"/>
              </a:rPr>
              <a:t>(бездействия).</a:t>
            </a:r>
            <a:endParaRPr lang="ru-RU" dirty="0"/>
          </a:p>
        </p:txBody>
      </p:sp>
    </p:spTree>
    <p:extLst>
      <p:ext uri="{BB962C8B-B14F-4D97-AF65-F5344CB8AC3E}">
        <p14:creationId xmlns:p14="http://schemas.microsoft.com/office/powerpoint/2010/main" val="518551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920" y="169877"/>
            <a:ext cx="11965577" cy="4370427"/>
          </a:xfrm>
          <a:prstGeom prst="rect">
            <a:avLst/>
          </a:prstGeom>
        </p:spPr>
        <p:txBody>
          <a:bodyPr wrap="square">
            <a:spAutoFit/>
          </a:bodyPr>
          <a:lstStyle/>
          <a:p>
            <a:pPr algn="ctr"/>
            <a:r>
              <a:rPr lang="ru-RU" sz="2200" dirty="0">
                <a:solidFill>
                  <a:schemeClr val="accent5">
                    <a:lumMod val="75000"/>
                  </a:schemeClr>
                </a:solidFill>
                <a:latin typeface="Times New Roman" panose="02020603050405020304" pitchFamily="18" charset="0"/>
                <a:cs typeface="Times New Roman" panose="02020603050405020304" pitchFamily="18" charset="0"/>
              </a:rPr>
              <a:t>ПОСОБИЯ ПО СОЦИАЛЬНОМУ СТРАХОВАНИЮ </a:t>
            </a:r>
          </a:p>
          <a:p>
            <a:pPr algn="just"/>
            <a:endParaRPr lang="ru-RU" sz="1200" u="sng" dirty="0">
              <a:latin typeface="Times New Roman" panose="02020603050405020304" pitchFamily="18" charset="0"/>
              <a:cs typeface="Times New Roman" panose="02020603050405020304" pitchFamily="18" charset="0"/>
            </a:endParaRPr>
          </a:p>
          <a:p>
            <a:pPr algn="just"/>
            <a:endParaRPr lang="ru-RU" sz="1200" u="sng" dirty="0">
              <a:latin typeface="Times New Roman" panose="02020603050405020304" pitchFamily="18" charset="0"/>
              <a:cs typeface="Times New Roman" panose="02020603050405020304" pitchFamily="18" charset="0"/>
            </a:endParaRPr>
          </a:p>
          <a:p>
            <a:pPr algn="just"/>
            <a:endParaRPr lang="ru-RU" sz="1200" u="sng" dirty="0">
              <a:latin typeface="Times New Roman" panose="02020603050405020304" pitchFamily="18" charset="0"/>
              <a:cs typeface="Times New Roman" panose="02020603050405020304" pitchFamily="18" charset="0"/>
            </a:endParaRPr>
          </a:p>
          <a:p>
            <a:pPr algn="just"/>
            <a:endParaRPr lang="ru-RU" sz="1200" u="sng" dirty="0">
              <a:latin typeface="Times New Roman" panose="02020603050405020304" pitchFamily="18" charset="0"/>
              <a:cs typeface="Times New Roman" panose="02020603050405020304" pitchFamily="18" charset="0"/>
            </a:endParaRPr>
          </a:p>
          <a:p>
            <a:pPr algn="just"/>
            <a:endParaRPr lang="ru-RU" sz="1200" u="sng" dirty="0">
              <a:latin typeface="Times New Roman" panose="02020603050405020304" pitchFamily="18" charset="0"/>
              <a:cs typeface="Times New Roman" panose="02020603050405020304" pitchFamily="18" charset="0"/>
            </a:endParaRPr>
          </a:p>
          <a:p>
            <a:pPr algn="just"/>
            <a:endParaRPr lang="ru-RU" sz="1200" u="sng" dirty="0">
              <a:latin typeface="Times New Roman" panose="02020603050405020304" pitchFamily="18" charset="0"/>
              <a:cs typeface="Times New Roman" panose="02020603050405020304" pitchFamily="18" charset="0"/>
            </a:endParaRPr>
          </a:p>
          <a:p>
            <a:pPr algn="just"/>
            <a:endParaRPr lang="ru-RU" sz="1200" u="sng" dirty="0">
              <a:latin typeface="Times New Roman" panose="02020603050405020304" pitchFamily="18" charset="0"/>
              <a:cs typeface="Times New Roman" panose="02020603050405020304" pitchFamily="18" charset="0"/>
            </a:endParaRPr>
          </a:p>
          <a:p>
            <a:pPr algn="just"/>
            <a:endParaRPr lang="ru-RU" sz="1200" u="sng" dirty="0">
              <a:latin typeface="Times New Roman" panose="02020603050405020304" pitchFamily="18" charset="0"/>
              <a:cs typeface="Times New Roman" panose="02020603050405020304" pitchFamily="18" charset="0"/>
            </a:endParaRPr>
          </a:p>
          <a:p>
            <a:pPr algn="just"/>
            <a:endParaRPr lang="ru-RU" sz="1200" u="sng" dirty="0">
              <a:latin typeface="Times New Roman" panose="02020603050405020304" pitchFamily="18" charset="0"/>
              <a:cs typeface="Times New Roman" panose="02020603050405020304" pitchFamily="18" charset="0"/>
            </a:endParaRPr>
          </a:p>
          <a:p>
            <a:pPr algn="just"/>
            <a:endParaRPr lang="ru-RU" sz="1200" u="sng" dirty="0">
              <a:latin typeface="Times New Roman" panose="02020603050405020304" pitchFamily="18" charset="0"/>
              <a:cs typeface="Times New Roman" panose="02020603050405020304" pitchFamily="18" charset="0"/>
            </a:endParaRPr>
          </a:p>
          <a:p>
            <a:pPr algn="just"/>
            <a:endParaRPr lang="ru-RU" sz="1200" u="sng" dirty="0">
              <a:latin typeface="Times New Roman" panose="02020603050405020304" pitchFamily="18" charset="0"/>
              <a:cs typeface="Times New Roman" panose="02020603050405020304" pitchFamily="18" charset="0"/>
            </a:endParaRPr>
          </a:p>
          <a:p>
            <a:pPr algn="just"/>
            <a:endParaRPr lang="ru-RU" sz="1200" b="0" i="0" u="sng" strike="noStrike" baseline="0" dirty="0">
              <a:latin typeface="Times New Roman" panose="02020603050405020304" pitchFamily="18" charset="0"/>
              <a:cs typeface="Times New Roman" panose="02020603050405020304" pitchFamily="18" charset="0"/>
            </a:endParaRPr>
          </a:p>
          <a:p>
            <a:pPr algn="just"/>
            <a:endParaRPr lang="ru-RU" sz="1200" u="sng" dirty="0">
              <a:latin typeface="Times New Roman" panose="02020603050405020304" pitchFamily="18" charset="0"/>
              <a:cs typeface="Times New Roman" panose="02020603050405020304" pitchFamily="18" charset="0"/>
            </a:endParaRPr>
          </a:p>
          <a:p>
            <a:pPr algn="just"/>
            <a:endParaRPr lang="ru-RU" sz="1200" b="0" i="0" u="sng" strike="noStrike" baseline="0" dirty="0">
              <a:latin typeface="Times New Roman" panose="02020603050405020304" pitchFamily="18" charset="0"/>
              <a:cs typeface="Times New Roman" panose="02020603050405020304" pitchFamily="18" charset="0"/>
            </a:endParaRPr>
          </a:p>
          <a:p>
            <a:pPr algn="just"/>
            <a:endParaRPr lang="ru-RU" sz="1200" u="sng" dirty="0">
              <a:latin typeface="Times New Roman" panose="02020603050405020304" pitchFamily="18" charset="0"/>
              <a:cs typeface="Times New Roman" panose="02020603050405020304" pitchFamily="18" charset="0"/>
            </a:endParaRPr>
          </a:p>
          <a:p>
            <a:pPr algn="just"/>
            <a:endParaRPr lang="ru-RU" sz="1200" b="0" i="0" u="sng" strike="noStrike" baseline="0" dirty="0">
              <a:latin typeface="Times New Roman" panose="02020603050405020304" pitchFamily="18" charset="0"/>
              <a:cs typeface="Times New Roman" panose="02020603050405020304" pitchFamily="18" charset="0"/>
            </a:endParaRPr>
          </a:p>
          <a:p>
            <a:pPr algn="just"/>
            <a:endParaRPr lang="ru-RU" sz="1200" u="sng" dirty="0">
              <a:latin typeface="Times New Roman" panose="02020603050405020304" pitchFamily="18" charset="0"/>
              <a:cs typeface="Times New Roman" panose="02020603050405020304" pitchFamily="18" charset="0"/>
            </a:endParaRPr>
          </a:p>
          <a:p>
            <a:pPr algn="just"/>
            <a:endParaRPr lang="ru-RU" sz="1200" b="0" i="0" u="sng" strike="noStrike" baseline="0" dirty="0">
              <a:latin typeface="Times New Roman" panose="02020603050405020304" pitchFamily="18" charset="0"/>
              <a:cs typeface="Times New Roman" panose="02020603050405020304" pitchFamily="18" charset="0"/>
            </a:endParaRPr>
          </a:p>
          <a:p>
            <a:pPr algn="just"/>
            <a:endParaRPr lang="ru-RU" sz="1200" u="sng" dirty="0">
              <a:latin typeface="Times New Roman" panose="02020603050405020304" pitchFamily="18" charset="0"/>
              <a:cs typeface="Times New Roman" panose="02020603050405020304" pitchFamily="18" charset="0"/>
            </a:endParaRPr>
          </a:p>
          <a:p>
            <a:pPr algn="just"/>
            <a:endParaRPr lang="ru-RU" sz="1200" b="0" i="0" u="sng" strike="noStrike" baseline="0" dirty="0">
              <a:latin typeface="Times New Roman" panose="02020603050405020304" pitchFamily="18" charset="0"/>
              <a:cs typeface="Times New Roman" panose="02020603050405020304" pitchFamily="18" charset="0"/>
            </a:endParaRPr>
          </a:p>
          <a:p>
            <a:pPr algn="just"/>
            <a:endParaRPr lang="ru-RU" sz="1600" b="0" i="0" u="none" strike="noStrike" baseline="0" dirty="0">
              <a:latin typeface="Times New Roman" panose="02020603050405020304" pitchFamily="18" charset="0"/>
              <a:cs typeface="Times New Roman" panose="02020603050405020304" pitchFamily="18" charset="0"/>
            </a:endParaRPr>
          </a:p>
        </p:txBody>
      </p:sp>
      <p:sp>
        <p:nvSpPr>
          <p:cNvPr id="3" name="Скругленный прямоугольник 2"/>
          <p:cNvSpPr/>
          <p:nvPr/>
        </p:nvSpPr>
        <p:spPr>
          <a:xfrm>
            <a:off x="218485" y="542342"/>
            <a:ext cx="11869012" cy="236287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ru-RU" sz="1600" u="sng" dirty="0">
              <a:solidFill>
                <a:prstClr val="black"/>
              </a:solidFill>
              <a:latin typeface="Times New Roman" panose="02020603050405020304" pitchFamily="18" charset="0"/>
              <a:cs typeface="Times New Roman" panose="02020603050405020304" pitchFamily="18" charset="0"/>
            </a:endParaRPr>
          </a:p>
          <a:p>
            <a:pPr lvl="0" algn="just"/>
            <a:endParaRPr lang="ru-RU" sz="1600" u="sng" dirty="0">
              <a:solidFill>
                <a:prstClr val="black"/>
              </a:solidFill>
              <a:latin typeface="Times New Roman" panose="02020603050405020304" pitchFamily="18" charset="0"/>
              <a:cs typeface="Times New Roman" panose="02020603050405020304" pitchFamily="18" charset="0"/>
            </a:endParaRPr>
          </a:p>
          <a:p>
            <a:pPr lvl="0" algn="just"/>
            <a:endParaRPr lang="ru-RU" sz="1600" u="sng" dirty="0">
              <a:solidFill>
                <a:prstClr val="black"/>
              </a:solidFill>
              <a:latin typeface="Times New Roman" panose="02020603050405020304" pitchFamily="18" charset="0"/>
              <a:cs typeface="Times New Roman" panose="02020603050405020304" pitchFamily="18" charset="0"/>
            </a:endParaRPr>
          </a:p>
          <a:p>
            <a:pPr lvl="0" algn="just"/>
            <a:r>
              <a:rPr lang="ru-RU" sz="1600" u="sng" dirty="0">
                <a:solidFill>
                  <a:prstClr val="black"/>
                </a:solidFill>
                <a:latin typeface="Times New Roman" panose="02020603050405020304" pitchFamily="18" charset="0"/>
                <a:cs typeface="Times New Roman" panose="02020603050405020304" pitchFamily="18" charset="0"/>
              </a:rPr>
              <a:t>Статья 39 Конституции Российской Фед</a:t>
            </a:r>
            <a:r>
              <a:rPr lang="ru-RU" sz="1600" dirty="0">
                <a:solidFill>
                  <a:prstClr val="black"/>
                </a:solidFill>
                <a:latin typeface="Times New Roman" panose="02020603050405020304" pitchFamily="18" charset="0"/>
                <a:cs typeface="Times New Roman" panose="02020603050405020304" pitchFamily="18" charset="0"/>
              </a:rPr>
              <a:t>ерации</a:t>
            </a:r>
          </a:p>
          <a:p>
            <a:pPr lvl="0" algn="just"/>
            <a:r>
              <a:rPr lang="ru-RU" sz="1600" dirty="0">
                <a:solidFill>
                  <a:prstClr val="black"/>
                </a:solidFill>
                <a:latin typeface="Times New Roman" panose="02020603050405020304" pitchFamily="18" charset="0"/>
                <a:cs typeface="Times New Roman" panose="02020603050405020304" pitchFamily="18" charset="0"/>
              </a:rPr>
              <a:t>Каждому гарантируется социальное обеспечение по возрасту, в случае болезни, инвалидности, потери кормильца, для воспитания детей и в иных случаях, установленных законом. Государственные пенсии и социальные пособия устанавливаются законом.  Поощряются добровольное соц. страхование, создание дополнительных форм социального обеспечения и благотворительность.</a:t>
            </a:r>
          </a:p>
          <a:p>
            <a:pPr lvl="0" algn="just"/>
            <a:r>
              <a:rPr lang="ru-RU" sz="1600" u="sng" dirty="0" err="1">
                <a:solidFill>
                  <a:prstClr val="black"/>
                </a:solidFill>
                <a:latin typeface="Times New Roman" panose="02020603050405020304" pitchFamily="18" charset="0"/>
                <a:cs typeface="Times New Roman" panose="02020603050405020304" pitchFamily="18" charset="0"/>
              </a:rPr>
              <a:t>Ст</a:t>
            </a:r>
            <a:r>
              <a:rPr lang="ru-RU" sz="1600" u="sng" dirty="0">
                <a:solidFill>
                  <a:prstClr val="black"/>
                </a:solidFill>
                <a:latin typeface="Times New Roman" panose="02020603050405020304" pitchFamily="18" charset="0"/>
                <a:cs typeface="Times New Roman" panose="02020603050405020304" pitchFamily="18" charset="0"/>
              </a:rPr>
              <a:t> . 21 ТК РФ </a:t>
            </a:r>
            <a:r>
              <a:rPr lang="ru-RU" sz="1600" dirty="0">
                <a:solidFill>
                  <a:prstClr val="black"/>
                </a:solidFill>
                <a:latin typeface="Times New Roman" panose="02020603050405020304" pitchFamily="18" charset="0"/>
                <a:cs typeface="Times New Roman" panose="02020603050405020304" pitchFamily="18" charset="0"/>
              </a:rPr>
              <a:t>– работник имеет право на обязательное социальное страхование в случаях, предусмотренных ФЗ</a:t>
            </a:r>
          </a:p>
          <a:p>
            <a:pPr lvl="0" algn="just"/>
            <a:r>
              <a:rPr lang="ru-RU" sz="1600" u="sng" dirty="0">
                <a:solidFill>
                  <a:prstClr val="black"/>
                </a:solidFill>
                <a:latin typeface="Times New Roman" panose="02020603050405020304" pitchFamily="18" charset="0"/>
                <a:cs typeface="Times New Roman" panose="02020603050405020304" pitchFamily="18" charset="0"/>
              </a:rPr>
              <a:t>Ст. 183 ТК РФ  </a:t>
            </a:r>
            <a:r>
              <a:rPr lang="ru-RU" sz="1600" dirty="0">
                <a:solidFill>
                  <a:prstClr val="black"/>
                </a:solidFill>
                <a:latin typeface="Times New Roman" panose="02020603050405020304" pitchFamily="18" charset="0"/>
                <a:cs typeface="Times New Roman" panose="02020603050405020304" pitchFamily="18" charset="0"/>
              </a:rPr>
              <a:t>- При временной нетрудоспособности работодатель выплачивает работнику пособие по временной нетрудоспособности в соответствии с федеральными законами. Размеры пособий и условия их выплаты устанавливаются ФЗ.</a:t>
            </a:r>
          </a:p>
          <a:p>
            <a:pPr lvl="0" algn="just"/>
            <a:r>
              <a:rPr lang="ru-RU" sz="1600" u="sng" dirty="0">
                <a:solidFill>
                  <a:prstClr val="black"/>
                </a:solidFill>
                <a:latin typeface="Times New Roman" panose="02020603050405020304" pitchFamily="18" charset="0"/>
                <a:cs typeface="Times New Roman" panose="02020603050405020304" pitchFamily="18" charset="0"/>
              </a:rPr>
              <a:t>Федеральный закон от 29 декабря 2006 г. N 255-ФЗ </a:t>
            </a:r>
            <a:r>
              <a:rPr lang="ru-RU" sz="1600" dirty="0">
                <a:solidFill>
                  <a:prstClr val="black"/>
                </a:solidFill>
                <a:latin typeface="Times New Roman" panose="02020603050405020304" pitchFamily="18" charset="0"/>
                <a:cs typeface="Times New Roman" panose="02020603050405020304" pitchFamily="18" charset="0"/>
              </a:rPr>
              <a:t>"Об обязательном социальном страховании на случай временной нетрудоспособности и в связи с материнством» </a:t>
            </a:r>
          </a:p>
          <a:p>
            <a:pPr lvl="0" algn="just"/>
            <a:endParaRPr lang="ru-RU" sz="1600" dirty="0">
              <a:solidFill>
                <a:prstClr val="black"/>
              </a:solidFill>
              <a:latin typeface="Times New Roman" panose="02020603050405020304" pitchFamily="18" charset="0"/>
              <a:cs typeface="Times New Roman" panose="02020603050405020304" pitchFamily="18" charset="0"/>
            </a:endParaRPr>
          </a:p>
          <a:p>
            <a:pPr lvl="0" algn="just"/>
            <a:endParaRPr lang="ru-RU" sz="1600" dirty="0">
              <a:solidFill>
                <a:prstClr val="black"/>
              </a:solidFill>
              <a:latin typeface="Times New Roman" panose="02020603050405020304" pitchFamily="18" charset="0"/>
              <a:cs typeface="Times New Roman" panose="02020603050405020304" pitchFamily="18" charset="0"/>
            </a:endParaRPr>
          </a:p>
          <a:p>
            <a:pPr lvl="0" algn="just"/>
            <a:endParaRPr lang="ru-RU" sz="1600" dirty="0">
              <a:solidFill>
                <a:prstClr val="black"/>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356589" y="3050700"/>
            <a:ext cx="11554887" cy="369805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sz="1600" u="sng" dirty="0">
                <a:solidFill>
                  <a:prstClr val="black"/>
                </a:solidFill>
                <a:latin typeface="Times New Roman" panose="02020603050405020304" pitchFamily="18" charset="0"/>
                <a:cs typeface="Times New Roman" panose="02020603050405020304" pitchFamily="18" charset="0"/>
              </a:rPr>
              <a:t>Статья 1.4. №255-ФЗ </a:t>
            </a:r>
            <a:r>
              <a:rPr lang="ru-RU" sz="1600" dirty="0">
                <a:solidFill>
                  <a:prstClr val="black"/>
                </a:solidFill>
                <a:latin typeface="Times New Roman" panose="02020603050405020304" pitchFamily="18" charset="0"/>
                <a:cs typeface="Times New Roman" panose="02020603050405020304" pitchFamily="18" charset="0"/>
              </a:rPr>
              <a:t> </a:t>
            </a:r>
            <a:r>
              <a:rPr lang="ru-RU" sz="1600" u="sng" dirty="0">
                <a:solidFill>
                  <a:prstClr val="black"/>
                </a:solidFill>
                <a:latin typeface="Times New Roman" panose="02020603050405020304" pitchFamily="18" charset="0"/>
                <a:cs typeface="Times New Roman" panose="02020603050405020304" pitchFamily="18" charset="0"/>
              </a:rPr>
              <a:t>Виды страхового обеспечения </a:t>
            </a:r>
            <a:r>
              <a:rPr lang="ru-RU" sz="1600" dirty="0">
                <a:solidFill>
                  <a:prstClr val="black"/>
                </a:solidFill>
                <a:latin typeface="Times New Roman" panose="02020603050405020304" pitchFamily="18" charset="0"/>
                <a:cs typeface="Times New Roman" panose="02020603050405020304" pitchFamily="18" charset="0"/>
              </a:rPr>
              <a:t>по обязательному социальному страхованию: на случай временной нетрудоспособности и в связи с материнством являются следующие выплаты:</a:t>
            </a:r>
          </a:p>
          <a:p>
            <a:pPr lvl="0" algn="just"/>
            <a:r>
              <a:rPr lang="ru-RU" sz="1600" dirty="0">
                <a:solidFill>
                  <a:prstClr val="black"/>
                </a:solidFill>
                <a:latin typeface="Times New Roman" panose="02020603050405020304" pitchFamily="18" charset="0"/>
                <a:cs typeface="Times New Roman" panose="02020603050405020304" pitchFamily="18" charset="0"/>
              </a:rPr>
              <a:t>1) пособие по временной нетрудоспособности;</a:t>
            </a:r>
          </a:p>
          <a:p>
            <a:pPr lvl="0" algn="just"/>
            <a:r>
              <a:rPr lang="ru-RU" sz="1600" dirty="0">
                <a:solidFill>
                  <a:prstClr val="black"/>
                </a:solidFill>
                <a:latin typeface="Times New Roman" panose="02020603050405020304" pitchFamily="18" charset="0"/>
                <a:cs typeface="Times New Roman" panose="02020603050405020304" pitchFamily="18" charset="0"/>
              </a:rPr>
              <a:t>2) пособие по беременности и родам;</a:t>
            </a:r>
          </a:p>
          <a:p>
            <a:pPr lvl="0" algn="just"/>
            <a:r>
              <a:rPr lang="ru-RU" sz="1600" dirty="0">
                <a:solidFill>
                  <a:prstClr val="black"/>
                </a:solidFill>
                <a:latin typeface="Times New Roman" panose="02020603050405020304" pitchFamily="18" charset="0"/>
                <a:cs typeface="Times New Roman" panose="02020603050405020304" pitchFamily="18" charset="0"/>
              </a:rPr>
              <a:t>3) единовременное пособие женщинам, вставшим на учет в медицинских организациях в ранние сроки беременности;</a:t>
            </a:r>
          </a:p>
          <a:p>
            <a:pPr lvl="0" algn="just"/>
            <a:r>
              <a:rPr lang="ru-RU" sz="1600" dirty="0">
                <a:solidFill>
                  <a:prstClr val="black"/>
                </a:solidFill>
                <a:latin typeface="Times New Roman" panose="02020603050405020304" pitchFamily="18" charset="0"/>
                <a:cs typeface="Times New Roman" panose="02020603050405020304" pitchFamily="18" charset="0"/>
              </a:rPr>
              <a:t>4) единовременное пособие при рождении ребенка;</a:t>
            </a:r>
          </a:p>
          <a:p>
            <a:pPr lvl="0" algn="just"/>
            <a:r>
              <a:rPr lang="ru-RU" sz="1600" dirty="0">
                <a:solidFill>
                  <a:prstClr val="black"/>
                </a:solidFill>
                <a:latin typeface="Times New Roman" panose="02020603050405020304" pitchFamily="18" charset="0"/>
                <a:cs typeface="Times New Roman" panose="02020603050405020304" pitchFamily="18" charset="0"/>
              </a:rPr>
              <a:t>5) ежемесячное пособие по уходу за ребенком;</a:t>
            </a:r>
          </a:p>
          <a:p>
            <a:pPr lvl="0" algn="just"/>
            <a:r>
              <a:rPr lang="ru-RU" sz="1600" dirty="0">
                <a:solidFill>
                  <a:prstClr val="black"/>
                </a:solidFill>
                <a:latin typeface="Times New Roman" panose="02020603050405020304" pitchFamily="18" charset="0"/>
                <a:cs typeface="Times New Roman" panose="02020603050405020304" pitchFamily="18" charset="0"/>
              </a:rPr>
              <a:t>6) социальное пособие на погребение.</a:t>
            </a:r>
          </a:p>
          <a:p>
            <a:pPr lvl="0" algn="just"/>
            <a:r>
              <a:rPr lang="ru-RU" sz="1600" u="sng" dirty="0">
                <a:solidFill>
                  <a:prstClr val="black"/>
                </a:solidFill>
                <a:latin typeface="Times New Roman" panose="02020603050405020304" pitchFamily="18" charset="0"/>
                <a:cs typeface="Times New Roman" panose="02020603050405020304" pitchFamily="18" charset="0"/>
              </a:rPr>
              <a:t>Статья 3</a:t>
            </a:r>
            <a:r>
              <a:rPr lang="ru-RU" sz="1600" dirty="0">
                <a:solidFill>
                  <a:prstClr val="black"/>
                </a:solidFill>
                <a:latin typeface="Times New Roman" panose="02020603050405020304" pitchFamily="18" charset="0"/>
                <a:cs typeface="Times New Roman" panose="02020603050405020304" pitchFamily="18" charset="0"/>
              </a:rPr>
              <a:t> </a:t>
            </a:r>
            <a:r>
              <a:rPr lang="ru-RU" sz="1600" u="sng" dirty="0">
                <a:solidFill>
                  <a:prstClr val="black"/>
                </a:solidFill>
                <a:latin typeface="Times New Roman" panose="02020603050405020304" pitchFamily="18" charset="0"/>
                <a:cs typeface="Times New Roman" panose="02020603050405020304" pitchFamily="18" charset="0"/>
              </a:rPr>
              <a:t>Финансовое обеспечение </a:t>
            </a:r>
            <a:r>
              <a:rPr lang="ru-RU" sz="1600" dirty="0">
                <a:solidFill>
                  <a:prstClr val="black"/>
                </a:solidFill>
                <a:latin typeface="Times New Roman" panose="02020603050405020304" pitchFamily="18" charset="0"/>
                <a:cs typeface="Times New Roman" panose="02020603050405020304" pitchFamily="18" charset="0"/>
              </a:rPr>
              <a:t>: застрахованным лицам (за исключением добровольно застрахованных лиц) за первые три дня временной нетрудоспособности за счет средств работодателя, а за остальной период начиная с 4-го дня временной нетрудоспособности за счет средств бюджета Фонда социального страхования Российской Федерации;</a:t>
            </a:r>
          </a:p>
          <a:p>
            <a:pPr lvl="0" algn="just"/>
            <a:r>
              <a:rPr lang="ru-RU" sz="1600" dirty="0">
                <a:solidFill>
                  <a:prstClr val="black"/>
                </a:solidFill>
                <a:latin typeface="Times New Roman" panose="02020603050405020304" pitchFamily="18" charset="0"/>
                <a:cs typeface="Times New Roman" panose="02020603050405020304" pitchFamily="18" charset="0"/>
              </a:rPr>
              <a:t>Пособие по временной нетрудоспособности в случаях, предусмотренных пунктами 2-5 части 1 статьи 5 №255-ФЗ, выплачивается застрахованным лицам за счет средств бюджета Фонда социального страхования Российской Федерации с 1-го дня временной нетрудоспособности.</a:t>
            </a:r>
          </a:p>
        </p:txBody>
      </p:sp>
    </p:spTree>
    <p:extLst>
      <p:ext uri="{BB962C8B-B14F-4D97-AF65-F5344CB8AC3E}">
        <p14:creationId xmlns:p14="http://schemas.microsoft.com/office/powerpoint/2010/main" val="2106907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09243" y="113288"/>
            <a:ext cx="6218730" cy="187735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1600" b="1" u="sng" dirty="0">
              <a:solidFill>
                <a:prstClr val="black"/>
              </a:solidFill>
              <a:latin typeface="Times New Roman" panose="02020603050405020304" pitchFamily="18" charset="0"/>
              <a:cs typeface="Times New Roman" panose="02020603050405020304" pitchFamily="18" charset="0"/>
            </a:endParaRPr>
          </a:p>
          <a:p>
            <a:pPr lvl="0" algn="ctr"/>
            <a:endParaRPr lang="ru-RU" sz="1600" b="1" u="sng" dirty="0">
              <a:solidFill>
                <a:prstClr val="black"/>
              </a:solidFill>
              <a:latin typeface="Times New Roman" panose="02020603050405020304" pitchFamily="18" charset="0"/>
              <a:cs typeface="Times New Roman" panose="02020603050405020304" pitchFamily="18" charset="0"/>
            </a:endParaRPr>
          </a:p>
          <a:p>
            <a:pPr lvl="0" algn="ctr"/>
            <a:r>
              <a:rPr lang="ru-RU" sz="1600" b="1" u="sng" dirty="0">
                <a:solidFill>
                  <a:prstClr val="black"/>
                </a:solidFill>
                <a:latin typeface="Times New Roman" panose="02020603050405020304" pitchFamily="18" charset="0"/>
                <a:cs typeface="Times New Roman" panose="02020603050405020304" pitchFamily="18" charset="0"/>
              </a:rPr>
              <a:t>Статья 5.</a:t>
            </a:r>
            <a:r>
              <a:rPr lang="ru-RU" sz="1600" u="sng" dirty="0">
                <a:solidFill>
                  <a:prstClr val="black"/>
                </a:solidFill>
                <a:latin typeface="Times New Roman" panose="02020603050405020304" pitchFamily="18" charset="0"/>
                <a:cs typeface="Times New Roman" panose="02020603050405020304" pitchFamily="18" charset="0"/>
              </a:rPr>
              <a:t> </a:t>
            </a:r>
            <a:r>
              <a:rPr lang="ru-RU" sz="1600" u="sng" dirty="0">
                <a:solidFill>
                  <a:schemeClr val="accent5">
                    <a:lumMod val="50000"/>
                  </a:schemeClr>
                </a:solidFill>
                <a:latin typeface="Times New Roman" panose="02020603050405020304" pitchFamily="18" charset="0"/>
                <a:cs typeface="Times New Roman" panose="02020603050405020304" pitchFamily="18" charset="0"/>
              </a:rPr>
              <a:t>Случаи обеспечения пособием по временной нетрудоспособности</a:t>
            </a:r>
          </a:p>
          <a:p>
            <a:pPr lvl="0"/>
            <a:r>
              <a:rPr lang="ru-RU" sz="1400" i="1" dirty="0">
                <a:solidFill>
                  <a:prstClr val="black"/>
                </a:solidFill>
                <a:latin typeface="Times New Roman" panose="02020603050405020304" pitchFamily="18" charset="0"/>
                <a:cs typeface="Times New Roman" panose="02020603050405020304" pitchFamily="18" charset="0"/>
              </a:rPr>
              <a:t>Пособие по ВН выплачивается в период работы по трудовому договору, в течение которого они подлежат обязательному социальному страхованию на случай ВН и в связи с материнством, и в случаях заболевания или травмы, наступивших в течение 30 календарных дней со дня прекращения ТД или деятельности либо в период со дня заключения ТД до дня его аннулирования.</a:t>
            </a:r>
          </a:p>
          <a:p>
            <a:pPr lvl="0" algn="ctr"/>
            <a:endParaRPr lang="ru-RU" sz="1600" u="sng" dirty="0">
              <a:solidFill>
                <a:srgbClr val="4472C4">
                  <a:lumMod val="75000"/>
                </a:srgbClr>
              </a:solidFill>
              <a:latin typeface="Times New Roman" panose="02020603050405020304" pitchFamily="18" charset="0"/>
              <a:cs typeface="Times New Roman" panose="02020603050405020304" pitchFamily="18" charset="0"/>
            </a:endParaRPr>
          </a:p>
          <a:p>
            <a:pPr lvl="0" algn="ctr"/>
            <a:endParaRPr lang="ru-RU" sz="1600" u="sng" dirty="0">
              <a:solidFill>
                <a:srgbClr val="4472C4">
                  <a:lumMod val="75000"/>
                </a:srgbClr>
              </a:solidFill>
              <a:latin typeface="Times New Roman" panose="02020603050405020304" pitchFamily="18" charset="0"/>
              <a:cs typeface="Times New Roman" panose="02020603050405020304" pitchFamily="18" charset="0"/>
            </a:endParaRPr>
          </a:p>
        </p:txBody>
      </p:sp>
      <p:sp>
        <p:nvSpPr>
          <p:cNvPr id="4" name="Блок-схема: альтернативный процесс 3"/>
          <p:cNvSpPr/>
          <p:nvPr/>
        </p:nvSpPr>
        <p:spPr>
          <a:xfrm>
            <a:off x="93058" y="2063468"/>
            <a:ext cx="5931461" cy="1140977"/>
          </a:xfrm>
          <a:prstGeom prst="flowChartAlternateProcess">
            <a:avLst/>
          </a:prstGeom>
          <a:solidFill>
            <a:schemeClr val="accent1">
              <a:lumMod val="40000"/>
              <a:lumOff val="60000"/>
              <a:alpha val="3882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prstClr val="black"/>
                </a:solidFill>
                <a:latin typeface="Times New Roman" panose="02020603050405020304" pitchFamily="18" charset="0"/>
                <a:cs typeface="Times New Roman" panose="02020603050405020304" pitchFamily="18" charset="0"/>
              </a:rPr>
              <a:t>1. утрата трудоспособности вследствие заболевания или травмы, в том числе в связи с операцией по искусственному прерыванию беременности или осуществлением экстракорпорального оплодотворения (далее - заболевание или травма);</a:t>
            </a:r>
            <a:endParaRPr lang="ru-RU" dirty="0"/>
          </a:p>
        </p:txBody>
      </p:sp>
      <p:sp>
        <p:nvSpPr>
          <p:cNvPr id="5" name="Блок-схема: альтернативный процесс 4"/>
          <p:cNvSpPr/>
          <p:nvPr/>
        </p:nvSpPr>
        <p:spPr>
          <a:xfrm>
            <a:off x="93058" y="3297504"/>
            <a:ext cx="5931462" cy="432924"/>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600" dirty="0">
                <a:solidFill>
                  <a:prstClr val="black"/>
                </a:solidFill>
                <a:latin typeface="Times New Roman" panose="02020603050405020304" pitchFamily="18" charset="0"/>
                <a:cs typeface="Times New Roman" panose="02020603050405020304" pitchFamily="18" charset="0"/>
              </a:rPr>
              <a:t>2. необходимость осуществления ухода за больным членом семьи (</a:t>
            </a:r>
            <a:r>
              <a:rPr lang="ru-RU" sz="1200" dirty="0">
                <a:solidFill>
                  <a:prstClr val="black"/>
                </a:solidFill>
                <a:latin typeface="Times New Roman" panose="02020603050405020304" pitchFamily="18" charset="0"/>
                <a:cs typeface="Times New Roman" panose="02020603050405020304" pitchFamily="18" charset="0"/>
              </a:rPr>
              <a:t>продолжительность выплаты см. на слайде №9</a:t>
            </a:r>
            <a:r>
              <a:rPr lang="ru-RU" sz="1600" dirty="0">
                <a:solidFill>
                  <a:prstClr val="black"/>
                </a:solidFill>
                <a:latin typeface="Times New Roman" panose="02020603050405020304" pitchFamily="18" charset="0"/>
                <a:cs typeface="Times New Roman" panose="02020603050405020304" pitchFamily="18" charset="0"/>
              </a:rPr>
              <a:t>) </a:t>
            </a:r>
          </a:p>
        </p:txBody>
      </p:sp>
      <p:sp>
        <p:nvSpPr>
          <p:cNvPr id="6" name="Блок-схема: альтернативный процесс 5"/>
          <p:cNvSpPr/>
          <p:nvPr/>
        </p:nvSpPr>
        <p:spPr>
          <a:xfrm>
            <a:off x="93059" y="3843713"/>
            <a:ext cx="5931461" cy="987229"/>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600" dirty="0">
                <a:solidFill>
                  <a:prstClr val="black"/>
                </a:solidFill>
                <a:latin typeface="Times New Roman" panose="02020603050405020304" pitchFamily="18" charset="0"/>
                <a:cs typeface="Times New Roman" panose="02020603050405020304" pitchFamily="18" charset="0"/>
              </a:rPr>
              <a:t>3. карантин застрахованного лица, а также карантин ребенка в возрасте до 7 лет, посещающего дошкольную образовательную организацию, или другого члена семьи, признанного в установленном порядке недееспособным;</a:t>
            </a:r>
          </a:p>
        </p:txBody>
      </p:sp>
      <p:sp>
        <p:nvSpPr>
          <p:cNvPr id="7" name="Блок-схема: альтернативный процесс 6"/>
          <p:cNvSpPr/>
          <p:nvPr/>
        </p:nvSpPr>
        <p:spPr>
          <a:xfrm>
            <a:off x="125426" y="4946254"/>
            <a:ext cx="5899094" cy="432924"/>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600" dirty="0">
                <a:solidFill>
                  <a:prstClr val="black"/>
                </a:solidFill>
                <a:latin typeface="Times New Roman" panose="02020603050405020304" pitchFamily="18" charset="0"/>
                <a:cs typeface="Times New Roman" panose="02020603050405020304" pitchFamily="18" charset="0"/>
              </a:rPr>
              <a:t>4. осуществление протезирования по медицинским показаниям в стационарном специализированном учреждении;</a:t>
            </a:r>
          </a:p>
        </p:txBody>
      </p:sp>
      <p:sp>
        <p:nvSpPr>
          <p:cNvPr id="8" name="Блок-схема: альтернативный процесс 7"/>
          <p:cNvSpPr/>
          <p:nvPr/>
        </p:nvSpPr>
        <p:spPr>
          <a:xfrm>
            <a:off x="109242" y="5526859"/>
            <a:ext cx="5931462" cy="1068149"/>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600" dirty="0">
                <a:solidFill>
                  <a:prstClr val="black"/>
                </a:solidFill>
                <a:latin typeface="Times New Roman" panose="02020603050405020304" pitchFamily="18" charset="0"/>
                <a:cs typeface="Times New Roman" panose="02020603050405020304" pitchFamily="18" charset="0"/>
              </a:rPr>
              <a:t>5. долечивание в установленном порядке в санаторно-курортных организациях, расположенных на территории РФ, непосредственно после оказания медицинской помощи в стационарных условиях.</a:t>
            </a:r>
          </a:p>
        </p:txBody>
      </p:sp>
      <p:sp>
        <p:nvSpPr>
          <p:cNvPr id="9" name="Блок-схема: альтернативный процесс 8"/>
          <p:cNvSpPr/>
          <p:nvPr/>
        </p:nvSpPr>
        <p:spPr>
          <a:xfrm>
            <a:off x="6611193" y="113288"/>
            <a:ext cx="5178903" cy="1019597"/>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600" b="1" u="sng" dirty="0">
                <a:solidFill>
                  <a:prstClr val="black"/>
                </a:solidFill>
                <a:latin typeface="Times New Roman" panose="02020603050405020304" pitchFamily="18" charset="0"/>
                <a:cs typeface="Times New Roman" panose="02020603050405020304" pitchFamily="18" charset="0"/>
              </a:rPr>
              <a:t>Статья 6</a:t>
            </a:r>
            <a:r>
              <a:rPr lang="ru-RU" sz="1600" u="sng" dirty="0">
                <a:solidFill>
                  <a:prstClr val="black"/>
                </a:solidFill>
                <a:latin typeface="Times New Roman" panose="02020603050405020304" pitchFamily="18" charset="0"/>
                <a:cs typeface="Times New Roman" panose="02020603050405020304" pitchFamily="18" charset="0"/>
              </a:rPr>
              <a:t>. </a:t>
            </a:r>
            <a:r>
              <a:rPr lang="ru-RU" sz="1600" u="sng" dirty="0">
                <a:solidFill>
                  <a:schemeClr val="accent5">
                    <a:lumMod val="50000"/>
                  </a:schemeClr>
                </a:solidFill>
                <a:latin typeface="Times New Roman" panose="02020603050405020304" pitchFamily="18" charset="0"/>
                <a:cs typeface="Times New Roman" panose="02020603050405020304" pitchFamily="18" charset="0"/>
              </a:rPr>
              <a:t>Условия и продолжительность выплаты пособия по временной нетрудоспособности</a:t>
            </a:r>
          </a:p>
        </p:txBody>
      </p:sp>
      <p:sp>
        <p:nvSpPr>
          <p:cNvPr id="10" name="Блок-схема: альтернативный процесс 9"/>
          <p:cNvSpPr/>
          <p:nvPr/>
        </p:nvSpPr>
        <p:spPr>
          <a:xfrm>
            <a:off x="6146660" y="1936141"/>
            <a:ext cx="5996199" cy="1381715"/>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prstClr val="black"/>
                </a:solidFill>
                <a:latin typeface="Times New Roman" panose="02020603050405020304" pitchFamily="18" charset="0"/>
                <a:cs typeface="Times New Roman" panose="02020603050405020304" pitchFamily="18" charset="0"/>
              </a:rPr>
              <a:t>1. Пособие выплачивается застрахованному лицу </a:t>
            </a:r>
            <a:r>
              <a:rPr lang="ru-RU" sz="1600" u="sng" dirty="0">
                <a:solidFill>
                  <a:prstClr val="black"/>
                </a:solidFill>
                <a:latin typeface="Times New Roman" panose="02020603050405020304" pitchFamily="18" charset="0"/>
                <a:cs typeface="Times New Roman" panose="02020603050405020304" pitchFamily="18" charset="0"/>
              </a:rPr>
              <a:t>за весь период временной нетрудоспособности</a:t>
            </a:r>
            <a:r>
              <a:rPr lang="ru-RU" sz="1600" dirty="0">
                <a:solidFill>
                  <a:prstClr val="black"/>
                </a:solidFill>
                <a:latin typeface="Times New Roman" panose="02020603050405020304" pitchFamily="18" charset="0"/>
                <a:cs typeface="Times New Roman" panose="02020603050405020304" pitchFamily="18" charset="0"/>
              </a:rPr>
              <a:t> до дня восстановления трудоспособности (установления инвалидности), за исключением случаев признания лица инвалидом  и при срочным трудовом договоре (см. следующий слайд).</a:t>
            </a:r>
            <a:endParaRPr lang="ru-RU" dirty="0"/>
          </a:p>
        </p:txBody>
      </p:sp>
      <p:sp>
        <p:nvSpPr>
          <p:cNvPr id="11" name="Блок-схема: альтернативный процесс 10"/>
          <p:cNvSpPr/>
          <p:nvPr/>
        </p:nvSpPr>
        <p:spPr>
          <a:xfrm>
            <a:off x="6252616" y="5798830"/>
            <a:ext cx="5996199" cy="930584"/>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600" dirty="0">
                <a:solidFill>
                  <a:prstClr val="black"/>
                </a:solidFill>
                <a:latin typeface="Times New Roman" panose="02020603050405020304" pitchFamily="18" charset="0"/>
                <a:cs typeface="Times New Roman" panose="02020603050405020304" pitchFamily="18" charset="0"/>
              </a:rPr>
              <a:t>2. Пособие по ВН выплачивается </a:t>
            </a:r>
            <a:r>
              <a:rPr lang="ru-RU" sz="1600" u="sng" dirty="0">
                <a:solidFill>
                  <a:prstClr val="black"/>
                </a:solidFill>
                <a:latin typeface="Times New Roman" panose="02020603050405020304" pitchFamily="18" charset="0"/>
                <a:cs typeface="Times New Roman" panose="02020603050405020304" pitchFamily="18" charset="0"/>
              </a:rPr>
              <a:t>за период пребывания в санаторно-курортной организации, но не более чем за 24 календарных дня</a:t>
            </a:r>
            <a:r>
              <a:rPr lang="ru-RU" sz="1600" dirty="0">
                <a:solidFill>
                  <a:prstClr val="black"/>
                </a:solidFill>
                <a:latin typeface="Times New Roman" panose="02020603050405020304" pitchFamily="18" charset="0"/>
                <a:cs typeface="Times New Roman" panose="02020603050405020304" pitchFamily="18" charset="0"/>
              </a:rPr>
              <a:t> (за исключением заболевания туберкулезом).</a:t>
            </a:r>
          </a:p>
        </p:txBody>
      </p:sp>
      <p:cxnSp>
        <p:nvCxnSpPr>
          <p:cNvPr id="14" name="Прямая со стрелкой 13"/>
          <p:cNvCxnSpPr>
            <a:cxnSpLocks/>
            <a:stCxn id="4" idx="3"/>
            <a:endCxn id="10" idx="1"/>
          </p:cNvCxnSpPr>
          <p:nvPr/>
        </p:nvCxnSpPr>
        <p:spPr>
          <a:xfrm flipV="1">
            <a:off x="6024519" y="2626999"/>
            <a:ext cx="122141" cy="69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8" idx="3"/>
            <a:endCxn id="11" idx="1"/>
          </p:cNvCxnSpPr>
          <p:nvPr/>
        </p:nvCxnSpPr>
        <p:spPr>
          <a:xfrm>
            <a:off x="6040704" y="6060934"/>
            <a:ext cx="211912" cy="203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Скругленный прямоугольник 20"/>
          <p:cNvSpPr/>
          <p:nvPr/>
        </p:nvSpPr>
        <p:spPr>
          <a:xfrm>
            <a:off x="6132413" y="3379557"/>
            <a:ext cx="5934161" cy="161727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sz="1300" dirty="0">
                <a:solidFill>
                  <a:prstClr val="black"/>
                </a:solidFill>
                <a:latin typeface="Times New Roman" panose="02020603050405020304" pitchFamily="18" charset="0"/>
                <a:cs typeface="Times New Roman" panose="02020603050405020304" pitchFamily="18" charset="0"/>
              </a:rPr>
              <a:t>6</a:t>
            </a:r>
            <a:r>
              <a:rPr lang="ru-RU" sz="1400" dirty="0">
                <a:solidFill>
                  <a:prstClr val="black"/>
                </a:solidFill>
                <a:latin typeface="Times New Roman" panose="02020603050405020304" pitchFamily="18" charset="0"/>
                <a:cs typeface="Times New Roman" panose="02020603050405020304" pitchFamily="18" charset="0"/>
              </a:rPr>
              <a:t>. Пособие по ВН в случае карантина выплачивается лицу, которое контактировало с инфекционным больным, за все время его отстранения от работы в связи с карантином. Если </a:t>
            </a:r>
            <a:r>
              <a:rPr lang="ru-RU" sz="1400" u="sng" dirty="0">
                <a:solidFill>
                  <a:prstClr val="black"/>
                </a:solidFill>
                <a:latin typeface="Times New Roman" panose="02020603050405020304" pitchFamily="18" charset="0"/>
                <a:cs typeface="Times New Roman" panose="02020603050405020304" pitchFamily="18" charset="0"/>
              </a:rPr>
              <a:t>карантину</a:t>
            </a:r>
            <a:r>
              <a:rPr lang="ru-RU" sz="1400" dirty="0">
                <a:solidFill>
                  <a:prstClr val="black"/>
                </a:solidFill>
                <a:latin typeface="Times New Roman" panose="02020603050405020304" pitchFamily="18" charset="0"/>
                <a:cs typeface="Times New Roman" panose="02020603050405020304" pitchFamily="18" charset="0"/>
              </a:rPr>
              <a:t> подлежат </a:t>
            </a:r>
            <a:r>
              <a:rPr lang="ru-RU" sz="1400" u="sng" dirty="0">
                <a:solidFill>
                  <a:prstClr val="black"/>
                </a:solidFill>
                <a:latin typeface="Times New Roman" panose="02020603050405020304" pitchFamily="18" charset="0"/>
                <a:cs typeface="Times New Roman" panose="02020603050405020304" pitchFamily="18" charset="0"/>
              </a:rPr>
              <a:t>дети в возрасте до 7 лет, посещающие ДОО</a:t>
            </a:r>
            <a:r>
              <a:rPr lang="ru-RU" sz="1400" dirty="0">
                <a:solidFill>
                  <a:prstClr val="black"/>
                </a:solidFill>
                <a:latin typeface="Times New Roman" panose="02020603050405020304" pitchFamily="18" charset="0"/>
                <a:cs typeface="Times New Roman" panose="02020603050405020304" pitchFamily="18" charset="0"/>
              </a:rPr>
              <a:t>, или другие члены семьи, признанные в установленном порядке недееспособными, пособие по ВН выплачивается одному из родителей, иному законному представителю или иному члену семьи за весь период карантина.</a:t>
            </a:r>
          </a:p>
        </p:txBody>
      </p:sp>
      <p:cxnSp>
        <p:nvCxnSpPr>
          <p:cNvPr id="23" name="Прямая со стрелкой 22"/>
          <p:cNvCxnSpPr>
            <a:cxnSpLocks/>
            <a:stCxn id="6" idx="3"/>
            <a:endCxn id="21" idx="1"/>
          </p:cNvCxnSpPr>
          <p:nvPr/>
        </p:nvCxnSpPr>
        <p:spPr>
          <a:xfrm flipV="1">
            <a:off x="6024520" y="4188193"/>
            <a:ext cx="107893" cy="1491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Скругленный прямоугольник 23"/>
          <p:cNvSpPr/>
          <p:nvPr/>
        </p:nvSpPr>
        <p:spPr>
          <a:xfrm>
            <a:off x="6195801" y="5039315"/>
            <a:ext cx="5934161" cy="59881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a:solidFill>
                  <a:prstClr val="black"/>
                </a:solidFill>
                <a:latin typeface="Times New Roman" panose="02020603050405020304" pitchFamily="18" charset="0"/>
                <a:cs typeface="Times New Roman" panose="02020603050405020304" pitchFamily="18" charset="0"/>
              </a:rPr>
              <a:t>7. Пособие по ВН учреждении выплачивается застрахованному лицу за весь период освобождения от работы по этой причине, включая время проезда к месту протезирования и обратно</a:t>
            </a:r>
            <a:endParaRPr lang="ru-RU" sz="1300" dirty="0"/>
          </a:p>
        </p:txBody>
      </p:sp>
      <p:cxnSp>
        <p:nvCxnSpPr>
          <p:cNvPr id="27" name="Прямая со стрелкой 26"/>
          <p:cNvCxnSpPr>
            <a:stCxn id="7" idx="3"/>
            <a:endCxn id="24" idx="1"/>
          </p:cNvCxnSpPr>
          <p:nvPr/>
        </p:nvCxnSpPr>
        <p:spPr>
          <a:xfrm>
            <a:off x="6024520" y="5162716"/>
            <a:ext cx="171281" cy="1760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8222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207694" y="133138"/>
            <a:ext cx="11916871" cy="126235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700" b="1" u="sng" dirty="0">
                <a:solidFill>
                  <a:prstClr val="black"/>
                </a:solidFill>
                <a:latin typeface="Times New Roman" panose="02020603050405020304" pitchFamily="18" charset="0"/>
                <a:cs typeface="Times New Roman" panose="02020603050405020304" pitchFamily="18" charset="0"/>
              </a:rPr>
              <a:t>Статья 6</a:t>
            </a:r>
            <a:r>
              <a:rPr lang="ru-RU" sz="1700" u="sng" dirty="0">
                <a:solidFill>
                  <a:prstClr val="black"/>
                </a:solidFill>
                <a:latin typeface="Times New Roman" panose="02020603050405020304" pitchFamily="18" charset="0"/>
                <a:cs typeface="Times New Roman" panose="02020603050405020304" pitchFamily="18" charset="0"/>
              </a:rPr>
              <a:t>. </a:t>
            </a:r>
            <a:r>
              <a:rPr lang="ru-RU" sz="1700" u="sng" dirty="0">
                <a:solidFill>
                  <a:schemeClr val="accent5">
                    <a:lumMod val="50000"/>
                  </a:schemeClr>
                </a:solidFill>
                <a:latin typeface="Times New Roman" panose="02020603050405020304" pitchFamily="18" charset="0"/>
                <a:cs typeface="Times New Roman" panose="02020603050405020304" pitchFamily="18" charset="0"/>
              </a:rPr>
              <a:t>УСЛОВИЯ И ПРОДОЛЖИТЕЛЬНОСТЬ ВЫПЛАТЫ ПОСОБИЯ ПО ВРЕМЕННОЙ НЕТРУДОСПОСОБНОСТИ</a:t>
            </a:r>
          </a:p>
          <a:p>
            <a:pPr lvl="0"/>
            <a:r>
              <a:rPr lang="ru-RU" sz="1700" dirty="0">
                <a:solidFill>
                  <a:prstClr val="black"/>
                </a:solidFill>
                <a:latin typeface="Times New Roman" panose="02020603050405020304" pitchFamily="18" charset="0"/>
                <a:cs typeface="Times New Roman" panose="02020603050405020304" pitchFamily="18" charset="0"/>
              </a:rPr>
              <a:t>3. Застрахованному лицу, признанному в установленном порядке инвалидом, пособие по временной нетрудоспособности (за исключением заболевания туберкулезом) выплачивается не более четырех месяцев подряд или пяти месяцев в календарном году. При заболевании указанных лиц туберкулезом пособие по временной нетрудоспособности выплачивается до дня восстановления трудоспособности или до дня пересмотра группы инвалидности вследствие заболевания туберкулезом.</a:t>
            </a:r>
          </a:p>
        </p:txBody>
      </p:sp>
      <p:sp>
        <p:nvSpPr>
          <p:cNvPr id="4" name="Скругленный прямоугольник 3"/>
          <p:cNvSpPr/>
          <p:nvPr/>
        </p:nvSpPr>
        <p:spPr>
          <a:xfrm>
            <a:off x="207694" y="1547854"/>
            <a:ext cx="11849439" cy="172878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sz="1700" dirty="0">
                <a:solidFill>
                  <a:prstClr val="black"/>
                </a:solidFill>
                <a:latin typeface="Times New Roman" panose="02020603050405020304" pitchFamily="18" charset="0"/>
                <a:cs typeface="Times New Roman" panose="02020603050405020304" pitchFamily="18" charset="0"/>
              </a:rPr>
              <a:t>4. Застрахованному лицу, заключившему </a:t>
            </a:r>
            <a:r>
              <a:rPr lang="ru-RU" sz="1700" u="sng" dirty="0">
                <a:solidFill>
                  <a:prstClr val="black"/>
                </a:solidFill>
                <a:latin typeface="Times New Roman" panose="02020603050405020304" pitchFamily="18" charset="0"/>
                <a:cs typeface="Times New Roman" panose="02020603050405020304" pitchFamily="18" charset="0"/>
              </a:rPr>
              <a:t>срочный трудовой договор</a:t>
            </a:r>
            <a:r>
              <a:rPr lang="ru-RU" sz="1700" dirty="0">
                <a:solidFill>
                  <a:prstClr val="black"/>
                </a:solidFill>
                <a:latin typeface="Times New Roman" panose="02020603050405020304" pitchFamily="18" charset="0"/>
                <a:cs typeface="Times New Roman" panose="02020603050405020304" pitchFamily="18" charset="0"/>
              </a:rPr>
              <a:t> на срок до 6 месяцев, а также застрахованному лицу, у которого заболевание или травма наступили в период со дня заключения ТД до дня его аннулирования, пособие по ВН (за исключением заболевания туберкулезом) выплачивается </a:t>
            </a:r>
            <a:r>
              <a:rPr lang="ru-RU" sz="1700" u="sng" dirty="0">
                <a:solidFill>
                  <a:prstClr val="black"/>
                </a:solidFill>
                <a:latin typeface="Times New Roman" panose="02020603050405020304" pitchFamily="18" charset="0"/>
                <a:cs typeface="Times New Roman" panose="02020603050405020304" pitchFamily="18" charset="0"/>
              </a:rPr>
              <a:t>не более чем за 75 кал. </a:t>
            </a:r>
            <a:r>
              <a:rPr lang="ru-RU" sz="1700" dirty="0">
                <a:solidFill>
                  <a:prstClr val="black"/>
                </a:solidFill>
                <a:latin typeface="Times New Roman" panose="02020603050405020304" pitchFamily="18" charset="0"/>
                <a:cs typeface="Times New Roman" panose="02020603050405020304" pitchFamily="18" charset="0"/>
              </a:rPr>
              <a:t>дней по этому договору. При заболевании туберкулезом пособие по ВН выплачивается до дня восстановления трудоспособности (установления инвалидности). При этом застрахованному лицу, у которого заболевание или травма наступили в период со дня заключения трудового договора до дня его аннулирования, пособие по ВН выплачивается со дня, с которого работник должен был приступить к работе.</a:t>
            </a:r>
          </a:p>
        </p:txBody>
      </p:sp>
      <p:sp>
        <p:nvSpPr>
          <p:cNvPr id="5" name="Прямоугольник с одним вырезанным скругленным углом 4"/>
          <p:cNvSpPr/>
          <p:nvPr/>
        </p:nvSpPr>
        <p:spPr>
          <a:xfrm>
            <a:off x="207694" y="3429000"/>
            <a:ext cx="11776612" cy="3333919"/>
          </a:xfrm>
          <a:prstGeom prst="snip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sz="1600" dirty="0">
                <a:solidFill>
                  <a:prstClr val="black"/>
                </a:solidFill>
                <a:latin typeface="Times New Roman" panose="02020603050405020304" pitchFamily="18" charset="0"/>
                <a:cs typeface="Times New Roman" panose="02020603050405020304" pitchFamily="18" charset="0"/>
              </a:rPr>
              <a:t>8</a:t>
            </a:r>
            <a:r>
              <a:rPr lang="ru-RU" dirty="0">
                <a:solidFill>
                  <a:prstClr val="black"/>
                </a:solidFill>
                <a:latin typeface="Times New Roman" panose="02020603050405020304" pitchFamily="18" charset="0"/>
                <a:cs typeface="Times New Roman" panose="02020603050405020304" pitchFamily="18" charset="0"/>
              </a:rPr>
              <a:t>. Пособие по ВН выплачивается застрахованному лицу за календарные дни, приходящиеся на соответствующий период, </a:t>
            </a:r>
            <a:r>
              <a:rPr lang="ru-RU" b="1" u="sng" dirty="0">
                <a:solidFill>
                  <a:prstClr val="black"/>
                </a:solidFill>
                <a:latin typeface="Times New Roman" panose="02020603050405020304" pitchFamily="18" charset="0"/>
                <a:cs typeface="Times New Roman" panose="02020603050405020304" pitchFamily="18" charset="0"/>
              </a:rPr>
              <a:t>за исключением календарных дней</a:t>
            </a:r>
            <a:r>
              <a:rPr lang="ru-RU" dirty="0">
                <a:solidFill>
                  <a:prstClr val="black"/>
                </a:solidFill>
                <a:latin typeface="Times New Roman" panose="02020603050405020304" pitchFamily="18" charset="0"/>
                <a:cs typeface="Times New Roman" panose="02020603050405020304" pitchFamily="18" charset="0"/>
              </a:rPr>
              <a:t>, приходящихся на периоды:</a:t>
            </a:r>
          </a:p>
          <a:p>
            <a:pPr lvl="0" algn="just"/>
            <a:r>
              <a:rPr lang="ru-RU" dirty="0">
                <a:solidFill>
                  <a:prstClr val="black"/>
                </a:solidFill>
                <a:latin typeface="Times New Roman" panose="02020603050405020304" pitchFamily="18" charset="0"/>
                <a:cs typeface="Times New Roman" panose="02020603050405020304" pitchFamily="18" charset="0"/>
              </a:rPr>
              <a:t>1) за период освобождения работника от работы с полным или частичным сохранением заработной платы или без оплаты в соответствии с законодательством РФ, за исключением случаев утраты трудоспособности работником вследствие заболевания или травмы в период ежегодного оплачиваемого отпуска;</a:t>
            </a:r>
          </a:p>
          <a:p>
            <a:pPr lvl="0" algn="just"/>
            <a:r>
              <a:rPr lang="ru-RU" dirty="0">
                <a:solidFill>
                  <a:prstClr val="black"/>
                </a:solidFill>
                <a:latin typeface="Times New Roman" panose="02020603050405020304" pitchFamily="18" charset="0"/>
                <a:cs typeface="Times New Roman" panose="02020603050405020304" pitchFamily="18" charset="0"/>
              </a:rPr>
              <a:t>2) за период отстранения от работы в соответствии с законодательством Российской Федерации, если за этот период не начисляется заработная плата;</a:t>
            </a:r>
          </a:p>
          <a:p>
            <a:pPr lvl="0" algn="just"/>
            <a:r>
              <a:rPr lang="ru-RU" dirty="0">
                <a:solidFill>
                  <a:prstClr val="black"/>
                </a:solidFill>
                <a:latin typeface="Times New Roman" panose="02020603050405020304" pitchFamily="18" charset="0"/>
                <a:cs typeface="Times New Roman" panose="02020603050405020304" pitchFamily="18" charset="0"/>
              </a:rPr>
              <a:t>3) за период заключения под стражу или административного ареста;</a:t>
            </a:r>
          </a:p>
          <a:p>
            <a:pPr lvl="0" algn="just"/>
            <a:r>
              <a:rPr lang="ru-RU" dirty="0">
                <a:solidFill>
                  <a:prstClr val="black"/>
                </a:solidFill>
                <a:latin typeface="Times New Roman" panose="02020603050405020304" pitchFamily="18" charset="0"/>
                <a:cs typeface="Times New Roman" panose="02020603050405020304" pitchFamily="18" charset="0"/>
              </a:rPr>
              <a:t>4) за период проведения судебно-медицинской экспертизы;</a:t>
            </a:r>
          </a:p>
          <a:p>
            <a:pPr lvl="0" algn="just"/>
            <a:r>
              <a:rPr lang="ru-RU" dirty="0">
                <a:solidFill>
                  <a:prstClr val="black"/>
                </a:solidFill>
                <a:latin typeface="Times New Roman" panose="02020603050405020304" pitchFamily="18" charset="0"/>
                <a:cs typeface="Times New Roman" panose="02020603050405020304" pitchFamily="18" charset="0"/>
              </a:rPr>
              <a:t>5) за период простоя (за исключением случаев, когда ВН наступила до периода простоя и продолжалась в период простоя: размер пособия=заработной плате на этот время, но не выше размера, получаемого по общим правилам)</a:t>
            </a:r>
          </a:p>
        </p:txBody>
      </p:sp>
    </p:spTree>
    <p:extLst>
      <p:ext uri="{BB962C8B-B14F-4D97-AF65-F5344CB8AC3E}">
        <p14:creationId xmlns:p14="http://schemas.microsoft.com/office/powerpoint/2010/main" val="2908819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один верхний угол скругленный, другой — усеченный 1">
            <a:extLst>
              <a:ext uri="{FF2B5EF4-FFF2-40B4-BE49-F238E27FC236}">
                <a16:creationId xmlns="" xmlns:a16="http://schemas.microsoft.com/office/drawing/2014/main" id="{090B0598-4CC5-482F-8E80-6CB682011A32}"/>
              </a:ext>
            </a:extLst>
          </p:cNvPr>
          <p:cNvSpPr/>
          <p:nvPr/>
        </p:nvSpPr>
        <p:spPr>
          <a:xfrm>
            <a:off x="259556" y="544823"/>
            <a:ext cx="11801469" cy="1798327"/>
          </a:xfrm>
          <a:prstGeom prst="snip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dirty="0">
                <a:solidFill>
                  <a:prstClr val="black"/>
                </a:solidFill>
                <a:latin typeface="Times New Roman" panose="02020603050405020304" pitchFamily="18" charset="0"/>
                <a:cs typeface="Times New Roman" panose="02020603050405020304" pitchFamily="18" charset="0"/>
              </a:rPr>
              <a:t>в случае ухода за больным ребенком в </a:t>
            </a:r>
            <a:r>
              <a:rPr lang="ru-RU" u="sng" dirty="0">
                <a:solidFill>
                  <a:prstClr val="black"/>
                </a:solidFill>
                <a:latin typeface="Times New Roman" panose="02020603050405020304" pitchFamily="18" charset="0"/>
                <a:cs typeface="Times New Roman" panose="02020603050405020304" pitchFamily="18" charset="0"/>
              </a:rPr>
              <a:t>возрасте до 7 лет </a:t>
            </a:r>
            <a:r>
              <a:rPr lang="ru-RU" dirty="0">
                <a:solidFill>
                  <a:prstClr val="black"/>
                </a:solidFill>
                <a:latin typeface="Times New Roman" panose="02020603050405020304" pitchFamily="18" charset="0"/>
                <a:cs typeface="Times New Roman" panose="02020603050405020304" pitchFamily="18" charset="0"/>
              </a:rPr>
              <a:t>- </a:t>
            </a:r>
            <a:r>
              <a:rPr lang="ru-RU" u="sng" dirty="0">
                <a:solidFill>
                  <a:prstClr val="black"/>
                </a:solidFill>
                <a:latin typeface="Times New Roman" panose="02020603050405020304" pitchFamily="18" charset="0"/>
                <a:cs typeface="Times New Roman" panose="02020603050405020304" pitchFamily="18" charset="0"/>
              </a:rPr>
              <a:t>за весь период лечения ребенка </a:t>
            </a:r>
            <a:r>
              <a:rPr lang="ru-RU" dirty="0">
                <a:solidFill>
                  <a:prstClr val="black"/>
                </a:solidFill>
                <a:latin typeface="Times New Roman" panose="02020603050405020304" pitchFamily="18" charset="0"/>
                <a:cs typeface="Times New Roman" panose="02020603050405020304" pitchFamily="18" charset="0"/>
              </a:rPr>
              <a:t>в амбулаторных условиях или совместного пребывания с ребенком в стационаре, но </a:t>
            </a:r>
            <a:r>
              <a:rPr lang="ru-RU" u="sng" dirty="0">
                <a:solidFill>
                  <a:prstClr val="black"/>
                </a:solidFill>
                <a:latin typeface="Times New Roman" panose="02020603050405020304" pitchFamily="18" charset="0"/>
                <a:cs typeface="Times New Roman" panose="02020603050405020304" pitchFamily="18" charset="0"/>
              </a:rPr>
              <a:t>не более чем за 60 календарных </a:t>
            </a:r>
            <a:r>
              <a:rPr lang="ru-RU" dirty="0">
                <a:solidFill>
                  <a:prstClr val="black"/>
                </a:solidFill>
                <a:latin typeface="Times New Roman" panose="02020603050405020304" pitchFamily="18" charset="0"/>
                <a:cs typeface="Times New Roman" panose="02020603050405020304" pitchFamily="18" charset="0"/>
              </a:rPr>
              <a:t>дней в календарном году по всем случаям ухода за этим ребенком, а в случае заболевания ребенка, включенного в перечень заболеваний, определяемый федеральным органом исполнительной власти, осуществляющим функции по выработке и реализации государственной политики и нормативно-правовому регулированию в сфере здравоохранения, не более чем за 90 кал. дней в календарном году по всем случаям ухода за этим ребенком в связи с указанным заболеванием;</a:t>
            </a:r>
          </a:p>
        </p:txBody>
      </p:sp>
      <p:sp>
        <p:nvSpPr>
          <p:cNvPr id="3" name="Прямоугольник: один верхний угол скругленный, другой — усеченный 2">
            <a:extLst>
              <a:ext uri="{FF2B5EF4-FFF2-40B4-BE49-F238E27FC236}">
                <a16:creationId xmlns="" xmlns:a16="http://schemas.microsoft.com/office/drawing/2014/main" id="{2C4F85E3-2B7F-4762-B1EC-ACF618C8834B}"/>
              </a:ext>
            </a:extLst>
          </p:cNvPr>
          <p:cNvSpPr/>
          <p:nvPr/>
        </p:nvSpPr>
        <p:spPr>
          <a:xfrm>
            <a:off x="271464" y="2513396"/>
            <a:ext cx="11801470" cy="985206"/>
          </a:xfrm>
          <a:prstGeom prst="snip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a:solidFill>
                  <a:prstClr val="black"/>
                </a:solidFill>
                <a:latin typeface="Times New Roman" panose="02020603050405020304" pitchFamily="18" charset="0"/>
                <a:cs typeface="Times New Roman" panose="02020603050405020304" pitchFamily="18" charset="0"/>
              </a:rPr>
              <a:t>в случае ухода за больным ребенком </a:t>
            </a:r>
            <a:r>
              <a:rPr lang="ru-RU" u="sng" dirty="0">
                <a:solidFill>
                  <a:prstClr val="black"/>
                </a:solidFill>
                <a:latin typeface="Times New Roman" panose="02020603050405020304" pitchFamily="18" charset="0"/>
                <a:cs typeface="Times New Roman" panose="02020603050405020304" pitchFamily="18" charset="0"/>
              </a:rPr>
              <a:t>в возрасте от 7 до 15 лет </a:t>
            </a:r>
            <a:r>
              <a:rPr lang="ru-RU" dirty="0">
                <a:solidFill>
                  <a:prstClr val="black"/>
                </a:solidFill>
                <a:latin typeface="Times New Roman" panose="02020603050405020304" pitchFamily="18" charset="0"/>
                <a:cs typeface="Times New Roman" panose="02020603050405020304" pitchFamily="18" charset="0"/>
              </a:rPr>
              <a:t>- за период </a:t>
            </a:r>
            <a:r>
              <a:rPr lang="ru-RU" u="sng" dirty="0">
                <a:solidFill>
                  <a:prstClr val="black"/>
                </a:solidFill>
                <a:latin typeface="Times New Roman" panose="02020603050405020304" pitchFamily="18" charset="0"/>
                <a:cs typeface="Times New Roman" panose="02020603050405020304" pitchFamily="18" charset="0"/>
              </a:rPr>
              <a:t>до 15 календарных дней </a:t>
            </a:r>
            <a:r>
              <a:rPr lang="ru-RU" dirty="0">
                <a:solidFill>
                  <a:prstClr val="black"/>
                </a:solidFill>
                <a:latin typeface="Times New Roman" panose="02020603050405020304" pitchFamily="18" charset="0"/>
                <a:cs typeface="Times New Roman" panose="02020603050405020304" pitchFamily="18" charset="0"/>
              </a:rPr>
              <a:t>по каждому случаю лечения ребенка в амбулаторных условиях или совместного пребывания с ребенком в стационаре, но </a:t>
            </a:r>
            <a:r>
              <a:rPr lang="ru-RU" u="sng" dirty="0">
                <a:solidFill>
                  <a:prstClr val="black"/>
                </a:solidFill>
                <a:latin typeface="Times New Roman" panose="02020603050405020304" pitchFamily="18" charset="0"/>
                <a:cs typeface="Times New Roman" panose="02020603050405020304" pitchFamily="18" charset="0"/>
              </a:rPr>
              <a:t>не более чем за 45 календарных </a:t>
            </a:r>
            <a:r>
              <a:rPr lang="ru-RU" dirty="0">
                <a:solidFill>
                  <a:prstClr val="black"/>
                </a:solidFill>
                <a:latin typeface="Times New Roman" panose="02020603050405020304" pitchFamily="18" charset="0"/>
                <a:cs typeface="Times New Roman" panose="02020603050405020304" pitchFamily="18" charset="0"/>
              </a:rPr>
              <a:t>дней в календарном году по всем случаям ухода за этим ребенком</a:t>
            </a:r>
            <a:endParaRPr lang="ru-RU" dirty="0"/>
          </a:p>
        </p:txBody>
      </p:sp>
      <p:sp>
        <p:nvSpPr>
          <p:cNvPr id="4" name="Прямоугольник: один верхний угол скругленный, другой — усеченный 3">
            <a:extLst>
              <a:ext uri="{FF2B5EF4-FFF2-40B4-BE49-F238E27FC236}">
                <a16:creationId xmlns="" xmlns:a16="http://schemas.microsoft.com/office/drawing/2014/main" id="{145820B8-04B6-49AD-A5B2-1027A367DBBD}"/>
              </a:ext>
            </a:extLst>
          </p:cNvPr>
          <p:cNvSpPr/>
          <p:nvPr/>
        </p:nvSpPr>
        <p:spPr>
          <a:xfrm>
            <a:off x="259555" y="3680418"/>
            <a:ext cx="11801470" cy="985206"/>
          </a:xfrm>
          <a:prstGeom prst="snip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a:solidFill>
                  <a:prstClr val="black"/>
                </a:solidFill>
                <a:latin typeface="Times New Roman" panose="02020603050405020304" pitchFamily="18" charset="0"/>
                <a:cs typeface="Times New Roman" panose="02020603050405020304" pitchFamily="18" charset="0"/>
              </a:rPr>
              <a:t>в случае ухода за больным </a:t>
            </a:r>
            <a:r>
              <a:rPr lang="ru-RU" u="sng" dirty="0">
                <a:solidFill>
                  <a:prstClr val="black"/>
                </a:solidFill>
                <a:latin typeface="Times New Roman" panose="02020603050405020304" pitchFamily="18" charset="0"/>
                <a:cs typeface="Times New Roman" panose="02020603050405020304" pitchFamily="18" charset="0"/>
              </a:rPr>
              <a:t>ребенком-инвалидом в возрасте до 18 лет </a:t>
            </a:r>
            <a:r>
              <a:rPr lang="ru-RU" dirty="0">
                <a:solidFill>
                  <a:prstClr val="black"/>
                </a:solidFill>
                <a:latin typeface="Times New Roman" panose="02020603050405020304" pitchFamily="18" charset="0"/>
                <a:cs typeface="Times New Roman" panose="02020603050405020304" pitchFamily="18" charset="0"/>
              </a:rPr>
              <a:t>- </a:t>
            </a:r>
            <a:r>
              <a:rPr lang="ru-RU" u="sng" dirty="0">
                <a:solidFill>
                  <a:prstClr val="black"/>
                </a:solidFill>
                <a:latin typeface="Times New Roman" panose="02020603050405020304" pitchFamily="18" charset="0"/>
                <a:cs typeface="Times New Roman" panose="02020603050405020304" pitchFamily="18" charset="0"/>
              </a:rPr>
              <a:t>за весь период лечения </a:t>
            </a:r>
            <a:r>
              <a:rPr lang="ru-RU" dirty="0">
                <a:solidFill>
                  <a:prstClr val="black"/>
                </a:solidFill>
                <a:latin typeface="Times New Roman" panose="02020603050405020304" pitchFamily="18" charset="0"/>
                <a:cs typeface="Times New Roman" panose="02020603050405020304" pitchFamily="18" charset="0"/>
              </a:rPr>
              <a:t>ребенка в амбулаторных условиях или совместного пребывания с ребенком в стационаре, но </a:t>
            </a:r>
            <a:r>
              <a:rPr lang="ru-RU" u="sng" dirty="0">
                <a:solidFill>
                  <a:prstClr val="black"/>
                </a:solidFill>
                <a:latin typeface="Times New Roman" panose="02020603050405020304" pitchFamily="18" charset="0"/>
                <a:cs typeface="Times New Roman" panose="02020603050405020304" pitchFamily="18" charset="0"/>
              </a:rPr>
              <a:t>не более чем за 120 календарных </a:t>
            </a:r>
            <a:r>
              <a:rPr lang="ru-RU" dirty="0">
                <a:solidFill>
                  <a:prstClr val="black"/>
                </a:solidFill>
                <a:latin typeface="Times New Roman" panose="02020603050405020304" pitchFamily="18" charset="0"/>
                <a:cs typeface="Times New Roman" panose="02020603050405020304" pitchFamily="18" charset="0"/>
              </a:rPr>
              <a:t>дней в календарном году по всем случаям ухода за этим ребенком</a:t>
            </a:r>
            <a:endParaRPr lang="ru-RU" dirty="0"/>
          </a:p>
        </p:txBody>
      </p:sp>
      <p:sp>
        <p:nvSpPr>
          <p:cNvPr id="5" name="Прямоугольник: один верхний угол скругленный, другой — усеченный 4">
            <a:extLst>
              <a:ext uri="{FF2B5EF4-FFF2-40B4-BE49-F238E27FC236}">
                <a16:creationId xmlns="" xmlns:a16="http://schemas.microsoft.com/office/drawing/2014/main" id="{7C894BD5-FD7A-4E9E-9498-B17AF0EFAF88}"/>
              </a:ext>
            </a:extLst>
          </p:cNvPr>
          <p:cNvSpPr/>
          <p:nvPr/>
        </p:nvSpPr>
        <p:spPr>
          <a:xfrm>
            <a:off x="259555" y="4863436"/>
            <a:ext cx="11801470" cy="754295"/>
          </a:xfrm>
          <a:prstGeom prst="snip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dirty="0">
                <a:solidFill>
                  <a:prstClr val="black"/>
                </a:solidFill>
                <a:latin typeface="Times New Roman" panose="02020603050405020304" pitchFamily="18" charset="0"/>
                <a:cs typeface="Times New Roman" panose="02020603050405020304" pitchFamily="18" charset="0"/>
              </a:rPr>
              <a:t>в случае ухода за больным ребенком в возрасте до 18 лет, являющимся ВИЧ-инфицированным, - за весь период совместного пребывания с ребенком в стационаре;</a:t>
            </a:r>
          </a:p>
        </p:txBody>
      </p:sp>
      <p:sp>
        <p:nvSpPr>
          <p:cNvPr id="6" name="Прямоугольник 5">
            <a:extLst>
              <a:ext uri="{FF2B5EF4-FFF2-40B4-BE49-F238E27FC236}">
                <a16:creationId xmlns="" xmlns:a16="http://schemas.microsoft.com/office/drawing/2014/main" id="{BD89D2A3-9F7D-423E-9D06-D8438D2395AF}"/>
              </a:ext>
            </a:extLst>
          </p:cNvPr>
          <p:cNvSpPr/>
          <p:nvPr/>
        </p:nvSpPr>
        <p:spPr>
          <a:xfrm>
            <a:off x="271464" y="154632"/>
            <a:ext cx="11920536" cy="384721"/>
          </a:xfrm>
          <a:prstGeom prst="rect">
            <a:avLst/>
          </a:prstGeom>
        </p:spPr>
        <p:txBody>
          <a:bodyPr wrap="square">
            <a:spAutoFit/>
          </a:bodyPr>
          <a:lstStyle/>
          <a:p>
            <a:r>
              <a:rPr lang="ru-RU" sz="1900" dirty="0">
                <a:solidFill>
                  <a:schemeClr val="accent5">
                    <a:lumMod val="75000"/>
                  </a:schemeClr>
                </a:solidFill>
                <a:latin typeface="Times New Roman" panose="02020603050405020304" pitchFamily="18" charset="0"/>
                <a:cs typeface="Times New Roman" panose="02020603050405020304" pitchFamily="18" charset="0"/>
              </a:rPr>
              <a:t>ПОСОБИЕ ПО ВН ПРИ НЕОБХОДИМОСТИ ОСУЩЕСТВЛЕНИЯ УХОДА ЗА БОЛЬНЫМ ЧЛЕНОМ СЕМЬИ</a:t>
            </a:r>
            <a:endParaRPr lang="ru-RU" sz="1900" dirty="0">
              <a:solidFill>
                <a:schemeClr val="accent5">
                  <a:lumMod val="75000"/>
                </a:schemeClr>
              </a:solidFill>
            </a:endParaRPr>
          </a:p>
        </p:txBody>
      </p:sp>
      <p:sp>
        <p:nvSpPr>
          <p:cNvPr id="7" name="Прямоугольник: один верхний угол скругленный, другой — усеченный 6">
            <a:extLst>
              <a:ext uri="{FF2B5EF4-FFF2-40B4-BE49-F238E27FC236}">
                <a16:creationId xmlns="" xmlns:a16="http://schemas.microsoft.com/office/drawing/2014/main" id="{C5064EE4-1DAA-499D-A4C1-05CB752D9F98}"/>
              </a:ext>
            </a:extLst>
          </p:cNvPr>
          <p:cNvSpPr/>
          <p:nvPr/>
        </p:nvSpPr>
        <p:spPr>
          <a:xfrm>
            <a:off x="259555" y="5833654"/>
            <a:ext cx="11801470" cy="910576"/>
          </a:xfrm>
          <a:prstGeom prst="snip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dirty="0">
                <a:solidFill>
                  <a:prstClr val="black"/>
                </a:solidFill>
                <a:latin typeface="Times New Roman" panose="02020603050405020304" pitchFamily="18" charset="0"/>
                <a:cs typeface="Times New Roman" panose="02020603050405020304" pitchFamily="18" charset="0"/>
              </a:rPr>
              <a:t>в остальных случаях ухода за больным членом семьи при лечении в амбулаторных условиях - не более чем за 7 календарных дней по каждому случаю заболевания, но не более чем за 30 календарных дней в календарном году по всем случаям ухода за этим членом семьи</a:t>
            </a:r>
          </a:p>
        </p:txBody>
      </p:sp>
    </p:spTree>
    <p:extLst>
      <p:ext uri="{BB962C8B-B14F-4D97-AF65-F5344CB8AC3E}">
        <p14:creationId xmlns:p14="http://schemas.microsoft.com/office/powerpoint/2010/main" val="266058671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1051</TotalTime>
  <Words>3982</Words>
  <Application>Microsoft Office PowerPoint</Application>
  <PresentationFormat>Широкоэкранный</PresentationFormat>
  <Paragraphs>229</Paragraphs>
  <Slides>25</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25</vt:i4>
      </vt:variant>
    </vt:vector>
  </HeadingPairs>
  <TitlesOfParts>
    <vt:vector size="30"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Пособия</dc:title>
  <dc:creator>Ирина Владимировна Кардакова</dc:creator>
  <cp:lastModifiedBy>Ирина Владимировна Кардакова</cp:lastModifiedBy>
  <cp:revision>109</cp:revision>
  <cp:lastPrinted>2016-10-19T10:02:07Z</cp:lastPrinted>
  <dcterms:created xsi:type="dcterms:W3CDTF">2016-05-31T06:55:40Z</dcterms:created>
  <dcterms:modified xsi:type="dcterms:W3CDTF">2018-11-21T10:25:43Z</dcterms:modified>
</cp:coreProperties>
</file>