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6" r:id="rId3"/>
    <p:sldId id="272" r:id="rId4"/>
    <p:sldId id="276" r:id="rId5"/>
    <p:sldId id="284" r:id="rId6"/>
    <p:sldId id="273" r:id="rId7"/>
    <p:sldId id="279" r:id="rId8"/>
    <p:sldId id="299" r:id="rId9"/>
    <p:sldId id="303" r:id="rId10"/>
    <p:sldId id="298" r:id="rId11"/>
    <p:sldId id="281" r:id="rId12"/>
    <p:sldId id="282" r:id="rId13"/>
    <p:sldId id="283" r:id="rId14"/>
    <p:sldId id="296" r:id="rId15"/>
    <p:sldId id="304" r:id="rId16"/>
    <p:sldId id="297" r:id="rId17"/>
    <p:sldId id="285" r:id="rId18"/>
    <p:sldId id="286" r:id="rId19"/>
    <p:sldId id="287" r:id="rId20"/>
    <p:sldId id="288" r:id="rId21"/>
    <p:sldId id="289" r:id="rId22"/>
    <p:sldId id="290" r:id="rId23"/>
    <p:sldId id="291" r:id="rId24"/>
    <p:sldId id="292" r:id="rId25"/>
    <p:sldId id="274" r:id="rId26"/>
    <p:sldId id="275" r:id="rId27"/>
    <p:sldId id="293" r:id="rId28"/>
    <p:sldId id="262" r:id="rId29"/>
    <p:sldId id="263" r:id="rId30"/>
    <p:sldId id="295" r:id="rId31"/>
    <p:sldId id="301"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68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10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182236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6744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60221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42371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21785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B3B194C-1917-49B4-B846-9AA836CF298E}"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14352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B3B194C-1917-49B4-B846-9AA836CF298E}" type="datetimeFigureOut">
              <a:rPr lang="ru-RU" smtClean="0"/>
              <a:t>21.11.2018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248211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B3B194C-1917-49B4-B846-9AA836CF298E}" type="datetimeFigureOut">
              <a:rPr lang="ru-RU" smtClean="0"/>
              <a:t>21.11.2018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425245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3B194C-1917-49B4-B846-9AA836CF298E}" type="datetimeFigureOut">
              <a:rPr lang="ru-RU" smtClean="0"/>
              <a:t>21.11.2018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299525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3B194C-1917-49B4-B846-9AA836CF298E}"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81547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3B194C-1917-49B4-B846-9AA836CF298E}"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1B93D5-28E8-4504-B38A-0172CA78D4C7}" type="slidenum">
              <a:rPr lang="ru-RU" smtClean="0"/>
              <a:t>‹#›</a:t>
            </a:fld>
            <a:endParaRPr lang="ru-RU"/>
          </a:p>
        </p:txBody>
      </p:sp>
    </p:spTree>
    <p:extLst>
      <p:ext uri="{BB962C8B-B14F-4D97-AF65-F5344CB8AC3E}">
        <p14:creationId xmlns:p14="http://schemas.microsoft.com/office/powerpoint/2010/main" val="335966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B194C-1917-49B4-B846-9AA836CF298E}" type="datetimeFigureOut">
              <a:rPr lang="ru-RU" smtClean="0"/>
              <a:t>21.11.2018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B93D5-28E8-4504-B38A-0172CA78D4C7}" type="slidenum">
              <a:rPr lang="ru-RU" smtClean="0"/>
              <a:t>‹#›</a:t>
            </a:fld>
            <a:endParaRPr lang="ru-RU"/>
          </a:p>
        </p:txBody>
      </p:sp>
    </p:spTree>
    <p:extLst>
      <p:ext uri="{BB962C8B-B14F-4D97-AF65-F5344CB8AC3E}">
        <p14:creationId xmlns:p14="http://schemas.microsoft.com/office/powerpoint/2010/main" val="154323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kadrovik-praktik.ru/documents_kp/TK2011.ph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kadrovik-praktik.ru/documents_kp/TK2011.php"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garantf1://12025268.14/" TargetMode="External"/><Relationship Id="rId2" Type="http://schemas.openxmlformats.org/officeDocument/2006/relationships/hyperlink" Target="garantf1://12025268.841/" TargetMode="External"/><Relationship Id="rId1" Type="http://schemas.openxmlformats.org/officeDocument/2006/relationships/slideLayout" Target="../slideLayouts/slideLayout7.xml"/><Relationship Id="rId4" Type="http://schemas.openxmlformats.org/officeDocument/2006/relationships/hyperlink" Target="garantf1://12025268.14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02375" y="39915"/>
            <a:ext cx="9544595" cy="369332"/>
          </a:xfrm>
          <a:prstGeom prst="rect">
            <a:avLst/>
          </a:prstGeom>
        </p:spPr>
        <p:txBody>
          <a:bodyPr wrap="square">
            <a:spAutoFit/>
          </a:bodyPr>
          <a:lstStyle/>
          <a:p>
            <a:pPr algn="ctr"/>
            <a:r>
              <a:rPr lang="ru-RU" b="1" i="1" u="sng" dirty="0">
                <a:solidFill>
                  <a:schemeClr val="accent5">
                    <a:lumMod val="75000"/>
                  </a:schemeClr>
                </a:solidFill>
              </a:rPr>
              <a:t>Статья 84.1. Общий порядок оформления прекращения трудового договора</a:t>
            </a:r>
          </a:p>
        </p:txBody>
      </p:sp>
      <p:sp>
        <p:nvSpPr>
          <p:cNvPr id="4" name="Скругленный прямоугольник 3"/>
          <p:cNvSpPr/>
          <p:nvPr/>
        </p:nvSpPr>
        <p:spPr>
          <a:xfrm>
            <a:off x="1454328" y="446416"/>
            <a:ext cx="10493831" cy="10272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Прекращение трудового договора оформляется приказом работодателя. С приказом работник должен быть ознакомлен под роспись. По требованию работника работодатель обязан выдать ему надлежащим образом заверенную копию указанного приказа. В случае, когда приказ невозможно довести до сведения работника или работник отказывается ознакомиться с ним под роспись, на приказе производится соответствующая запись.</a:t>
            </a:r>
          </a:p>
        </p:txBody>
      </p:sp>
      <p:sp>
        <p:nvSpPr>
          <p:cNvPr id="5" name="Скругленный прямоугольник 4"/>
          <p:cNvSpPr/>
          <p:nvPr/>
        </p:nvSpPr>
        <p:spPr>
          <a:xfrm>
            <a:off x="1454330" y="4601082"/>
            <a:ext cx="10572205" cy="14914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Работодатель не несет ответственности за задержку выдачи трудовой книжки в случаях несовпадения последнего дня работы с днем оформления прекращения трудовых отношений при увольнении работника по основаниям: подпункт "а" пункта 6 части первой статьи 81 (прогул) или пунктом 4 части первой статьи 83 (осуждение к наказанию), и при увольнении женщины, срок действия трудового договора с которой был продлен до окончания беременности или до окончания отпуска по беременности и родам в соответствии с частью второй статьи 261 настоящего Кодекса. </a:t>
            </a:r>
          </a:p>
        </p:txBody>
      </p:sp>
      <p:sp>
        <p:nvSpPr>
          <p:cNvPr id="6" name="Скругленный прямоугольник 5"/>
          <p:cNvSpPr/>
          <p:nvPr/>
        </p:nvSpPr>
        <p:spPr>
          <a:xfrm>
            <a:off x="1454329" y="1601139"/>
            <a:ext cx="10572205" cy="7334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Днем прекращения трудового договора во всех случаях является последний день работы работника, за исключением случаев, когда работник фактически не работал, но за ним в соответствии с настоящим Кодексом или иным федеральным законом сохранялось место работы (должность).</a:t>
            </a:r>
          </a:p>
        </p:txBody>
      </p:sp>
      <p:sp>
        <p:nvSpPr>
          <p:cNvPr id="7" name="Скругленный прямоугольник 6"/>
          <p:cNvSpPr/>
          <p:nvPr/>
        </p:nvSpPr>
        <p:spPr>
          <a:xfrm>
            <a:off x="1454329" y="2466746"/>
            <a:ext cx="10572204" cy="8596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В день прекращения трудового договора работодатель обязан выдать работнику трудовую книжку и произвести с ним расчет в соответствии со статьей 140 настоящего Кодекса. По письменному заявлению работника работодатель также обязан выдать ему заверенные надлежащим образом копии документов, связанных с работой.</a:t>
            </a:r>
          </a:p>
        </p:txBody>
      </p:sp>
      <p:sp>
        <p:nvSpPr>
          <p:cNvPr id="8" name="Скругленный прямоугольник 7"/>
          <p:cNvSpPr/>
          <p:nvPr/>
        </p:nvSpPr>
        <p:spPr>
          <a:xfrm>
            <a:off x="1454329" y="3458564"/>
            <a:ext cx="10572204" cy="10103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В случае, когда в день прекращения трудового договора выдать трудовую книжку работнику невозможно в связи с его отсутствием либо отказом от ее получения, работодатель обязан направить работнику уведомление о необходимости явиться за трудовой книжкой либо дать согласие на отправление ее по почте. Со дня направления указанного уведомления работодатель освобождается от ответственности за задержку выдачи трудовой книжки</a:t>
            </a:r>
          </a:p>
        </p:txBody>
      </p:sp>
      <p:sp>
        <p:nvSpPr>
          <p:cNvPr id="9" name="Стрелка вправо 8"/>
          <p:cNvSpPr/>
          <p:nvPr/>
        </p:nvSpPr>
        <p:spPr>
          <a:xfrm>
            <a:off x="252548" y="596046"/>
            <a:ext cx="1010195" cy="57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приказ </a:t>
            </a:r>
          </a:p>
        </p:txBody>
      </p:sp>
      <p:sp>
        <p:nvSpPr>
          <p:cNvPr id="10" name="Стрелка вправо 9"/>
          <p:cNvSpPr/>
          <p:nvPr/>
        </p:nvSpPr>
        <p:spPr>
          <a:xfrm>
            <a:off x="252548" y="1530429"/>
            <a:ext cx="1010197" cy="667193"/>
          </a:xfrm>
          <a:prstGeom prst="rightArrow">
            <a:avLst>
              <a:gd name="adj1" fmla="val 408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день</a:t>
            </a:r>
          </a:p>
        </p:txBody>
      </p:sp>
      <p:sp>
        <p:nvSpPr>
          <p:cNvPr id="11" name="Стрелка вправо 10"/>
          <p:cNvSpPr/>
          <p:nvPr/>
        </p:nvSpPr>
        <p:spPr>
          <a:xfrm>
            <a:off x="235129" y="2516716"/>
            <a:ext cx="1045032" cy="759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выдача</a:t>
            </a:r>
            <a:r>
              <a:rPr lang="ru-RU" sz="1400" dirty="0"/>
              <a:t> </a:t>
            </a:r>
            <a:r>
              <a:rPr lang="ru-RU" sz="1200" dirty="0"/>
              <a:t>ТК</a:t>
            </a:r>
          </a:p>
        </p:txBody>
      </p:sp>
      <p:sp>
        <p:nvSpPr>
          <p:cNvPr id="12" name="Стрелка вправо 11"/>
          <p:cNvSpPr/>
          <p:nvPr/>
        </p:nvSpPr>
        <p:spPr>
          <a:xfrm>
            <a:off x="100148" y="3595547"/>
            <a:ext cx="1193075" cy="711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Отправление</a:t>
            </a:r>
          </a:p>
        </p:txBody>
      </p:sp>
      <p:sp>
        <p:nvSpPr>
          <p:cNvPr id="15" name="Стрелка вправо 14"/>
          <p:cNvSpPr/>
          <p:nvPr/>
        </p:nvSpPr>
        <p:spPr>
          <a:xfrm>
            <a:off x="113211" y="4975248"/>
            <a:ext cx="1166950" cy="711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задержка</a:t>
            </a:r>
          </a:p>
        </p:txBody>
      </p:sp>
      <p:sp>
        <p:nvSpPr>
          <p:cNvPr id="16" name="Скругленный прямоугольник 15"/>
          <p:cNvSpPr/>
          <p:nvPr/>
        </p:nvSpPr>
        <p:spPr>
          <a:xfrm>
            <a:off x="1454330" y="6190720"/>
            <a:ext cx="10572206" cy="5148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rPr>
              <a:t>По письменному обращению работника, не получившего трудовую книжку после увольнения, работодатель обязан выдать ее не позднее трех рабочих дней со дня обращения работника.</a:t>
            </a:r>
          </a:p>
        </p:txBody>
      </p:sp>
      <p:sp>
        <p:nvSpPr>
          <p:cNvPr id="17" name="Стрелка вправо 16"/>
          <p:cNvSpPr/>
          <p:nvPr/>
        </p:nvSpPr>
        <p:spPr>
          <a:xfrm>
            <a:off x="87086" y="6092490"/>
            <a:ext cx="1193075" cy="711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выдача </a:t>
            </a:r>
          </a:p>
        </p:txBody>
      </p:sp>
    </p:spTree>
    <p:extLst>
      <p:ext uri="{BB962C8B-B14F-4D97-AF65-F5344CB8AC3E}">
        <p14:creationId xmlns:p14="http://schemas.microsoft.com/office/powerpoint/2010/main" val="128860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62495042"/>
              </p:ext>
            </p:extLst>
          </p:nvPr>
        </p:nvGraphicFramePr>
        <p:xfrm>
          <a:off x="292342" y="2361424"/>
          <a:ext cx="11607310" cy="4305554"/>
        </p:xfrm>
        <a:graphic>
          <a:graphicData uri="http://schemas.openxmlformats.org/drawingml/2006/table">
            <a:tbl>
              <a:tblPr>
                <a:tableStyleId>{5C22544A-7EE6-4342-B048-85BDC9FD1C3A}</a:tableStyleId>
              </a:tblPr>
              <a:tblGrid>
                <a:gridCol w="902407">
                  <a:extLst>
                    <a:ext uri="{9D8B030D-6E8A-4147-A177-3AD203B41FA5}">
                      <a16:colId xmlns:a16="http://schemas.microsoft.com/office/drawing/2014/main" xmlns="" val="20000"/>
                    </a:ext>
                  </a:extLst>
                </a:gridCol>
                <a:gridCol w="975901">
                  <a:extLst>
                    <a:ext uri="{9D8B030D-6E8A-4147-A177-3AD203B41FA5}">
                      <a16:colId xmlns:a16="http://schemas.microsoft.com/office/drawing/2014/main" xmlns="" val="20001"/>
                    </a:ext>
                  </a:extLst>
                </a:gridCol>
                <a:gridCol w="1317125">
                  <a:extLst>
                    <a:ext uri="{9D8B030D-6E8A-4147-A177-3AD203B41FA5}">
                      <a16:colId xmlns:a16="http://schemas.microsoft.com/office/drawing/2014/main" xmlns="" val="20002"/>
                    </a:ext>
                  </a:extLst>
                </a:gridCol>
                <a:gridCol w="902407">
                  <a:extLst>
                    <a:ext uri="{9D8B030D-6E8A-4147-A177-3AD203B41FA5}">
                      <a16:colId xmlns:a16="http://schemas.microsoft.com/office/drawing/2014/main" xmlns="" val="20003"/>
                    </a:ext>
                  </a:extLst>
                </a:gridCol>
                <a:gridCol w="855685">
                  <a:extLst>
                    <a:ext uri="{9D8B030D-6E8A-4147-A177-3AD203B41FA5}">
                      <a16:colId xmlns:a16="http://schemas.microsoft.com/office/drawing/2014/main" xmlns="" val="20004"/>
                    </a:ext>
                  </a:extLst>
                </a:gridCol>
                <a:gridCol w="828912">
                  <a:extLst>
                    <a:ext uri="{9D8B030D-6E8A-4147-A177-3AD203B41FA5}">
                      <a16:colId xmlns:a16="http://schemas.microsoft.com/office/drawing/2014/main" xmlns="" val="20005"/>
                    </a:ext>
                  </a:extLst>
                </a:gridCol>
                <a:gridCol w="828912">
                  <a:extLst>
                    <a:ext uri="{9D8B030D-6E8A-4147-A177-3AD203B41FA5}">
                      <a16:colId xmlns:a16="http://schemas.microsoft.com/office/drawing/2014/main" xmlns="" val="20006"/>
                    </a:ext>
                  </a:extLst>
                </a:gridCol>
                <a:gridCol w="828912">
                  <a:extLst>
                    <a:ext uri="{9D8B030D-6E8A-4147-A177-3AD203B41FA5}">
                      <a16:colId xmlns:a16="http://schemas.microsoft.com/office/drawing/2014/main" xmlns="" val="20007"/>
                    </a:ext>
                  </a:extLst>
                </a:gridCol>
                <a:gridCol w="628378">
                  <a:extLst>
                    <a:ext uri="{9D8B030D-6E8A-4147-A177-3AD203B41FA5}">
                      <a16:colId xmlns:a16="http://schemas.microsoft.com/office/drawing/2014/main" xmlns="" val="20008"/>
                    </a:ext>
                  </a:extLst>
                </a:gridCol>
                <a:gridCol w="701873">
                  <a:extLst>
                    <a:ext uri="{9D8B030D-6E8A-4147-A177-3AD203B41FA5}">
                      <a16:colId xmlns:a16="http://schemas.microsoft.com/office/drawing/2014/main" xmlns="" val="20009"/>
                    </a:ext>
                  </a:extLst>
                </a:gridCol>
                <a:gridCol w="702396">
                  <a:extLst>
                    <a:ext uri="{9D8B030D-6E8A-4147-A177-3AD203B41FA5}">
                      <a16:colId xmlns:a16="http://schemas.microsoft.com/office/drawing/2014/main" xmlns="" val="20010"/>
                    </a:ext>
                  </a:extLst>
                </a:gridCol>
                <a:gridCol w="702396">
                  <a:extLst>
                    <a:ext uri="{9D8B030D-6E8A-4147-A177-3AD203B41FA5}">
                      <a16:colId xmlns:a16="http://schemas.microsoft.com/office/drawing/2014/main" xmlns="" val="20011"/>
                    </a:ext>
                  </a:extLst>
                </a:gridCol>
                <a:gridCol w="756709">
                  <a:extLst>
                    <a:ext uri="{9D8B030D-6E8A-4147-A177-3AD203B41FA5}">
                      <a16:colId xmlns:a16="http://schemas.microsoft.com/office/drawing/2014/main" xmlns="" val="20012"/>
                    </a:ext>
                  </a:extLst>
                </a:gridCol>
                <a:gridCol w="675297">
                  <a:extLst>
                    <a:ext uri="{9D8B030D-6E8A-4147-A177-3AD203B41FA5}">
                      <a16:colId xmlns:a16="http://schemas.microsoft.com/office/drawing/2014/main" xmlns="" val="20013"/>
                    </a:ext>
                  </a:extLst>
                </a:gridCol>
              </a:tblGrid>
              <a:tr h="189174">
                <a:tc rowSpan="2">
                  <a:txBody>
                    <a:bodyPr/>
                    <a:lstStyle/>
                    <a:p>
                      <a:pPr algn="ctr">
                        <a:lnSpc>
                          <a:spcPct val="107000"/>
                        </a:lnSpc>
                        <a:spcAft>
                          <a:spcPts val="0"/>
                        </a:spcAft>
                      </a:pPr>
                      <a:r>
                        <a:rPr lang="ru-RU" sz="1200" dirty="0">
                          <a:effectLst/>
                        </a:rPr>
                        <a:t>Ф. И. О. работника</a:t>
                      </a:r>
                      <a:endParaRPr lang="ru-RU" sz="1200" dirty="0">
                        <a:effectLst/>
                        <a:latin typeface="Arial" panose="020B0604020202020204" pitchFamily="34" charset="0"/>
                        <a:ea typeface="Times New Roman" panose="02020603050405020304" pitchFamily="18" charset="0"/>
                      </a:endParaRPr>
                    </a:p>
                  </a:txBody>
                  <a:tcPr marL="52862" marR="52862" marT="0" marB="0"/>
                </a:tc>
                <a:tc rowSpan="2">
                  <a:txBody>
                    <a:bodyPr/>
                    <a:lstStyle/>
                    <a:p>
                      <a:pPr algn="ctr">
                        <a:lnSpc>
                          <a:spcPct val="107000"/>
                        </a:lnSpc>
                        <a:spcAft>
                          <a:spcPts val="0"/>
                        </a:spcAft>
                      </a:pPr>
                      <a:r>
                        <a:rPr lang="ru-RU" sz="1200" dirty="0">
                          <a:effectLst/>
                        </a:rPr>
                        <a:t>Производительность труда</a:t>
                      </a:r>
                      <a:endParaRPr lang="ru-RU" sz="1200" dirty="0">
                        <a:effectLst/>
                        <a:latin typeface="Arial" panose="020B0604020202020204" pitchFamily="34" charset="0"/>
                        <a:ea typeface="Times New Roman" panose="02020603050405020304" pitchFamily="18" charset="0"/>
                      </a:endParaRPr>
                    </a:p>
                  </a:txBody>
                  <a:tcPr marL="52862" marR="52862" marT="0" marB="0"/>
                </a:tc>
                <a:tc rowSpan="2">
                  <a:txBody>
                    <a:bodyPr/>
                    <a:lstStyle/>
                    <a:p>
                      <a:pPr algn="ctr">
                        <a:lnSpc>
                          <a:spcPct val="107000"/>
                        </a:lnSpc>
                        <a:spcAft>
                          <a:spcPts val="0"/>
                        </a:spcAft>
                      </a:pPr>
                      <a:r>
                        <a:rPr lang="ru-RU" sz="1200" dirty="0">
                          <a:effectLst/>
                        </a:rPr>
                        <a:t>Квалификация</a:t>
                      </a:r>
                      <a:endParaRPr lang="ru-RU" sz="1200" dirty="0">
                        <a:effectLst/>
                        <a:latin typeface="Arial" panose="020B0604020202020204" pitchFamily="34" charset="0"/>
                        <a:ea typeface="Times New Roman" panose="02020603050405020304" pitchFamily="18" charset="0"/>
                      </a:endParaRPr>
                    </a:p>
                  </a:txBody>
                  <a:tcPr marL="52862" marR="52862" marT="0" marB="0"/>
                </a:tc>
                <a:tc gridSpan="11">
                  <a:txBody>
                    <a:bodyPr/>
                    <a:lstStyle/>
                    <a:p>
                      <a:pPr algn="ctr">
                        <a:lnSpc>
                          <a:spcPct val="107000"/>
                        </a:lnSpc>
                        <a:spcAft>
                          <a:spcPts val="0"/>
                        </a:spcAft>
                      </a:pPr>
                      <a:r>
                        <a:rPr lang="ru-RU" sz="1200" dirty="0">
                          <a:effectLst/>
                        </a:rPr>
                        <a:t>Работник относится к категории:</a:t>
                      </a:r>
                      <a:endParaRPr lang="ru-RU" sz="1200" dirty="0">
                        <a:effectLst/>
                        <a:latin typeface="Arial" panose="020B0604020202020204" pitchFamily="34" charset="0"/>
                        <a:ea typeface="Times New Roman" panose="02020603050405020304" pitchFamily="18" charset="0"/>
                      </a:endParaRPr>
                    </a:p>
                  </a:txBody>
                  <a:tcPr marL="52862" marR="5286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30873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200" dirty="0">
                          <a:effectLst/>
                        </a:rPr>
                        <a:t>семейный с двумя и более иждивенцами</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dirty="0">
                          <a:effectLst/>
                        </a:rPr>
                        <a:t>в его семье нет других работников с самостоятельным заработком</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a:effectLst/>
                        </a:rPr>
                        <a:t>получил в период работы трудовое увечье или профессиональное заболевание</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dirty="0">
                          <a:effectLst/>
                        </a:rPr>
                        <a:t>инвалид ВОВ или боевых действий по защите Отечества</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dirty="0">
                          <a:effectLst/>
                        </a:rPr>
                        <a:t>повышает квалификацию по направлению работодателя без отрыва от работы</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a:effectLst/>
                        </a:rPr>
                        <a:t>"чернобылец"</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a:effectLst/>
                        </a:rPr>
                        <a:t>"семипалатинец"</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a:effectLst/>
                        </a:rPr>
                        <a:t>Герой Советского Союза, Герой РФ или полный кавалер ордена Славы</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a:effectLst/>
                        </a:rPr>
                        <a:t>допущен к гостайне на постоянной основе</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dirty="0">
                          <a:effectLst/>
                        </a:rPr>
                        <a:t>уволен с военной службы/член семьи уволенного</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ctr">
                        <a:lnSpc>
                          <a:spcPct val="107000"/>
                        </a:lnSpc>
                        <a:spcAft>
                          <a:spcPts val="0"/>
                        </a:spcAft>
                      </a:pPr>
                      <a:r>
                        <a:rPr lang="ru-RU" sz="1200" dirty="0">
                          <a:effectLst/>
                        </a:rPr>
                        <a:t>изобретатель</a:t>
                      </a:r>
                      <a:endParaRPr lang="ru-RU" sz="1200" dirty="0">
                        <a:effectLst/>
                        <a:latin typeface="Arial" panose="020B0604020202020204" pitchFamily="34" charset="0"/>
                        <a:ea typeface="Times New Roman" panose="02020603050405020304" pitchFamily="18" charset="0"/>
                      </a:endParaRPr>
                    </a:p>
                  </a:txBody>
                  <a:tcPr marL="52862" marR="52862" marT="0" marB="0"/>
                </a:tc>
                <a:extLst>
                  <a:ext uri="{0D108BD9-81ED-4DB2-BD59-A6C34878D82A}">
                    <a16:rowId xmlns:a16="http://schemas.microsoft.com/office/drawing/2014/main" xmlns="" val="10001"/>
                  </a:ext>
                </a:extLst>
              </a:tr>
              <a:tr h="1414241">
                <a:tc>
                  <a:txBody>
                    <a:bodyPr/>
                    <a:lstStyle/>
                    <a:p>
                      <a:pPr algn="just">
                        <a:lnSpc>
                          <a:spcPct val="107000"/>
                        </a:lnSpc>
                        <a:spcAft>
                          <a:spcPts val="0"/>
                        </a:spcAft>
                      </a:pPr>
                      <a:r>
                        <a:rPr lang="ru-RU" sz="1200">
                          <a:effectLst/>
                        </a:rPr>
                        <a:t> </a:t>
                      </a:r>
                      <a:endParaRPr lang="ru-RU" sz="1200">
                        <a:effectLst/>
                        <a:latin typeface="Arial" panose="020B0604020202020204" pitchFamily="34" charset="0"/>
                        <a:ea typeface="Times New Roman" panose="02020603050405020304" pitchFamily="18" charset="0"/>
                      </a:endParaRPr>
                    </a:p>
                  </a:txBody>
                  <a:tcPr marL="52862" marR="52862" marT="0" marB="0"/>
                </a:tc>
                <a:tc>
                  <a:txBody>
                    <a:bodyPr/>
                    <a:lstStyle/>
                    <a:p>
                      <a:pPr>
                        <a:lnSpc>
                          <a:spcPct val="107000"/>
                        </a:lnSpc>
                        <a:spcAft>
                          <a:spcPts val="0"/>
                        </a:spcAft>
                      </a:pPr>
                      <a:r>
                        <a:rPr lang="ru-RU" sz="1200" dirty="0">
                          <a:effectLst/>
                        </a:rPr>
                        <a:t>[определяется в отношении тех работников, результаты труда которых поддаются количественному учету]</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nSpc>
                          <a:spcPct val="107000"/>
                        </a:lnSpc>
                        <a:spcAft>
                          <a:spcPts val="0"/>
                        </a:spcAft>
                      </a:pPr>
                      <a:r>
                        <a:rPr lang="ru-RU" sz="1200" dirty="0">
                          <a:effectLst/>
                        </a:rPr>
                        <a:t>[квалификационные требования определены должностными инструкциями]</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tc>
                  <a:txBody>
                    <a:bodyPr/>
                    <a:lstStyle/>
                    <a:p>
                      <a:pPr algn="just">
                        <a:lnSpc>
                          <a:spcPct val="107000"/>
                        </a:lnSpc>
                        <a:spcAft>
                          <a:spcPts val="0"/>
                        </a:spcAft>
                      </a:pPr>
                      <a:r>
                        <a:rPr lang="ru-RU" sz="1200" dirty="0">
                          <a:effectLst/>
                        </a:rPr>
                        <a:t> </a:t>
                      </a:r>
                      <a:endParaRPr lang="ru-RU" sz="1200" dirty="0">
                        <a:effectLst/>
                        <a:latin typeface="Arial" panose="020B0604020202020204" pitchFamily="34" charset="0"/>
                        <a:ea typeface="Times New Roman" panose="02020603050405020304" pitchFamily="18" charset="0"/>
                      </a:endParaRPr>
                    </a:p>
                  </a:txBody>
                  <a:tcPr marL="52862" marR="52862" marT="0" marB="0"/>
                </a:tc>
                <a:extLst>
                  <a:ext uri="{0D108BD9-81ED-4DB2-BD59-A6C34878D82A}">
                    <a16:rowId xmlns:a16="http://schemas.microsoft.com/office/drawing/2014/main" xmlns="" val="10002"/>
                  </a:ext>
                </a:extLst>
              </a:tr>
            </a:tbl>
          </a:graphicData>
        </a:graphic>
      </p:graphicFrame>
      <p:sp>
        <p:nvSpPr>
          <p:cNvPr id="4" name="Rectangle 1"/>
          <p:cNvSpPr>
            <a:spLocks noChangeArrowheads="1"/>
          </p:cNvSpPr>
          <p:nvPr/>
        </p:nvSpPr>
        <p:spPr bwMode="auto">
          <a:xfrm>
            <a:off x="1948387" y="1577278"/>
            <a:ext cx="8295220" cy="78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8241" rIns="91440" bIns="68241"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80"/>
                </a:solidFill>
                <a:effectLst/>
                <a:latin typeface="Arial" panose="020B0604020202020204" pitchFamily="34" charset="0"/>
                <a:cs typeface="Arial" panose="020B0604020202020204" pitchFamily="34" charset="0"/>
              </a:rPr>
              <a:t>Сличительная таблица</a:t>
            </a:r>
            <a:br>
              <a:rPr kumimoji="0" lang="ru-RU" altLang="ru-RU" sz="1400" b="1" i="0" u="none" strike="noStrike" cap="none" normalizeH="0" baseline="0" dirty="0">
                <a:ln>
                  <a:noFill/>
                </a:ln>
                <a:solidFill>
                  <a:srgbClr val="000080"/>
                </a:solidFill>
                <a:effectLst/>
                <a:latin typeface="Arial" panose="020B0604020202020204" pitchFamily="34" charset="0"/>
                <a:cs typeface="Arial" panose="020B0604020202020204" pitchFamily="34" charset="0"/>
              </a:rPr>
            </a:br>
            <a:r>
              <a:rPr kumimoji="0" lang="ru-RU" altLang="ru-RU" sz="1400" b="1" i="0" u="none" strike="noStrike" cap="none" normalizeH="0" baseline="0" dirty="0">
                <a:ln>
                  <a:noFill/>
                </a:ln>
                <a:solidFill>
                  <a:srgbClr val="000080"/>
                </a:solidFill>
                <a:effectLst/>
                <a:latin typeface="Arial" panose="020B0604020202020204" pitchFamily="34" charset="0"/>
                <a:cs typeface="Arial" panose="020B0604020202020204" pitchFamily="34" charset="0"/>
              </a:rPr>
              <a:t>для выявления работников, имеющих преимущественное право на оставление на работе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80"/>
                </a:solidFill>
                <a:effectLst/>
                <a:latin typeface="Arial" panose="020B0604020202020204" pitchFamily="34" charset="0"/>
                <a:cs typeface="Arial" panose="020B0604020202020204" pitchFamily="34" charset="0"/>
              </a:rPr>
              <a:t>при сокращении численности или штата работнико</a:t>
            </a:r>
            <a:r>
              <a:rPr lang="ru-RU" altLang="ru-RU" sz="1400" b="1" dirty="0">
                <a:solidFill>
                  <a:srgbClr val="000080"/>
                </a:solidFill>
                <a:latin typeface="Arial" panose="020B0604020202020204" pitchFamily="34" charset="0"/>
                <a:cs typeface="Arial" panose="020B0604020202020204" pitchFamily="34" charset="0"/>
              </a:rPr>
              <a:t>в</a:t>
            </a:r>
            <a:endParaRPr kumimoji="0" lang="ru-RU" altLang="ru-RU" sz="1400" b="1" i="0" u="none" strike="noStrike" cap="none" normalizeH="0" baseline="0" dirty="0">
              <a:ln>
                <a:noFill/>
              </a:ln>
              <a:solidFill>
                <a:srgbClr val="000080"/>
              </a:solidFill>
              <a:effectLst/>
              <a:latin typeface="Arial" panose="020B0604020202020204" pitchFamily="34" charset="0"/>
              <a:cs typeface="Arial" panose="020B0604020202020204" pitchFamily="34" charset="0"/>
            </a:endParaRPr>
          </a:p>
        </p:txBody>
      </p:sp>
      <p:sp>
        <p:nvSpPr>
          <p:cNvPr id="2" name="Прямоугольник: скругленные углы 1">
            <a:extLst>
              <a:ext uri="{FF2B5EF4-FFF2-40B4-BE49-F238E27FC236}">
                <a16:creationId xmlns:a16="http://schemas.microsoft.com/office/drawing/2014/main" xmlns="" id="{50366FCC-BDF1-4832-97DA-019FDBEA555D}"/>
              </a:ext>
            </a:extLst>
          </p:cNvPr>
          <p:cNvSpPr/>
          <p:nvPr/>
        </p:nvSpPr>
        <p:spPr>
          <a:xfrm>
            <a:off x="644469" y="131733"/>
            <a:ext cx="11184729" cy="12975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Соблюдение права на преимущественное оставление на работе должно быть подтверждено документально. На практике для этого обычно составляется сводная Сличительная таблица или протокол (решение) комиссии по сокращению численности и штата (по вопросу определения преимущественного права оставления на работе), когда комиссия создается.</a:t>
            </a:r>
            <a:endParaRPr lang="ru-RU" dirty="0"/>
          </a:p>
        </p:txBody>
      </p:sp>
    </p:spTree>
    <p:extLst>
      <p:ext uri="{BB962C8B-B14F-4D97-AF65-F5344CB8AC3E}">
        <p14:creationId xmlns:p14="http://schemas.microsoft.com/office/powerpoint/2010/main" val="226220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2609" y="68366"/>
            <a:ext cx="11992598" cy="678963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a:solidFill>
                  <a:schemeClr val="tx1"/>
                </a:solidFill>
                <a:latin typeface="Times New Roman" panose="02020603050405020304" pitchFamily="18" charset="0"/>
                <a:cs typeface="Times New Roman" panose="02020603050405020304" pitchFamily="18" charset="0"/>
              </a:rPr>
              <a:t>5. Письменное предупреждение (уведомление) работников о предстоящем увольнении</a:t>
            </a:r>
            <a:r>
              <a:rPr lang="ru-RU" sz="1500" dirty="0">
                <a:solidFill>
                  <a:schemeClr val="tx1"/>
                </a:solidFill>
                <a:latin typeface="Times New Roman" panose="02020603050405020304" pitchFamily="18" charset="0"/>
                <a:cs typeface="Times New Roman" panose="02020603050405020304" pitchFamily="18" charset="0"/>
              </a:rPr>
              <a:t>.</a:t>
            </a:r>
          </a:p>
          <a:p>
            <a:pPr algn="just"/>
            <a:r>
              <a:rPr lang="ru-RU" sz="1500" dirty="0">
                <a:solidFill>
                  <a:schemeClr val="tx1"/>
                </a:solidFill>
                <a:latin typeface="Times New Roman" panose="02020603050405020304" pitchFamily="18" charset="0"/>
                <a:cs typeface="Times New Roman" panose="02020603050405020304" pitchFamily="18" charset="0"/>
              </a:rPr>
              <a:t>Работодатель не менее чем </a:t>
            </a:r>
            <a:r>
              <a:rPr lang="ru-RU" sz="1500" u="sng" dirty="0">
                <a:solidFill>
                  <a:schemeClr val="tx1"/>
                </a:solidFill>
                <a:latin typeface="Times New Roman" panose="02020603050405020304" pitchFamily="18" charset="0"/>
                <a:cs typeface="Times New Roman" panose="02020603050405020304" pitchFamily="18" charset="0"/>
              </a:rPr>
              <a:t>за два месяца </a:t>
            </a:r>
            <a:r>
              <a:rPr lang="ru-RU" sz="1500" dirty="0">
                <a:solidFill>
                  <a:schemeClr val="tx1"/>
                </a:solidFill>
                <a:latin typeface="Times New Roman" panose="02020603050405020304" pitchFamily="18" charset="0"/>
                <a:cs typeface="Times New Roman" panose="02020603050405020304" pitchFamily="18" charset="0"/>
              </a:rPr>
              <a:t>до увольнения обязан предупредить работников, которых предполагается уволить «по сокращению», о предстоящем увольнении персонально и под подпись. Уведомление о «сокращении» готовится в двух экземплярах (по одному для каждой из сторон). Уведомление регистрируется в установленном у работодателя порядке, например, в журнале регистрации уведомлений и предложений работникам. Один экземпляр уведомления работодатель вручает работнику. На </a:t>
            </a:r>
            <a:r>
              <a:rPr lang="ru-RU" sz="1500" dirty="0" smtClean="0">
                <a:solidFill>
                  <a:schemeClr val="tx1"/>
                </a:solidFill>
                <a:latin typeface="Times New Roman" panose="02020603050405020304" pitchFamily="18" charset="0"/>
                <a:cs typeface="Times New Roman" panose="02020603050405020304" pitchFamily="18" charset="0"/>
              </a:rPr>
              <a:t>экземпляре работодателя </a:t>
            </a:r>
            <a:r>
              <a:rPr lang="ru-RU" sz="1500" dirty="0">
                <a:solidFill>
                  <a:schemeClr val="tx1"/>
                </a:solidFill>
                <a:latin typeface="Times New Roman" panose="02020603050405020304" pitchFamily="18" charset="0"/>
                <a:cs typeface="Times New Roman" panose="02020603050405020304" pitchFamily="18" charset="0"/>
              </a:rPr>
              <a:t>работник пишет, что с уведомлением ознакомлен, один экземпляр его получил, ставит дату получения, расписывается.</a:t>
            </a:r>
          </a:p>
          <a:p>
            <a:pPr algn="just"/>
            <a:r>
              <a:rPr lang="ru-RU" sz="1500" dirty="0" smtClean="0">
                <a:solidFill>
                  <a:schemeClr val="tx1"/>
                </a:solidFill>
                <a:latin typeface="Times New Roman" panose="02020603050405020304" pitchFamily="18" charset="0"/>
                <a:cs typeface="Times New Roman" panose="02020603050405020304" pitchFamily="18" charset="0"/>
              </a:rPr>
              <a:t>Ст</a:t>
            </a:r>
            <a:r>
              <a:rPr lang="ru-RU" sz="1500" dirty="0">
                <a:solidFill>
                  <a:schemeClr val="tx1"/>
                </a:solidFill>
                <a:latin typeface="Times New Roman" panose="02020603050405020304" pitchFamily="18" charset="0"/>
                <a:cs typeface="Times New Roman" panose="02020603050405020304" pitchFamily="18" charset="0"/>
              </a:rPr>
              <a:t>. 296 ТК РФ  - работника, занятого на </a:t>
            </a:r>
            <a:r>
              <a:rPr lang="ru-RU" sz="1500" u="sng" dirty="0">
                <a:solidFill>
                  <a:schemeClr val="tx1"/>
                </a:solidFill>
                <a:latin typeface="Times New Roman" panose="02020603050405020304" pitchFamily="18" charset="0"/>
                <a:cs typeface="Times New Roman" panose="02020603050405020304" pitchFamily="18" charset="0"/>
              </a:rPr>
              <a:t>сезонных</a:t>
            </a:r>
            <a:r>
              <a:rPr lang="ru-RU" sz="1500" dirty="0">
                <a:solidFill>
                  <a:schemeClr val="tx1"/>
                </a:solidFill>
                <a:latin typeface="Times New Roman" panose="02020603050405020304" pitchFamily="18" charset="0"/>
                <a:cs typeface="Times New Roman" panose="02020603050405020304" pitchFamily="18" charset="0"/>
              </a:rPr>
              <a:t> работах, необходимо предупредить не менее чем за </a:t>
            </a:r>
            <a:r>
              <a:rPr lang="ru-RU" sz="1500" u="sng" dirty="0">
                <a:solidFill>
                  <a:schemeClr val="tx1"/>
                </a:solidFill>
                <a:latin typeface="Times New Roman" panose="02020603050405020304" pitchFamily="18" charset="0"/>
                <a:cs typeface="Times New Roman" panose="02020603050405020304" pitchFamily="18" charset="0"/>
              </a:rPr>
              <a:t>7 календарных дней</a:t>
            </a:r>
            <a:r>
              <a:rPr lang="ru-RU" sz="1500" dirty="0">
                <a:solidFill>
                  <a:schemeClr val="tx1"/>
                </a:solidFill>
                <a:latin typeface="Times New Roman" panose="02020603050405020304" pitchFamily="18" charset="0"/>
                <a:cs typeface="Times New Roman" panose="02020603050405020304" pitchFamily="18" charset="0"/>
              </a:rPr>
              <a:t>.</a:t>
            </a:r>
          </a:p>
          <a:p>
            <a:pPr algn="just"/>
            <a:r>
              <a:rPr lang="ru-RU" sz="1500" dirty="0">
                <a:solidFill>
                  <a:schemeClr val="tx1"/>
                </a:solidFill>
                <a:latin typeface="Times New Roman" panose="02020603050405020304" pitchFamily="18" charset="0"/>
                <a:cs typeface="Times New Roman" panose="02020603050405020304" pitchFamily="18" charset="0"/>
              </a:rPr>
              <a:t>Ст. 292 ТК РФ -  работника, заключившего трудовой договор на </a:t>
            </a:r>
            <a:r>
              <a:rPr lang="ru-RU" sz="1500" u="sng" dirty="0">
                <a:solidFill>
                  <a:schemeClr val="tx1"/>
                </a:solidFill>
                <a:latin typeface="Times New Roman" panose="02020603050405020304" pitchFamily="18" charset="0"/>
                <a:cs typeface="Times New Roman" panose="02020603050405020304" pitchFamily="18" charset="0"/>
              </a:rPr>
              <a:t>срок до двух месяцев</a:t>
            </a:r>
            <a:r>
              <a:rPr lang="ru-RU" sz="1500" dirty="0">
                <a:solidFill>
                  <a:schemeClr val="tx1"/>
                </a:solidFill>
                <a:latin typeface="Times New Roman" panose="02020603050405020304" pitchFamily="18" charset="0"/>
                <a:cs typeface="Times New Roman" panose="02020603050405020304" pitchFamily="18" charset="0"/>
              </a:rPr>
              <a:t>, необходимо предупредить не менее чем за </a:t>
            </a:r>
            <a:r>
              <a:rPr lang="ru-RU" sz="1500" u="sng" dirty="0">
                <a:solidFill>
                  <a:schemeClr val="tx1"/>
                </a:solidFill>
                <a:latin typeface="Times New Roman" panose="02020603050405020304" pitchFamily="18" charset="0"/>
                <a:cs typeface="Times New Roman" panose="02020603050405020304" pitchFamily="18" charset="0"/>
              </a:rPr>
              <a:t>3 календарных </a:t>
            </a:r>
            <a:r>
              <a:rPr lang="ru-RU" sz="1500" dirty="0">
                <a:solidFill>
                  <a:schemeClr val="tx1"/>
                </a:solidFill>
                <a:latin typeface="Times New Roman" panose="02020603050405020304" pitchFamily="18" charset="0"/>
                <a:cs typeface="Times New Roman" panose="02020603050405020304" pitchFamily="18" charset="0"/>
              </a:rPr>
              <a:t>дня.</a:t>
            </a:r>
          </a:p>
          <a:p>
            <a:pPr algn="just"/>
            <a:r>
              <a:rPr lang="ru-RU" sz="1500" dirty="0">
                <a:solidFill>
                  <a:schemeClr val="tx1"/>
                </a:solidFill>
                <a:latin typeface="Times New Roman" panose="02020603050405020304" pitchFamily="18" charset="0"/>
                <a:cs typeface="Times New Roman" panose="02020603050405020304" pitchFamily="18" charset="0"/>
              </a:rPr>
              <a:t>Сроки предупреждения об увольнении работников работодателя – </a:t>
            </a:r>
            <a:r>
              <a:rPr lang="ru-RU" sz="1500" dirty="0" smtClean="0">
                <a:solidFill>
                  <a:schemeClr val="tx1"/>
                </a:solidFill>
                <a:latin typeface="Times New Roman" panose="02020603050405020304" pitchFamily="18" charset="0"/>
                <a:cs typeface="Times New Roman" panose="02020603050405020304" pitchFamily="18" charset="0"/>
              </a:rPr>
              <a:t>ИП определяются </a:t>
            </a:r>
            <a:r>
              <a:rPr lang="ru-RU" sz="1500" dirty="0">
                <a:solidFill>
                  <a:schemeClr val="tx1"/>
                </a:solidFill>
                <a:latin typeface="Times New Roman" panose="02020603050405020304" pitchFamily="18" charset="0"/>
                <a:cs typeface="Times New Roman" panose="02020603050405020304" pitchFamily="18" charset="0"/>
              </a:rPr>
              <a:t>трудовым договором.</a:t>
            </a:r>
          </a:p>
          <a:p>
            <a:pPr algn="just"/>
            <a:r>
              <a:rPr lang="ru-RU" sz="1500" dirty="0">
                <a:solidFill>
                  <a:schemeClr val="tx1"/>
                </a:solidFill>
                <a:latin typeface="Times New Roman" panose="02020603050405020304" pitchFamily="18" charset="0"/>
                <a:cs typeface="Times New Roman" panose="02020603050405020304" pitchFamily="18" charset="0"/>
              </a:rPr>
              <a:t>По соглашению сторон трудовой договор может быть расторгнут и до истечения срока предупреждения об увольнении с одновременной выплатой дополнительной компенсации в размере среднего заработка работника, исчисленного пропорционально времени, оставшемуся до истечения срока предупреждения об увольнении.</a:t>
            </a:r>
          </a:p>
          <a:p>
            <a:pPr algn="just"/>
            <a:r>
              <a:rPr lang="ru-RU" sz="1500" b="1" dirty="0">
                <a:solidFill>
                  <a:schemeClr val="tx1"/>
                </a:solidFill>
                <a:latin typeface="Times New Roman" panose="02020603050405020304" pitchFamily="18" charset="0"/>
                <a:cs typeface="Times New Roman" panose="02020603050405020304" pitchFamily="18" charset="0"/>
              </a:rPr>
              <a:t>6. Предложение сокращаемым работникам перевода на другую работу.</a:t>
            </a:r>
          </a:p>
          <a:p>
            <a:pPr algn="just"/>
            <a:r>
              <a:rPr lang="ru-RU" sz="1500" dirty="0">
                <a:solidFill>
                  <a:schemeClr val="tx1"/>
                </a:solidFill>
                <a:latin typeface="Times New Roman" panose="02020603050405020304" pitchFamily="18" charset="0"/>
                <a:cs typeface="Times New Roman" panose="02020603050405020304" pitchFamily="18" charset="0"/>
              </a:rPr>
              <a:t>Согласно ч. 3 ст. 81 ТК РФ увольнение по сокращению численности или штата работников допускается, если невозможно перевести работника с его письменного согласия на другую имеющуюся у работодателя работу (как вакантную должность или работу, соответствующую квалификации работника, так и вакантную нижестоящую должность или нижеоплачиваемую работу), которую работник может выполнять с учетом его состояния здоровья. При этом работодатель обязан предлагать работнику все отвечающие указанным требованиям вакансии, имеющиеся у него в данной местности. Предлагать вакансии в других местностях работодатель обязан, если это предусмотрено КД и ТД.</a:t>
            </a:r>
          </a:p>
          <a:p>
            <a:pPr algn="just"/>
            <a:r>
              <a:rPr lang="ru-RU" sz="1500" dirty="0" smtClean="0">
                <a:solidFill>
                  <a:schemeClr val="tx1"/>
                </a:solidFill>
                <a:latin typeface="Times New Roman" panose="02020603050405020304" pitchFamily="18" charset="0"/>
                <a:cs typeface="Times New Roman" panose="02020603050405020304" pitchFamily="18" charset="0"/>
              </a:rPr>
              <a:t>	Условия </a:t>
            </a:r>
            <a:r>
              <a:rPr lang="ru-RU" sz="1500" dirty="0">
                <a:solidFill>
                  <a:schemeClr val="tx1"/>
                </a:solidFill>
                <a:latin typeface="Times New Roman" panose="02020603050405020304" pitchFamily="18" charset="0"/>
                <a:cs typeface="Times New Roman" panose="02020603050405020304" pitchFamily="18" charset="0"/>
              </a:rPr>
              <a:t>труда по предлагаемым должностям обычно описываются в письменном предложении работодателя, к которому прилагается копии должностных инструкций, чтобы работник мог ознакомиться с трудовыми обязанностями по должности для принятия решения о переводе. </a:t>
            </a:r>
          </a:p>
          <a:p>
            <a:pPr algn="just"/>
            <a:r>
              <a:rPr lang="ru-RU" sz="1500" dirty="0" smtClean="0">
                <a:solidFill>
                  <a:schemeClr val="tx1"/>
                </a:solidFill>
                <a:latin typeface="Times New Roman" panose="02020603050405020304" pitchFamily="18" charset="0"/>
                <a:cs typeface="Times New Roman" panose="02020603050405020304" pitchFamily="18" charset="0"/>
              </a:rPr>
              <a:t>	Рекомендуется </a:t>
            </a:r>
            <a:r>
              <a:rPr lang="ru-RU" sz="1500" dirty="0">
                <a:solidFill>
                  <a:schemeClr val="tx1"/>
                </a:solidFill>
                <a:latin typeface="Times New Roman" panose="02020603050405020304" pitchFamily="18" charset="0"/>
                <a:cs typeface="Times New Roman" panose="02020603050405020304" pitchFamily="18" charset="0"/>
              </a:rPr>
              <a:t>в предложении указывать срок, в течение которого работнику следует принять решение о согласии на перевод либо отказе от перевода. </a:t>
            </a:r>
            <a:endParaRPr lang="ru-RU" sz="1500" dirty="0" smtClean="0">
              <a:solidFill>
                <a:schemeClr val="tx1"/>
              </a:solidFill>
              <a:latin typeface="Times New Roman" panose="02020603050405020304" pitchFamily="18" charset="0"/>
              <a:cs typeface="Times New Roman" panose="02020603050405020304" pitchFamily="18" charset="0"/>
            </a:endParaRPr>
          </a:p>
          <a:p>
            <a:pPr algn="just"/>
            <a:r>
              <a:rPr lang="ru-RU" sz="1500" dirty="0">
                <a:solidFill>
                  <a:schemeClr val="tx1"/>
                </a:solidFill>
                <a:latin typeface="Times New Roman" panose="02020603050405020304" pitchFamily="18" charset="0"/>
                <a:cs typeface="Times New Roman" panose="02020603050405020304" pitchFamily="18" charset="0"/>
              </a:rPr>
              <a:t>	</a:t>
            </a:r>
            <a:r>
              <a:rPr lang="ru-RU" sz="1500" dirty="0" smtClean="0">
                <a:solidFill>
                  <a:schemeClr val="tx1"/>
                </a:solidFill>
                <a:latin typeface="Times New Roman" panose="02020603050405020304" pitchFamily="18" charset="0"/>
                <a:cs typeface="Times New Roman" panose="02020603050405020304" pitchFamily="18" charset="0"/>
              </a:rPr>
              <a:t>Предложение </a:t>
            </a:r>
            <a:r>
              <a:rPr lang="ru-RU" sz="1500" dirty="0">
                <a:solidFill>
                  <a:schemeClr val="tx1"/>
                </a:solidFill>
                <a:latin typeface="Times New Roman" panose="02020603050405020304" pitchFamily="18" charset="0"/>
                <a:cs typeface="Times New Roman" panose="02020603050405020304" pitchFamily="18" charset="0"/>
              </a:rPr>
              <a:t>о переводе на другую работу готовится в двух экземплярах (по одному для каждой из сторон), регистрируется в установленном у работодателя порядке. Один экземпляр предложения работодатель вручает работнику. На </a:t>
            </a:r>
            <a:r>
              <a:rPr lang="ru-RU" sz="1500" dirty="0" smtClean="0">
                <a:solidFill>
                  <a:schemeClr val="tx1"/>
                </a:solidFill>
                <a:latin typeface="Times New Roman" panose="02020603050405020304" pitchFamily="18" charset="0"/>
                <a:cs typeface="Times New Roman" panose="02020603050405020304" pitchFamily="18" charset="0"/>
              </a:rPr>
              <a:t>экземпляре </a:t>
            </a:r>
            <a:r>
              <a:rPr lang="ru-RU" sz="1500" dirty="0">
                <a:solidFill>
                  <a:schemeClr val="tx1"/>
                </a:solidFill>
                <a:latin typeface="Times New Roman" panose="02020603050405020304" pitchFamily="18" charset="0"/>
                <a:cs typeface="Times New Roman" panose="02020603050405020304" pitchFamily="18" charset="0"/>
              </a:rPr>
              <a:t>предложения </a:t>
            </a:r>
            <a:r>
              <a:rPr lang="ru-RU" sz="1500" dirty="0" smtClean="0">
                <a:solidFill>
                  <a:schemeClr val="tx1"/>
                </a:solidFill>
                <a:latin typeface="Times New Roman" panose="02020603050405020304" pitchFamily="18" charset="0"/>
                <a:cs typeface="Times New Roman" panose="02020603050405020304" pitchFamily="18" charset="0"/>
              </a:rPr>
              <a:t>работодателя </a:t>
            </a:r>
            <a:r>
              <a:rPr lang="ru-RU" sz="1500" dirty="0">
                <a:solidFill>
                  <a:schemeClr val="tx1"/>
                </a:solidFill>
                <a:latin typeface="Times New Roman" panose="02020603050405020304" pitchFamily="18" charset="0"/>
                <a:cs typeface="Times New Roman" panose="02020603050405020304" pitchFamily="18" charset="0"/>
              </a:rPr>
              <a:t>работник пишет, что с предложением ознакомлен, один экземпляр его получил, ставит дату получения, расписывается.</a:t>
            </a:r>
          </a:p>
        </p:txBody>
      </p:sp>
    </p:spTree>
    <p:extLst>
      <p:ext uri="{BB962C8B-B14F-4D97-AF65-F5344CB8AC3E}">
        <p14:creationId xmlns:p14="http://schemas.microsoft.com/office/powerpoint/2010/main" val="81693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8186" y="111093"/>
            <a:ext cx="11969809" cy="66144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350" dirty="0">
              <a:solidFill>
                <a:schemeClr val="tx1"/>
              </a:solidFill>
            </a:endParaRPr>
          </a:p>
          <a:p>
            <a:pPr algn="just"/>
            <a:r>
              <a:rPr lang="ru-RU" sz="1300" dirty="0">
                <a:solidFill>
                  <a:schemeClr val="tx1"/>
                </a:solidFill>
              </a:rPr>
              <a:t>	</a:t>
            </a:r>
            <a:r>
              <a:rPr lang="ru-RU" sz="1500" dirty="0" smtClean="0">
                <a:solidFill>
                  <a:schemeClr val="tx1"/>
                </a:solidFill>
                <a:latin typeface="Times New Roman" panose="02020603050405020304" pitchFamily="18" charset="0"/>
                <a:cs typeface="Times New Roman" panose="02020603050405020304" pitchFamily="18" charset="0"/>
              </a:rPr>
              <a:t>Если </a:t>
            </a:r>
            <a:r>
              <a:rPr lang="ru-RU" sz="1500" dirty="0">
                <a:solidFill>
                  <a:schemeClr val="tx1"/>
                </a:solidFill>
                <a:latin typeface="Times New Roman" panose="02020603050405020304" pitchFamily="18" charset="0"/>
                <a:cs typeface="Times New Roman" panose="02020603050405020304" pitchFamily="18" charset="0"/>
              </a:rPr>
              <a:t>работодатель не может предложить работнику перевод в связи с отсутствием вакансий, то рекомендуется составить об этом документ (например, уведомление об отсутствии вакансий, о невозможности предложить перевод) и довести его до сведения работника под подпись. </a:t>
            </a:r>
            <a:r>
              <a:rPr lang="ru-RU" sz="1500" dirty="0" smtClean="0">
                <a:solidFill>
                  <a:schemeClr val="tx1"/>
                </a:solidFill>
                <a:latin typeface="Times New Roman" panose="02020603050405020304" pitchFamily="18" charset="0"/>
                <a:cs typeface="Times New Roman" panose="02020603050405020304" pitchFamily="18" charset="0"/>
              </a:rPr>
              <a:t>Непосредственно </a:t>
            </a:r>
            <a:r>
              <a:rPr lang="ru-RU" sz="1500" dirty="0">
                <a:solidFill>
                  <a:schemeClr val="tx1"/>
                </a:solidFill>
                <a:latin typeface="Times New Roman" panose="02020603050405020304" pitchFamily="18" charset="0"/>
                <a:cs typeface="Times New Roman" panose="02020603050405020304" pitchFamily="18" charset="0"/>
              </a:rPr>
              <a:t>перед увольнением работнику следует предложить новые появившиеся вакансии.</a:t>
            </a:r>
          </a:p>
          <a:p>
            <a:pPr algn="just"/>
            <a:r>
              <a:rPr lang="ru-RU" sz="1500" b="1" dirty="0">
                <a:solidFill>
                  <a:schemeClr val="tx1"/>
                </a:solidFill>
                <a:latin typeface="Times New Roman" panose="02020603050405020304" pitchFamily="18" charset="0"/>
                <a:cs typeface="Times New Roman" panose="02020603050405020304" pitchFamily="18" charset="0"/>
              </a:rPr>
              <a:t>7. Издание приказа (распоряжения) о прекращении (расторжении) трудового договора с работником (увольнении).</a:t>
            </a:r>
            <a:endParaRPr lang="ru-RU" sz="1500" dirty="0">
              <a:solidFill>
                <a:schemeClr val="tx1"/>
              </a:solidFill>
              <a:latin typeface="Times New Roman" panose="02020603050405020304" pitchFamily="18" charset="0"/>
              <a:cs typeface="Times New Roman" panose="02020603050405020304" pitchFamily="18" charset="0"/>
            </a:endParaRPr>
          </a:p>
          <a:p>
            <a:pPr algn="just"/>
            <a:r>
              <a:rPr lang="ru-RU" sz="1500" dirty="0">
                <a:solidFill>
                  <a:schemeClr val="tx1"/>
                </a:solidFill>
                <a:latin typeface="Times New Roman" panose="02020603050405020304" pitchFamily="18" charset="0"/>
                <a:cs typeface="Times New Roman" panose="02020603050405020304" pitchFamily="18" charset="0"/>
              </a:rPr>
              <a:t>Имейте в виду, что согласно ст. 81 ТК РФ не допускается увольнение работника по инициативе работодателя (за исключением случаев ликвидации организации либо прекращения деятельности </a:t>
            </a:r>
            <a:r>
              <a:rPr lang="ru-RU" sz="1500" dirty="0" smtClean="0">
                <a:solidFill>
                  <a:schemeClr val="tx1"/>
                </a:solidFill>
                <a:latin typeface="Times New Roman" panose="02020603050405020304" pitchFamily="18" charset="0"/>
                <a:cs typeface="Times New Roman" panose="02020603050405020304" pitchFamily="18" charset="0"/>
              </a:rPr>
              <a:t>ИП) </a:t>
            </a:r>
            <a:r>
              <a:rPr lang="ru-RU" sz="1500" dirty="0">
                <a:solidFill>
                  <a:schemeClr val="tx1"/>
                </a:solidFill>
                <a:latin typeface="Times New Roman" panose="02020603050405020304" pitchFamily="18" charset="0"/>
                <a:cs typeface="Times New Roman" panose="02020603050405020304" pitchFamily="18" charset="0"/>
              </a:rPr>
              <a:t>в период его временной нетрудоспособности и в период пребывания в отпуске.</a:t>
            </a:r>
          </a:p>
          <a:p>
            <a:pPr algn="just"/>
            <a:r>
              <a:rPr lang="ru-RU" sz="1500" b="1" dirty="0">
                <a:solidFill>
                  <a:schemeClr val="tx1"/>
                </a:solidFill>
                <a:latin typeface="Times New Roman" panose="02020603050405020304" pitchFamily="18" charset="0"/>
                <a:cs typeface="Times New Roman" panose="02020603050405020304" pitchFamily="18" charset="0"/>
              </a:rPr>
              <a:t>8. Регистрация приказа (распоряжения) </a:t>
            </a:r>
          </a:p>
          <a:p>
            <a:pPr algn="just"/>
            <a:r>
              <a:rPr lang="ru-RU" sz="1500" b="1" dirty="0">
                <a:solidFill>
                  <a:schemeClr val="tx1"/>
                </a:solidFill>
                <a:latin typeface="Times New Roman" panose="02020603050405020304" pitchFamily="18" charset="0"/>
                <a:cs typeface="Times New Roman" panose="02020603050405020304" pitchFamily="18" charset="0"/>
              </a:rPr>
              <a:t>9. Ознакомление работника с приказом</a:t>
            </a:r>
            <a:r>
              <a:rPr lang="ru-RU" sz="1500" dirty="0">
                <a:solidFill>
                  <a:schemeClr val="tx1"/>
                </a:solidFill>
                <a:latin typeface="Times New Roman" panose="02020603050405020304" pitchFamily="18" charset="0"/>
                <a:cs typeface="Times New Roman" panose="02020603050405020304" pitchFamily="18" charset="0"/>
              </a:rPr>
              <a:t> </a:t>
            </a:r>
            <a:r>
              <a:rPr lang="ru-RU" sz="1500" b="1" dirty="0">
                <a:solidFill>
                  <a:schemeClr val="tx1"/>
                </a:solidFill>
                <a:latin typeface="Times New Roman" panose="02020603050405020304" pitchFamily="18" charset="0"/>
                <a:cs typeface="Times New Roman" panose="02020603050405020304" pitchFamily="18" charset="0"/>
              </a:rPr>
              <a:t>(распоряжением)</a:t>
            </a:r>
            <a:r>
              <a:rPr lang="ru-RU" sz="1500" dirty="0">
                <a:solidFill>
                  <a:schemeClr val="tx1"/>
                </a:solidFill>
                <a:latin typeface="Times New Roman" panose="02020603050405020304" pitchFamily="18" charset="0"/>
                <a:cs typeface="Times New Roman" panose="02020603050405020304" pitchFamily="18" charset="0"/>
              </a:rPr>
              <a:t> работодателя о прекращении трудового договора под роспись.</a:t>
            </a:r>
          </a:p>
          <a:p>
            <a:pPr algn="just"/>
            <a:r>
              <a:rPr lang="ru-RU" sz="1500" dirty="0">
                <a:solidFill>
                  <a:schemeClr val="tx1"/>
                </a:solidFill>
                <a:latin typeface="Times New Roman" panose="02020603050405020304" pitchFamily="18" charset="0"/>
                <a:cs typeface="Times New Roman" panose="02020603050405020304" pitchFamily="18" charset="0"/>
              </a:rPr>
              <a:t>В случае, когда приказ (распоряжение) о прекращении трудового договора невозможно довести до сведения работника или работник отказывается ознакомиться с ним под подпись, на приказе (распоряжении) </a:t>
            </a:r>
            <a:r>
              <a:rPr lang="ru-RU" sz="1500" b="1" dirty="0">
                <a:solidFill>
                  <a:schemeClr val="tx1"/>
                </a:solidFill>
                <a:latin typeface="Times New Roman" panose="02020603050405020304" pitchFamily="18" charset="0"/>
                <a:cs typeface="Times New Roman" panose="02020603050405020304" pitchFamily="18" charset="0"/>
              </a:rPr>
              <a:t>необходимо произвести</a:t>
            </a:r>
            <a:r>
              <a:rPr lang="ru-RU" sz="1500" dirty="0">
                <a:solidFill>
                  <a:schemeClr val="tx1"/>
                </a:solidFill>
                <a:latin typeface="Times New Roman" panose="02020603050405020304" pitchFamily="18" charset="0"/>
                <a:cs typeface="Times New Roman" panose="02020603050405020304" pitchFamily="18" charset="0"/>
              </a:rPr>
              <a:t> соответствующую запись (ч. 2 ст. 84.1 ТК РФ).</a:t>
            </a:r>
          </a:p>
          <a:p>
            <a:pPr algn="just"/>
            <a:r>
              <a:rPr lang="ru-RU" sz="1500" b="1" dirty="0">
                <a:solidFill>
                  <a:schemeClr val="tx1"/>
                </a:solidFill>
                <a:latin typeface="Times New Roman" panose="02020603050405020304" pitchFamily="18" charset="0"/>
                <a:cs typeface="Times New Roman" panose="02020603050405020304" pitchFamily="18" charset="0"/>
              </a:rPr>
              <a:t>10. Оформление</a:t>
            </a:r>
            <a:r>
              <a:rPr lang="ru-RU" sz="1500" dirty="0">
                <a:solidFill>
                  <a:schemeClr val="tx1"/>
                </a:solidFill>
                <a:latin typeface="Times New Roman" panose="02020603050405020304" pitchFamily="18" charset="0"/>
                <a:cs typeface="Times New Roman" panose="02020603050405020304" pitchFamily="18" charset="0"/>
              </a:rPr>
              <a:t> </a:t>
            </a:r>
            <a:r>
              <a:rPr lang="ru-RU" sz="1500" b="1" dirty="0">
                <a:solidFill>
                  <a:schemeClr val="tx1"/>
                </a:solidFill>
                <a:latin typeface="Times New Roman" panose="02020603050405020304" pitchFamily="18" charset="0"/>
                <a:cs typeface="Times New Roman" panose="02020603050405020304" pitchFamily="18" charset="0"/>
              </a:rPr>
              <a:t>записки-расчета при прекращении (расторжении) трудового договора с работником (увольнении).</a:t>
            </a:r>
          </a:p>
          <a:p>
            <a:pPr algn="just"/>
            <a:r>
              <a:rPr lang="ru-RU" sz="1500" dirty="0">
                <a:solidFill>
                  <a:schemeClr val="tx1"/>
                </a:solidFill>
                <a:latin typeface="Times New Roman" panose="02020603050405020304" pitchFamily="18" charset="0"/>
                <a:cs typeface="Times New Roman" panose="02020603050405020304" pitchFamily="18" charset="0"/>
              </a:rPr>
              <a:t>Согласно ст. 178 ТК РФ при расторжении трудового договора в связи с сокращением численности или штата работников организации увольняемому работнику выплачивается выходное пособие в размере среднего месячного заработка, а также за ним сохраняется средний месячный заработок на период трудоустройства, но не свыше двух месяцев со дня увольнения (с зачетом выходного пособия). В исключительных случаях средний месячный заработок сохраняется за уволенным работником в течение третьего месяца со дня увольнения по решению органа службы занятости населения при условии, если в двухнедельный срок после увольнения работник обратился в этот орган и не был им трудоустроен.</a:t>
            </a:r>
          </a:p>
          <a:p>
            <a:pPr algn="just"/>
            <a:r>
              <a:rPr lang="ru-RU" sz="1500" dirty="0">
                <a:solidFill>
                  <a:schemeClr val="tx1"/>
                </a:solidFill>
                <a:latin typeface="Times New Roman" panose="02020603050405020304" pitchFamily="18" charset="0"/>
                <a:cs typeface="Times New Roman" panose="02020603050405020304" pitchFamily="18" charset="0"/>
              </a:rPr>
              <a:t>	В соответствии со ст. 296  при прекращении ТД с работником, занятым на сезонных работах, в связи с ликвидацией организации, сокращением численности или штата работников организации выплачивается выходное пособие в размере двухнедельного среднего заработка.</a:t>
            </a:r>
          </a:p>
          <a:p>
            <a:pPr algn="just"/>
            <a:r>
              <a:rPr lang="ru-RU" sz="1500" dirty="0">
                <a:solidFill>
                  <a:schemeClr val="tx1"/>
                </a:solidFill>
                <a:latin typeface="Times New Roman" panose="02020603050405020304" pitchFamily="18" charset="0"/>
                <a:cs typeface="Times New Roman" panose="02020603050405020304" pitchFamily="18" charset="0"/>
              </a:rPr>
              <a:t>	При увольнении в связи с сокращением численности или штата может выплачиваться и дополнительная компенсация. Согласно ст. 180 </a:t>
            </a:r>
            <a:r>
              <a:rPr lang="ru-RU" sz="1500" u="sng" dirty="0">
                <a:solidFill>
                  <a:schemeClr val="tx1"/>
                </a:solidFill>
                <a:latin typeface="Times New Roman" panose="02020603050405020304" pitchFamily="18" charset="0"/>
                <a:cs typeface="Times New Roman" panose="02020603050405020304" pitchFamily="18" charset="0"/>
              </a:rPr>
              <a:t>ТК РФ</a:t>
            </a:r>
            <a:r>
              <a:rPr lang="ru-RU" sz="1500" dirty="0">
                <a:solidFill>
                  <a:schemeClr val="tx1"/>
                </a:solidFill>
                <a:latin typeface="Times New Roman" panose="02020603050405020304" pitchFamily="18" charset="0"/>
                <a:cs typeface="Times New Roman" panose="02020603050405020304" pitchFamily="18" charset="0"/>
              </a:rPr>
              <a:t> работодатель с письменного согласия работника имеет право расторгнуть с ним ТД до истечения двухмесячного срока предупреждения, выплатив ему дополнительную компенсацию в размере среднего заработка работника, исчисленного пропорционально времени, оставшемуся до истечения срока предупреждения об увольнении. </a:t>
            </a:r>
          </a:p>
          <a:p>
            <a:pPr algn="just"/>
            <a:r>
              <a:rPr lang="ru-RU" sz="1500" dirty="0">
                <a:solidFill>
                  <a:schemeClr val="tx1"/>
                </a:solidFill>
                <a:latin typeface="Times New Roman" panose="02020603050405020304" pitchFamily="18" charset="0"/>
                <a:cs typeface="Times New Roman" panose="02020603050405020304" pitchFamily="18" charset="0"/>
              </a:rPr>
              <a:t>	Выплата выходного пособия производится работодателем по прежнему месту работы за счет средств этого работодателя.</a:t>
            </a:r>
          </a:p>
          <a:p>
            <a:pPr algn="just"/>
            <a:endParaRPr lang="ru-RU" sz="1350" dirty="0">
              <a:solidFill>
                <a:schemeClr val="tx1"/>
              </a:solidFill>
            </a:endParaRPr>
          </a:p>
        </p:txBody>
      </p:sp>
    </p:spTree>
    <p:extLst>
      <p:ext uri="{BB962C8B-B14F-4D97-AF65-F5344CB8AC3E}">
        <p14:creationId xmlns:p14="http://schemas.microsoft.com/office/powerpoint/2010/main" val="160377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11955566" cy="68024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12. </a:t>
            </a:r>
            <a:r>
              <a:rPr lang="ru-RU" sz="1500" dirty="0">
                <a:solidFill>
                  <a:schemeClr val="tx1"/>
                </a:solidFill>
                <a:latin typeface="Times New Roman" panose="02020603050405020304" pitchFamily="18" charset="0"/>
                <a:cs typeface="Times New Roman" panose="02020603050405020304" pitchFamily="18" charset="0"/>
              </a:rPr>
              <a:t>Оформление записи о прекращении трудового договора в трудовой книжке и личной карточке каждого работника</a:t>
            </a:r>
          </a:p>
          <a:p>
            <a:pPr algn="just"/>
            <a:r>
              <a:rPr lang="ru-RU" sz="1500" dirty="0">
                <a:solidFill>
                  <a:schemeClr val="tx1"/>
                </a:solidFill>
                <a:latin typeface="Times New Roman" panose="02020603050405020304" pitchFamily="18" charset="0"/>
                <a:cs typeface="Times New Roman" panose="02020603050405020304" pitchFamily="18" charset="0"/>
              </a:rPr>
              <a:t>13. Изготовление копии трудовой книжки каждого увольняемого работника для архива работодателя.</a:t>
            </a:r>
          </a:p>
          <a:p>
            <a:pPr algn="just"/>
            <a:r>
              <a:rPr lang="ru-RU" sz="1500" dirty="0">
                <a:solidFill>
                  <a:schemeClr val="tx1"/>
                </a:solidFill>
                <a:latin typeface="Times New Roman" panose="02020603050405020304" pitchFamily="18" charset="0"/>
                <a:cs typeface="Times New Roman" panose="02020603050405020304" pitchFamily="18" charset="0"/>
              </a:rPr>
              <a:t>14. Выдача каждому работнику трудовой книжки в день увольнения и подтверждение факта выдачи работнику его трудовой книжки. </a:t>
            </a:r>
          </a:p>
          <a:p>
            <a:pPr algn="just"/>
            <a:r>
              <a:rPr lang="ru-RU" sz="1500" dirty="0">
                <a:solidFill>
                  <a:schemeClr val="tx1"/>
                </a:solidFill>
                <a:latin typeface="Times New Roman" panose="02020603050405020304" pitchFamily="18" charset="0"/>
                <a:cs typeface="Times New Roman" panose="02020603050405020304" pitchFamily="18" charset="0"/>
              </a:rPr>
              <a:t>16. Выдача справки/справок о сумме заработка.</a:t>
            </a:r>
          </a:p>
          <a:p>
            <a:pPr algn="just"/>
            <a:r>
              <a:rPr lang="ru-RU" sz="1500" b="1" i="1" u="sng" dirty="0">
                <a:solidFill>
                  <a:schemeClr val="tx1"/>
                </a:solidFill>
                <a:latin typeface="Times New Roman" panose="02020603050405020304" pitchFamily="18" charset="0"/>
                <a:cs typeface="Times New Roman" panose="02020603050405020304" pitchFamily="18" charset="0"/>
              </a:rPr>
              <a:t>Примечание:</a:t>
            </a:r>
          </a:p>
          <a:p>
            <a:pPr algn="just"/>
            <a:r>
              <a:rPr lang="ru-RU" sz="1500" dirty="0">
                <a:solidFill>
                  <a:schemeClr val="tx1"/>
                </a:solidFill>
                <a:latin typeface="Times New Roman" panose="02020603050405020304" pitchFamily="18" charset="0"/>
                <a:cs typeface="Times New Roman" panose="02020603050405020304" pitchFamily="18" charset="0"/>
              </a:rPr>
              <a:t>	</a:t>
            </a:r>
            <a:r>
              <a:rPr lang="ru-RU" sz="1500" b="1" dirty="0">
                <a:solidFill>
                  <a:schemeClr val="tx1"/>
                </a:solidFill>
                <a:latin typeface="Times New Roman" panose="02020603050405020304" pitchFamily="18" charset="0"/>
                <a:cs typeface="Times New Roman" panose="02020603050405020304" pitchFamily="18" charset="0"/>
              </a:rPr>
              <a:t>При наличии профсоюзных органов</a:t>
            </a:r>
            <a:r>
              <a:rPr lang="ru-RU" sz="1500" dirty="0">
                <a:solidFill>
                  <a:schemeClr val="tx1"/>
                </a:solidFill>
                <a:latin typeface="Times New Roman" panose="02020603050405020304" pitchFamily="18" charset="0"/>
                <a:cs typeface="Times New Roman" panose="02020603050405020304" pitchFamily="18" charset="0"/>
              </a:rPr>
              <a:t>: согласно ст. 82 ТК РФ при принятии решения о сокращении численности или штата работников (всех, а не только членов профсоюза) </a:t>
            </a:r>
            <a:r>
              <a:rPr lang="ru-RU" sz="1500" dirty="0" smtClean="0">
                <a:solidFill>
                  <a:schemeClr val="tx1"/>
                </a:solidFill>
                <a:latin typeface="Times New Roman" panose="02020603050405020304" pitchFamily="18" charset="0"/>
                <a:cs typeface="Times New Roman" panose="02020603050405020304" pitchFamily="18" charset="0"/>
              </a:rPr>
              <a:t>работодатель </a:t>
            </a:r>
            <a:r>
              <a:rPr lang="ru-RU" sz="1500" dirty="0">
                <a:solidFill>
                  <a:schemeClr val="tx1"/>
                </a:solidFill>
                <a:latin typeface="Times New Roman" panose="02020603050405020304" pitchFamily="18" charset="0"/>
                <a:cs typeface="Times New Roman" panose="02020603050405020304" pitchFamily="18" charset="0"/>
              </a:rPr>
              <a:t>обязан в письменной форме сообщить об этом выборному органу первичной профсоюзной организации. Сообщение делается не позднее чем за </a:t>
            </a:r>
            <a:r>
              <a:rPr lang="ru-RU" sz="1500" dirty="0" smtClean="0">
                <a:solidFill>
                  <a:schemeClr val="tx1"/>
                </a:solidFill>
                <a:latin typeface="Times New Roman" panose="02020603050405020304" pitchFamily="18" charset="0"/>
                <a:cs typeface="Times New Roman" panose="02020603050405020304" pitchFamily="18" charset="0"/>
              </a:rPr>
              <a:t>2 </a:t>
            </a:r>
            <a:r>
              <a:rPr lang="ru-RU" sz="1500" dirty="0">
                <a:solidFill>
                  <a:schemeClr val="tx1"/>
                </a:solidFill>
                <a:latin typeface="Times New Roman" panose="02020603050405020304" pitchFamily="18" charset="0"/>
                <a:cs typeface="Times New Roman" panose="02020603050405020304" pitchFamily="18" charset="0"/>
              </a:rPr>
              <a:t>месяца до начала проведения соответствующих мероприятий, а в случае, если решение </a:t>
            </a:r>
            <a:r>
              <a:rPr lang="ru-RU" sz="1500" dirty="0" smtClean="0">
                <a:solidFill>
                  <a:schemeClr val="tx1"/>
                </a:solidFill>
                <a:latin typeface="Times New Roman" panose="02020603050405020304" pitchFamily="18" charset="0"/>
                <a:cs typeface="Times New Roman" panose="02020603050405020304" pitchFamily="18" charset="0"/>
              </a:rPr>
              <a:t>может </a:t>
            </a:r>
            <a:r>
              <a:rPr lang="ru-RU" sz="1500" dirty="0">
                <a:solidFill>
                  <a:schemeClr val="tx1"/>
                </a:solidFill>
                <a:latin typeface="Times New Roman" panose="02020603050405020304" pitchFamily="18" charset="0"/>
                <a:cs typeface="Times New Roman" panose="02020603050405020304" pitchFamily="18" charset="0"/>
              </a:rPr>
              <a:t>привести к массовому увольнению работников, – не позднее чем за </a:t>
            </a:r>
            <a:r>
              <a:rPr lang="ru-RU" sz="1500" dirty="0" smtClean="0">
                <a:solidFill>
                  <a:schemeClr val="tx1"/>
                </a:solidFill>
                <a:latin typeface="Times New Roman" panose="02020603050405020304" pitchFamily="18" charset="0"/>
                <a:cs typeface="Times New Roman" panose="02020603050405020304" pitchFamily="18" charset="0"/>
              </a:rPr>
              <a:t>3  </a:t>
            </a:r>
            <a:r>
              <a:rPr lang="ru-RU" sz="1500" dirty="0">
                <a:solidFill>
                  <a:schemeClr val="tx1"/>
                </a:solidFill>
                <a:latin typeface="Times New Roman" panose="02020603050405020304" pitchFamily="18" charset="0"/>
                <a:cs typeface="Times New Roman" panose="02020603050405020304" pitchFamily="18" charset="0"/>
              </a:rPr>
              <a:t>месяца. Критерии массового увольнения определяются в отраслевых и (или) территориальных соглашениях. В Ярославской области – сокращение свыше 50 человек является массовым .</a:t>
            </a:r>
          </a:p>
          <a:p>
            <a:pPr algn="just"/>
            <a:r>
              <a:rPr lang="ru-RU" sz="1500" dirty="0">
                <a:solidFill>
                  <a:schemeClr val="tx1"/>
                </a:solidFill>
                <a:latin typeface="Times New Roman" panose="02020603050405020304" pitchFamily="18" charset="0"/>
                <a:cs typeface="Times New Roman" panose="02020603050405020304" pitchFamily="18" charset="0"/>
              </a:rPr>
              <a:t>	Увольнение работников, являющихся членами профсоюза, производится с учетом мотивированного мнения выборного органа </a:t>
            </a:r>
            <a:r>
              <a:rPr lang="ru-RU" sz="1500" dirty="0" smtClean="0">
                <a:solidFill>
                  <a:schemeClr val="tx1"/>
                </a:solidFill>
                <a:latin typeface="Times New Roman" panose="02020603050405020304" pitchFamily="18" charset="0"/>
                <a:cs typeface="Times New Roman" panose="02020603050405020304" pitchFamily="18" charset="0"/>
              </a:rPr>
              <a:t>ППО в </a:t>
            </a:r>
            <a:r>
              <a:rPr lang="ru-RU" sz="1500" dirty="0">
                <a:solidFill>
                  <a:schemeClr val="tx1"/>
                </a:solidFill>
                <a:latin typeface="Times New Roman" panose="02020603050405020304" pitchFamily="18" charset="0"/>
                <a:cs typeface="Times New Roman" panose="02020603050405020304" pitchFamily="18" charset="0"/>
              </a:rPr>
              <a:t>соответствии со ст. 373 ТК РФ. </a:t>
            </a:r>
            <a:r>
              <a:rPr lang="ru-RU" sz="1500" dirty="0" smtClean="0">
                <a:solidFill>
                  <a:schemeClr val="tx1"/>
                </a:solidFill>
                <a:latin typeface="Times New Roman" panose="02020603050405020304" pitchFamily="18" charset="0"/>
                <a:cs typeface="Times New Roman" panose="02020603050405020304" pitchFamily="18" charset="0"/>
              </a:rPr>
              <a:t>Работодатель </a:t>
            </a:r>
            <a:r>
              <a:rPr lang="ru-RU" sz="1500" dirty="0">
                <a:solidFill>
                  <a:schemeClr val="tx1"/>
                </a:solidFill>
                <a:latin typeface="Times New Roman" panose="02020603050405020304" pitchFamily="18" charset="0"/>
                <a:cs typeface="Times New Roman" panose="02020603050405020304" pitchFamily="18" charset="0"/>
              </a:rPr>
              <a:t>направляет в выборный орган соответствующей </a:t>
            </a:r>
            <a:r>
              <a:rPr lang="ru-RU" sz="1500" dirty="0" smtClean="0">
                <a:solidFill>
                  <a:schemeClr val="tx1"/>
                </a:solidFill>
                <a:latin typeface="Times New Roman" panose="02020603050405020304" pitchFamily="18" charset="0"/>
                <a:cs typeface="Times New Roman" panose="02020603050405020304" pitchFamily="18" charset="0"/>
              </a:rPr>
              <a:t>ППО проект </a:t>
            </a:r>
            <a:r>
              <a:rPr lang="ru-RU" sz="1500" dirty="0">
                <a:solidFill>
                  <a:schemeClr val="tx1"/>
                </a:solidFill>
                <a:latin typeface="Times New Roman" panose="02020603050405020304" pitchFamily="18" charset="0"/>
                <a:cs typeface="Times New Roman" panose="02020603050405020304" pitchFamily="18" charset="0"/>
              </a:rPr>
              <a:t>приказа, а также копии документов, являющихся основанием для принятия указанного решения.</a:t>
            </a:r>
          </a:p>
          <a:p>
            <a:pPr algn="just"/>
            <a:r>
              <a:rPr lang="ru-RU" sz="1500" dirty="0">
                <a:solidFill>
                  <a:schemeClr val="tx1"/>
                </a:solidFill>
                <a:latin typeface="Times New Roman" panose="02020603050405020304" pitchFamily="18" charset="0"/>
                <a:cs typeface="Times New Roman" panose="02020603050405020304" pitchFamily="18" charset="0"/>
              </a:rPr>
              <a:t>	Выборный орган </a:t>
            </a:r>
            <a:r>
              <a:rPr lang="ru-RU" sz="1500" dirty="0" smtClean="0">
                <a:solidFill>
                  <a:schemeClr val="tx1"/>
                </a:solidFill>
                <a:latin typeface="Times New Roman" panose="02020603050405020304" pitchFamily="18" charset="0"/>
                <a:cs typeface="Times New Roman" panose="02020603050405020304" pitchFamily="18" charset="0"/>
              </a:rPr>
              <a:t>ППО в </a:t>
            </a:r>
            <a:r>
              <a:rPr lang="ru-RU" sz="1500" dirty="0">
                <a:solidFill>
                  <a:schemeClr val="tx1"/>
                </a:solidFill>
                <a:latin typeface="Times New Roman" panose="02020603050405020304" pitchFamily="18" charset="0"/>
                <a:cs typeface="Times New Roman" panose="02020603050405020304" pitchFamily="18" charset="0"/>
              </a:rPr>
              <a:t>течение </a:t>
            </a:r>
            <a:r>
              <a:rPr lang="ru-RU" sz="1500" dirty="0" smtClean="0">
                <a:solidFill>
                  <a:schemeClr val="tx1"/>
                </a:solidFill>
                <a:latin typeface="Times New Roman" panose="02020603050405020304" pitchFamily="18" charset="0"/>
                <a:cs typeface="Times New Roman" panose="02020603050405020304" pitchFamily="18" charset="0"/>
              </a:rPr>
              <a:t>7  </a:t>
            </a:r>
            <a:r>
              <a:rPr lang="ru-RU" sz="1500" dirty="0">
                <a:solidFill>
                  <a:schemeClr val="tx1"/>
                </a:solidFill>
                <a:latin typeface="Times New Roman" panose="02020603050405020304" pitchFamily="18" charset="0"/>
                <a:cs typeface="Times New Roman" panose="02020603050405020304" pitchFamily="18" charset="0"/>
              </a:rPr>
              <a:t>рабочих дней со дня получения проекта приказа и копий документов рассматривает этот вопрос и направляет работодателю свое мотивированное мнение в письменной форме, как правило, в виде протокола </a:t>
            </a:r>
            <a:r>
              <a:rPr lang="ru-RU" sz="1500" dirty="0" smtClean="0">
                <a:solidFill>
                  <a:schemeClr val="tx1"/>
                </a:solidFill>
                <a:latin typeface="Times New Roman" panose="02020603050405020304" pitchFamily="18" charset="0"/>
                <a:cs typeface="Times New Roman" panose="02020603050405020304" pitchFamily="18" charset="0"/>
              </a:rPr>
              <a:t>заседания. </a:t>
            </a:r>
            <a:r>
              <a:rPr lang="ru-RU" sz="1500" dirty="0">
                <a:solidFill>
                  <a:schemeClr val="tx1"/>
                </a:solidFill>
                <a:latin typeface="Times New Roman" panose="02020603050405020304" pitchFamily="18" charset="0"/>
                <a:cs typeface="Times New Roman" panose="02020603050405020304" pitchFamily="18" charset="0"/>
              </a:rPr>
              <a:t>Мнение, не представленное в семидневный срок, работодателем не учитывается.</a:t>
            </a:r>
          </a:p>
          <a:p>
            <a:pPr algn="just"/>
            <a:r>
              <a:rPr lang="ru-RU" sz="1500" dirty="0">
                <a:solidFill>
                  <a:schemeClr val="tx1"/>
                </a:solidFill>
                <a:latin typeface="Times New Roman" panose="02020603050405020304" pitchFamily="18" charset="0"/>
                <a:cs typeface="Times New Roman" panose="02020603050405020304" pitchFamily="18" charset="0"/>
              </a:rPr>
              <a:t>	Если выборный орган </a:t>
            </a:r>
            <a:r>
              <a:rPr lang="ru-RU" sz="1500" dirty="0" smtClean="0">
                <a:solidFill>
                  <a:schemeClr val="tx1"/>
                </a:solidFill>
                <a:latin typeface="Times New Roman" panose="02020603050405020304" pitchFamily="18" charset="0"/>
                <a:cs typeface="Times New Roman" panose="02020603050405020304" pitchFamily="18" charset="0"/>
              </a:rPr>
              <a:t>ППО выразил </a:t>
            </a:r>
            <a:r>
              <a:rPr lang="ru-RU" sz="1500" dirty="0">
                <a:solidFill>
                  <a:schemeClr val="tx1"/>
                </a:solidFill>
                <a:latin typeface="Times New Roman" panose="02020603050405020304" pitchFamily="18" charset="0"/>
                <a:cs typeface="Times New Roman" panose="02020603050405020304" pitchFamily="18" charset="0"/>
              </a:rPr>
              <a:t>несогласие с предполагаемым решением работодателя, то он в течение </a:t>
            </a:r>
            <a:r>
              <a:rPr lang="ru-RU" sz="1500" dirty="0" smtClean="0">
                <a:solidFill>
                  <a:schemeClr val="tx1"/>
                </a:solidFill>
                <a:latin typeface="Times New Roman" panose="02020603050405020304" pitchFamily="18" charset="0"/>
                <a:cs typeface="Times New Roman" panose="02020603050405020304" pitchFamily="18" charset="0"/>
              </a:rPr>
              <a:t>3 </a:t>
            </a:r>
            <a:r>
              <a:rPr lang="ru-RU" sz="1500" dirty="0">
                <a:solidFill>
                  <a:schemeClr val="tx1"/>
                </a:solidFill>
                <a:latin typeface="Times New Roman" panose="02020603050405020304" pitchFamily="18" charset="0"/>
                <a:cs typeface="Times New Roman" panose="02020603050405020304" pitchFamily="18" charset="0"/>
              </a:rPr>
              <a:t>рабочих дней проводит с работодателем или его представителем дополнительные консультации, результаты которых оформляются протоколом. При </a:t>
            </a:r>
            <a:r>
              <a:rPr lang="ru-RU" sz="1500" dirty="0" err="1">
                <a:solidFill>
                  <a:schemeClr val="tx1"/>
                </a:solidFill>
                <a:latin typeface="Times New Roman" panose="02020603050405020304" pitchFamily="18" charset="0"/>
                <a:cs typeface="Times New Roman" panose="02020603050405020304" pitchFamily="18" charset="0"/>
              </a:rPr>
              <a:t>недостижении</a:t>
            </a:r>
            <a:r>
              <a:rPr lang="ru-RU" sz="1500" dirty="0">
                <a:solidFill>
                  <a:schemeClr val="tx1"/>
                </a:solidFill>
                <a:latin typeface="Times New Roman" panose="02020603050405020304" pitchFamily="18" charset="0"/>
                <a:cs typeface="Times New Roman" panose="02020603050405020304" pitchFamily="18" charset="0"/>
              </a:rPr>
              <a:t> общего согласия по результатам консультаций работодатель по истечении </a:t>
            </a:r>
            <a:r>
              <a:rPr lang="ru-RU" sz="1500" dirty="0" smtClean="0">
                <a:solidFill>
                  <a:schemeClr val="tx1"/>
                </a:solidFill>
                <a:latin typeface="Times New Roman" panose="02020603050405020304" pitchFamily="18" charset="0"/>
                <a:cs typeface="Times New Roman" panose="02020603050405020304" pitchFamily="18" charset="0"/>
              </a:rPr>
              <a:t>10 рабочих </a:t>
            </a:r>
            <a:r>
              <a:rPr lang="ru-RU" sz="1500" dirty="0">
                <a:solidFill>
                  <a:schemeClr val="tx1"/>
                </a:solidFill>
                <a:latin typeface="Times New Roman" panose="02020603050405020304" pitchFamily="18" charset="0"/>
                <a:cs typeface="Times New Roman" panose="02020603050405020304" pitchFamily="18" charset="0"/>
              </a:rPr>
              <a:t>дней со дня направления в выборный орган </a:t>
            </a:r>
            <a:r>
              <a:rPr lang="ru-RU" sz="1500" dirty="0" smtClean="0">
                <a:solidFill>
                  <a:schemeClr val="tx1"/>
                </a:solidFill>
                <a:latin typeface="Times New Roman" panose="02020603050405020304" pitchFamily="18" charset="0"/>
                <a:cs typeface="Times New Roman" panose="02020603050405020304" pitchFamily="18" charset="0"/>
              </a:rPr>
              <a:t>ППО  </a:t>
            </a:r>
            <a:r>
              <a:rPr lang="ru-RU" sz="1500" dirty="0">
                <a:solidFill>
                  <a:schemeClr val="tx1"/>
                </a:solidFill>
                <a:latin typeface="Times New Roman" panose="02020603050405020304" pitchFamily="18" charset="0"/>
                <a:cs typeface="Times New Roman" panose="02020603050405020304" pitchFamily="18" charset="0"/>
              </a:rPr>
              <a:t>проекта приказа и копий документов имеет право принять окончательное решение, которое может быть обжаловано в соответствующую </a:t>
            </a:r>
            <a:r>
              <a:rPr lang="ru-RU" sz="1500" dirty="0" smtClean="0">
                <a:solidFill>
                  <a:schemeClr val="tx1"/>
                </a:solidFill>
                <a:latin typeface="Times New Roman" panose="02020603050405020304" pitchFamily="18" charset="0"/>
                <a:cs typeface="Times New Roman" panose="02020603050405020304" pitchFamily="18" charset="0"/>
              </a:rPr>
              <a:t>ГИТ (в </a:t>
            </a:r>
            <a:r>
              <a:rPr lang="ru-RU" sz="1500" dirty="0">
                <a:solidFill>
                  <a:schemeClr val="tx1"/>
                </a:solidFill>
                <a:latin typeface="Times New Roman" panose="02020603050405020304" pitchFamily="18" charset="0"/>
                <a:cs typeface="Times New Roman" panose="02020603050405020304" pitchFamily="18" charset="0"/>
              </a:rPr>
              <a:t>течение </a:t>
            </a:r>
            <a:r>
              <a:rPr lang="ru-RU" sz="1500" dirty="0" smtClean="0">
                <a:solidFill>
                  <a:schemeClr val="tx1"/>
                </a:solidFill>
                <a:latin typeface="Times New Roman" panose="02020603050405020304" pitchFamily="18" charset="0"/>
                <a:cs typeface="Times New Roman" panose="02020603050405020304" pitchFamily="18" charset="0"/>
              </a:rPr>
              <a:t>10 </a:t>
            </a:r>
            <a:r>
              <a:rPr lang="ru-RU" sz="1500" dirty="0">
                <a:solidFill>
                  <a:schemeClr val="tx1"/>
                </a:solidFill>
                <a:latin typeface="Times New Roman" panose="02020603050405020304" pitchFamily="18" charset="0"/>
                <a:cs typeface="Times New Roman" panose="02020603050405020304" pitchFamily="18" charset="0"/>
              </a:rPr>
              <a:t>дней со дня получения жалобы </a:t>
            </a:r>
            <a:r>
              <a:rPr lang="ru-RU" sz="1500" dirty="0" smtClean="0">
                <a:solidFill>
                  <a:schemeClr val="tx1"/>
                </a:solidFill>
                <a:latin typeface="Times New Roman" panose="02020603050405020304" pitchFamily="18" charset="0"/>
                <a:cs typeface="Times New Roman" panose="02020603050405020304" pitchFamily="18" charset="0"/>
              </a:rPr>
              <a:t>рассматривает </a:t>
            </a:r>
            <a:r>
              <a:rPr lang="ru-RU" sz="1500" dirty="0">
                <a:solidFill>
                  <a:schemeClr val="tx1"/>
                </a:solidFill>
                <a:latin typeface="Times New Roman" panose="02020603050405020304" pitchFamily="18" charset="0"/>
                <a:cs typeface="Times New Roman" panose="02020603050405020304" pitchFamily="18" charset="0"/>
              </a:rPr>
              <a:t>вопрос об увольнении и в случае признания его незаконным выдает работодателю обязательное для исполнения предписание о восстановлении работника на работе с оплатой вынужденного </a:t>
            </a:r>
            <a:r>
              <a:rPr lang="ru-RU" sz="1500" dirty="0" smtClean="0">
                <a:solidFill>
                  <a:schemeClr val="tx1"/>
                </a:solidFill>
                <a:latin typeface="Times New Roman" panose="02020603050405020304" pitchFamily="18" charset="0"/>
                <a:cs typeface="Times New Roman" panose="02020603050405020304" pitchFamily="18" charset="0"/>
              </a:rPr>
              <a:t>прогула).</a:t>
            </a:r>
            <a:endParaRPr lang="ru-RU" sz="1500" dirty="0">
              <a:solidFill>
                <a:schemeClr val="tx1"/>
              </a:solidFill>
              <a:latin typeface="Times New Roman" panose="02020603050405020304" pitchFamily="18" charset="0"/>
              <a:cs typeface="Times New Roman" panose="02020603050405020304" pitchFamily="18" charset="0"/>
            </a:endParaRPr>
          </a:p>
          <a:p>
            <a:pPr algn="just"/>
            <a:r>
              <a:rPr lang="ru-RU" sz="1500" dirty="0">
                <a:solidFill>
                  <a:schemeClr val="tx1"/>
                </a:solidFill>
                <a:latin typeface="Times New Roman" panose="02020603050405020304" pitchFamily="18" charset="0"/>
                <a:cs typeface="Times New Roman" panose="02020603050405020304" pitchFamily="18" charset="0"/>
              </a:rPr>
              <a:t>	 Предписание ГИТ можно обжаловать непосредственно в суде.</a:t>
            </a:r>
          </a:p>
          <a:p>
            <a:pPr algn="just"/>
            <a:r>
              <a:rPr lang="ru-RU" sz="1500" dirty="0">
                <a:solidFill>
                  <a:schemeClr val="tx1"/>
                </a:solidFill>
                <a:latin typeface="Times New Roman" panose="02020603050405020304" pitchFamily="18" charset="0"/>
                <a:cs typeface="Times New Roman" panose="02020603050405020304" pitchFamily="18" charset="0"/>
              </a:rPr>
              <a:t>	</a:t>
            </a:r>
            <a:endParaRPr lang="ru-RU" sz="1500" i="1"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r>
              <a:rPr lang="ru-RU" sz="1500" i="1" dirty="0" smtClean="0">
                <a:solidFill>
                  <a:schemeClr val="accent5">
                    <a:lumMod val="75000"/>
                  </a:schemeClr>
                </a:solidFill>
                <a:latin typeface="Times New Roman" panose="02020603050405020304" pitchFamily="18" charset="0"/>
                <a:cs typeface="Times New Roman" panose="02020603050405020304" pitchFamily="18" charset="0"/>
              </a:rPr>
              <a:t>КД </a:t>
            </a:r>
            <a:r>
              <a:rPr lang="ru-RU" sz="1500" i="1" dirty="0">
                <a:solidFill>
                  <a:schemeClr val="accent5">
                    <a:lumMod val="75000"/>
                  </a:schemeClr>
                </a:solidFill>
                <a:latin typeface="Times New Roman" panose="02020603050405020304" pitchFamily="18" charset="0"/>
                <a:cs typeface="Times New Roman" panose="02020603050405020304" pitchFamily="18" charset="0"/>
              </a:rPr>
              <a:t>может быть установлен иной порядок обязательного участия выборного органа первичной профсоюзной организации в рассмотрении вопросов, связанных с расторжением трудового договора по инициативе работодателя. </a:t>
            </a:r>
          </a:p>
        </p:txBody>
      </p:sp>
    </p:spTree>
    <p:extLst>
      <p:ext uri="{BB962C8B-B14F-4D97-AF65-F5344CB8AC3E}">
        <p14:creationId xmlns:p14="http://schemas.microsoft.com/office/powerpoint/2010/main" val="398660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880533" y="47625"/>
            <a:ext cx="4876800" cy="6810375"/>
          </a:xfrm>
          <a:prstGeom prst="rect">
            <a:avLst/>
          </a:prstGeom>
        </p:spPr>
      </p:pic>
      <p:pic>
        <p:nvPicPr>
          <p:cNvPr id="4" name="Рисунок 3">
            <a:extLst>
              <a:ext uri="{FF2B5EF4-FFF2-40B4-BE49-F238E27FC236}">
                <a16:creationId xmlns:a16="http://schemas.microsoft.com/office/drawing/2014/main" xmlns="" id="{1ED064E1-E015-4E48-A061-EEF50D8F0BFE}"/>
              </a:ext>
            </a:extLst>
          </p:cNvPr>
          <p:cNvPicPr>
            <a:picLocks noChangeAspect="1"/>
          </p:cNvPicPr>
          <p:nvPr/>
        </p:nvPicPr>
        <p:blipFill>
          <a:blip r:embed="rId3"/>
          <a:stretch>
            <a:fillRect/>
          </a:stretch>
        </p:blipFill>
        <p:spPr>
          <a:xfrm>
            <a:off x="5864997" y="831247"/>
            <a:ext cx="5919353" cy="4869958"/>
          </a:xfrm>
          <a:prstGeom prst="rect">
            <a:avLst/>
          </a:prstGeom>
        </p:spPr>
      </p:pic>
    </p:spTree>
    <p:extLst>
      <p:ext uri="{BB962C8B-B14F-4D97-AF65-F5344CB8AC3E}">
        <p14:creationId xmlns:p14="http://schemas.microsoft.com/office/powerpoint/2010/main" val="13947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11618" y="104775"/>
            <a:ext cx="7372350" cy="6753225"/>
          </a:xfrm>
          <a:prstGeom prst="rect">
            <a:avLst/>
          </a:prstGeom>
        </p:spPr>
      </p:pic>
    </p:spTree>
    <p:extLst>
      <p:ext uri="{BB962C8B-B14F-4D97-AF65-F5344CB8AC3E}">
        <p14:creationId xmlns:p14="http://schemas.microsoft.com/office/powerpoint/2010/main" val="166225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BE0E7ED-51ED-4B40-94A4-2B5BEB324559}"/>
              </a:ext>
            </a:extLst>
          </p:cNvPr>
          <p:cNvPicPr>
            <a:picLocks noChangeAspect="1"/>
          </p:cNvPicPr>
          <p:nvPr/>
        </p:nvPicPr>
        <p:blipFill>
          <a:blip r:embed="rId2"/>
          <a:stretch>
            <a:fillRect/>
          </a:stretch>
        </p:blipFill>
        <p:spPr>
          <a:xfrm>
            <a:off x="210434" y="511018"/>
            <a:ext cx="5639766" cy="5508043"/>
          </a:xfrm>
          <a:prstGeom prst="rect">
            <a:avLst/>
          </a:prstGeom>
        </p:spPr>
      </p:pic>
      <p:sp>
        <p:nvSpPr>
          <p:cNvPr id="2" name="Прямоугольник: скругленные углы 1">
            <a:extLst>
              <a:ext uri="{FF2B5EF4-FFF2-40B4-BE49-F238E27FC236}">
                <a16:creationId xmlns:a16="http://schemas.microsoft.com/office/drawing/2014/main" xmlns="" id="{D953E8E5-4F5A-4C0C-ACF7-17F1021168A7}"/>
              </a:ext>
            </a:extLst>
          </p:cNvPr>
          <p:cNvSpPr/>
          <p:nvPr/>
        </p:nvSpPr>
        <p:spPr>
          <a:xfrm>
            <a:off x="6096000" y="79898"/>
            <a:ext cx="6024465" cy="6619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a:t>Анализ судебной практики</a:t>
            </a:r>
          </a:p>
          <a:p>
            <a:pPr algn="just"/>
            <a:r>
              <a:rPr lang="ru-RU" sz="1600" dirty="0"/>
              <a:t>	В суде рассматривался спор о законности увольнения работника в связи с сокращением. Работник полагал свои права нарушенными, поскольку ему не были предложены имевшиеся у работодателя вакансии. Работодатель же, в свою очередь, считал свои действия правомерными, поскольку работу по указанным вакансиям выполняли другие работники в порядке совмещения.  Напомним, что в силу ст. 81, ст. 180 Трудового кодекса работодатель обязан предложить работникам, подлежащим сокращению, другую имеющуюся работу </a:t>
            </a:r>
            <a:r>
              <a:rPr lang="ru-RU" sz="1600" dirty="0" smtClean="0"/>
              <a:t>(вакантную </a:t>
            </a:r>
            <a:r>
              <a:rPr lang="ru-RU" sz="1600" dirty="0"/>
              <a:t>должность, работу, соответствующую квалификации работника, вакантную нижестоящую должность или нижеоплачиваемую работу), которую работник может выполнять с учетом его состояния здоровья.</a:t>
            </a:r>
          </a:p>
          <a:p>
            <a:pPr algn="just"/>
            <a:r>
              <a:rPr lang="ru-RU" sz="1600" dirty="0"/>
              <a:t>	Основываясь на приведенных нормах и положениях ст. 60.2 ТК РФ, суд пришел к выводу о том, что работодатель обязан предлагать сокращаемому работнику должность, по которой оформлено совмещение, поскольку совмещение профессий (должностей) не препятствует заключению трудового договора с работником, отношения с которым подлежат прекращению в случае, если невозможно перевести его на другую работу, а обстоятельством, характеризующим должность в качестве вакантной, выступает возможность заключения с лицом 	бессрочного трудового договора.</a:t>
            </a:r>
          </a:p>
        </p:txBody>
      </p:sp>
    </p:spTree>
    <p:extLst>
      <p:ext uri="{BB962C8B-B14F-4D97-AF65-F5344CB8AC3E}">
        <p14:creationId xmlns:p14="http://schemas.microsoft.com/office/powerpoint/2010/main" val="20249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8366" y="59821"/>
            <a:ext cx="12015387" cy="67981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УВОЛЬНЕНИЕ В СВЯЗИ С ПОЯВЛЕНИЕМ НА РАБОТЕ В СОСТОЯНИИ АЛКОГОЛЬНОГО ОПЬЯНЕНИЯ</a:t>
            </a:r>
          </a:p>
          <a:p>
            <a:pPr algn="just"/>
            <a:r>
              <a:rPr lang="ru-RU" sz="1400" dirty="0">
                <a:solidFill>
                  <a:schemeClr val="tx1"/>
                </a:solidFill>
                <a:latin typeface="Times New Roman" pitchFamily="18" charset="0"/>
                <a:cs typeface="Times New Roman" pitchFamily="18" charset="0"/>
              </a:rPr>
              <a:t>Согласно </a:t>
            </a:r>
            <a:r>
              <a:rPr lang="ru-RU" sz="1400" dirty="0" err="1">
                <a:solidFill>
                  <a:schemeClr val="tx1"/>
                </a:solidFill>
                <a:latin typeface="Times New Roman" pitchFamily="18" charset="0"/>
                <a:cs typeface="Times New Roman" pitchFamily="18" charset="0"/>
              </a:rPr>
              <a:t>пп</a:t>
            </a:r>
            <a:r>
              <a:rPr lang="ru-RU" sz="1400" dirty="0">
                <a:solidFill>
                  <a:schemeClr val="tx1"/>
                </a:solidFill>
                <a:latin typeface="Times New Roman" pitchFamily="18" charset="0"/>
                <a:cs typeface="Times New Roman" pitchFamily="18" charset="0"/>
              </a:rPr>
              <a:t>. «б» п. 6 ч. 1 ст. 81 </a:t>
            </a:r>
            <a:r>
              <a:rPr lang="ru-RU" sz="1400" dirty="0">
                <a:solidFill>
                  <a:schemeClr val="tx1"/>
                </a:solidFill>
                <a:latin typeface="Times New Roman" pitchFamily="18" charset="0"/>
                <a:cs typeface="Times New Roman" pitchFamily="18" charset="0"/>
                <a:hlinkClick r:id="rId2"/>
              </a:rPr>
              <a:t>ТК РФ</a:t>
            </a:r>
            <a:r>
              <a:rPr lang="ru-RU" sz="1400" dirty="0">
                <a:solidFill>
                  <a:schemeClr val="tx1"/>
                </a:solidFill>
                <a:latin typeface="Times New Roman" pitchFamily="18" charset="0"/>
                <a:cs typeface="Times New Roman" pitchFamily="18" charset="0"/>
              </a:rPr>
              <a:t> трудовой договор может быть расторгнут работодателем в случае появления работника на работе (на своем рабочем месте либо на территории организации-работодателя или объекта, где по поручению работодателя работник должен выполнять трудовую функцию) в состоянии алкогольного, наркотического или иного токсического опьянения.</a:t>
            </a:r>
          </a:p>
          <a:p>
            <a:pPr algn="just"/>
            <a:r>
              <a:rPr lang="ru-RU" sz="1400" dirty="0">
                <a:solidFill>
                  <a:schemeClr val="tx1"/>
                </a:solidFill>
                <a:latin typeface="Times New Roman" pitchFamily="18" charset="0"/>
                <a:cs typeface="Times New Roman" pitchFamily="18" charset="0"/>
              </a:rPr>
              <a:t>Увольнение по </a:t>
            </a:r>
            <a:r>
              <a:rPr lang="ru-RU" sz="1400" dirty="0" err="1">
                <a:solidFill>
                  <a:schemeClr val="tx1"/>
                </a:solidFill>
                <a:latin typeface="Times New Roman" pitchFamily="18" charset="0"/>
                <a:cs typeface="Times New Roman" pitchFamily="18" charset="0"/>
              </a:rPr>
              <a:t>пп</a:t>
            </a:r>
            <a:r>
              <a:rPr lang="ru-RU" sz="1400" dirty="0">
                <a:solidFill>
                  <a:schemeClr val="tx1"/>
                </a:solidFill>
                <a:latin typeface="Times New Roman" pitchFamily="18" charset="0"/>
                <a:cs typeface="Times New Roman" pitchFamily="18" charset="0"/>
              </a:rPr>
              <a:t>. «б» п. 6 ч. 1 ст. 81 </a:t>
            </a:r>
            <a:r>
              <a:rPr lang="ru-RU" sz="1400" dirty="0">
                <a:solidFill>
                  <a:schemeClr val="tx1"/>
                </a:solidFill>
                <a:latin typeface="Times New Roman" pitchFamily="18" charset="0"/>
                <a:cs typeface="Times New Roman" pitchFamily="18" charset="0"/>
                <a:hlinkClick r:id="rId2"/>
              </a:rPr>
              <a:t>ТК РФ</a:t>
            </a:r>
            <a:r>
              <a:rPr lang="ru-RU" sz="1400" dirty="0">
                <a:solidFill>
                  <a:schemeClr val="tx1"/>
                </a:solidFill>
                <a:latin typeface="Times New Roman" pitchFamily="18" charset="0"/>
                <a:cs typeface="Times New Roman" pitchFamily="18" charset="0"/>
              </a:rPr>
              <a:t> является дисциплинарным взысканием, поэтому при оформлении данного увольнения следует учитывать и общие требования закона, касающиеся увольнений, и требования, касающиеся дисциплинарных взысканий. </a:t>
            </a:r>
          </a:p>
          <a:p>
            <a:pPr algn="just"/>
            <a:r>
              <a:rPr lang="ru-RU" sz="1400" b="1" dirty="0">
                <a:solidFill>
                  <a:schemeClr val="tx1"/>
                </a:solidFill>
                <a:latin typeface="Times New Roman" pitchFamily="18" charset="0"/>
                <a:cs typeface="Times New Roman" pitchFamily="18" charset="0"/>
              </a:rPr>
              <a:t>1. Оформление и сбор документов,</a:t>
            </a:r>
            <a:r>
              <a:rPr lang="ru-RU" sz="1400" dirty="0">
                <a:solidFill>
                  <a:schemeClr val="tx1"/>
                </a:solidFill>
                <a:latin typeface="Times New Roman" pitchFamily="18" charset="0"/>
                <a:cs typeface="Times New Roman" pitchFamily="18" charset="0"/>
              </a:rPr>
              <a:t> подтверждающих факт появления работника на работе в состоянии алкогольного, наркотического или иного токсического опьянения. Увольнение по этому основанию может последовать и тогда, когда работник в рабочее время находился в таком состоянии не на своем рабочем месте, но на территории данной организации, либо он находился на территории объекта, где по поручению работодателя должен был выполнять трудовую функцию.</a:t>
            </a:r>
          </a:p>
          <a:p>
            <a:pPr algn="just"/>
            <a:r>
              <a:rPr lang="ru-RU" sz="1400" dirty="0">
                <a:solidFill>
                  <a:schemeClr val="tx1"/>
                </a:solidFill>
                <a:latin typeface="Times New Roman" pitchFamily="18" charset="0"/>
                <a:cs typeface="Times New Roman" pitchFamily="18" charset="0"/>
              </a:rPr>
              <a:t>Состояние указанных опьянений может быть подтверждено как медицинским заключением, так и другими видами доказательств, которые должны быть соответственно оценены судом.</a:t>
            </a:r>
            <a:r>
              <a:rPr lang="en-US" sz="1400" dirty="0">
                <a:solidFill>
                  <a:schemeClr val="tx1"/>
                </a:solidFill>
                <a:latin typeface="Times New Roman" pitchFamily="18" charset="0"/>
                <a:cs typeface="Times New Roman" pitchFamily="18" charset="0"/>
              </a:rPr>
              <a:t> </a:t>
            </a:r>
          </a:p>
          <a:p>
            <a:pPr algn="just"/>
            <a:r>
              <a:rPr lang="ru-RU" sz="1400" dirty="0">
                <a:solidFill>
                  <a:schemeClr val="tx1"/>
                </a:solidFill>
                <a:latin typeface="Times New Roman" pitchFamily="18" charset="0"/>
                <a:cs typeface="Times New Roman" pitchFamily="18" charset="0"/>
              </a:rPr>
              <a:t>Судебная практика свидетельствует о том, что отказ работника от прохождения медицинского освидетельствования не является препятствием для его увольнения по </a:t>
            </a:r>
            <a:r>
              <a:rPr lang="ru-RU" sz="1400" dirty="0" err="1">
                <a:solidFill>
                  <a:schemeClr val="tx1"/>
                </a:solidFill>
                <a:latin typeface="Times New Roman" pitchFamily="18" charset="0"/>
                <a:cs typeface="Times New Roman" pitchFamily="18" charset="0"/>
              </a:rPr>
              <a:t>пп</a:t>
            </a:r>
            <a:r>
              <a:rPr lang="ru-RU" sz="1400" dirty="0">
                <a:solidFill>
                  <a:schemeClr val="tx1"/>
                </a:solidFill>
                <a:latin typeface="Times New Roman" pitchFamily="18" charset="0"/>
                <a:cs typeface="Times New Roman" pitchFamily="18" charset="0"/>
              </a:rPr>
              <a:t>. "б" п. 6 части первой ст. 81 ТК РФ. Более того, суд может расценить такой отказ как признание работником данного состояния и способ уклонения от ответственности. Таким образом, отсутствие протокола медицинского освидетельствования не является препятствием для увольнения работника.  </a:t>
            </a:r>
          </a:p>
          <a:p>
            <a:pPr algn="just"/>
            <a:r>
              <a:rPr lang="ru-RU" sz="1400" dirty="0">
                <a:solidFill>
                  <a:schemeClr val="tx1"/>
                </a:solidFill>
                <a:latin typeface="Times New Roman" pitchFamily="18" charset="0"/>
                <a:cs typeface="Times New Roman" pitchFamily="18" charset="0"/>
              </a:rPr>
              <a:t>Другими документами при</a:t>
            </a:r>
            <a:r>
              <a:rPr lang="ru-RU" sz="1400" b="1" dirty="0">
                <a:solidFill>
                  <a:schemeClr val="tx1"/>
                </a:solidFill>
                <a:latin typeface="Times New Roman" pitchFamily="18" charset="0"/>
                <a:cs typeface="Times New Roman" pitchFamily="18" charset="0"/>
              </a:rPr>
              <a:t> увольнении в связи с появлением на работе в состоянии алкогольного опьянения</a:t>
            </a:r>
            <a:r>
              <a:rPr lang="ru-RU" sz="1400" dirty="0">
                <a:solidFill>
                  <a:schemeClr val="tx1"/>
                </a:solidFill>
                <a:latin typeface="Times New Roman" pitchFamily="18" charset="0"/>
                <a:cs typeface="Times New Roman" pitchFamily="18" charset="0"/>
              </a:rPr>
              <a:t> могут быть докладные записки работников, обнаруживших сотрудника в состоянии опьянения, акт о нахождении на рабочем месте в состоянии опьянения, собственноручное заявление пьяного работника о том, что он находится в состоянии опьянения и просит отпустить его домой. Для судей медицинское заключение остается самым весомым доказательством наличия опьянения. Оформленные и поступившие документы регистрируются в установленном у работодателя порядке.  </a:t>
            </a:r>
          </a:p>
          <a:p>
            <a:pPr algn="just"/>
            <a:r>
              <a:rPr lang="ru-RU" sz="1400" dirty="0">
                <a:solidFill>
                  <a:schemeClr val="tx1"/>
                </a:solidFill>
                <a:latin typeface="Times New Roman" pitchFamily="18" charset="0"/>
                <a:cs typeface="Times New Roman" pitchFamily="18" charset="0"/>
              </a:rPr>
              <a:t>Работник, пришедший на работу в состоянии опьянения, отстраняется от работы.</a:t>
            </a:r>
          </a:p>
          <a:p>
            <a:pPr algn="just"/>
            <a:r>
              <a:rPr lang="ru-RU" sz="1400" b="1" dirty="0">
                <a:solidFill>
                  <a:schemeClr val="tx1"/>
                </a:solidFill>
                <a:latin typeface="Times New Roman" pitchFamily="18" charset="0"/>
                <a:cs typeface="Times New Roman" pitchFamily="18" charset="0"/>
              </a:rPr>
              <a:t>2. Выявить, не относится ли работник к той категории работников, которых увольнять по инициативе работодателя запрещено. </a:t>
            </a:r>
            <a:r>
              <a:rPr lang="ru-RU" sz="1400" dirty="0">
                <a:solidFill>
                  <a:schemeClr val="tx1"/>
                </a:solidFill>
                <a:latin typeface="Times New Roman" pitchFamily="18" charset="0"/>
                <a:cs typeface="Times New Roman" pitchFamily="18" charset="0"/>
              </a:rPr>
              <a:t>Так, согласно ст. 261 </a:t>
            </a:r>
            <a:r>
              <a:rPr lang="ru-RU" sz="1400" dirty="0">
                <a:solidFill>
                  <a:schemeClr val="tx1"/>
                </a:solidFill>
                <a:latin typeface="Times New Roman" pitchFamily="18" charset="0"/>
                <a:cs typeface="Times New Roman" pitchFamily="18" charset="0"/>
                <a:hlinkClick r:id="rId2"/>
              </a:rPr>
              <a:t>ТК РФ</a:t>
            </a:r>
            <a:r>
              <a:rPr lang="ru-RU" sz="1400" dirty="0">
                <a:solidFill>
                  <a:schemeClr val="tx1"/>
                </a:solidFill>
                <a:latin typeface="Times New Roman" pitchFamily="18" charset="0"/>
                <a:cs typeface="Times New Roman" pitchFamily="18" charset="0"/>
              </a:rPr>
              <a:t> не допускается расторжение трудового договора по инициативе работодателя с беременными женщинами, за исключением</a:t>
            </a:r>
            <a:r>
              <a:rPr lang="ru-RU" sz="1400" dirty="0">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случаев ликвидации организации либо прекращения деятельности индивидуальным предпринимателем.</a:t>
            </a:r>
          </a:p>
          <a:p>
            <a:pPr algn="just"/>
            <a:r>
              <a:rPr lang="ru-RU" sz="1400" b="1" dirty="0">
                <a:solidFill>
                  <a:schemeClr val="tx1"/>
                </a:solidFill>
                <a:latin typeface="Times New Roman" pitchFamily="18" charset="0"/>
                <a:cs typeface="Times New Roman" pitchFamily="18" charset="0"/>
              </a:rPr>
              <a:t>3. Проверяются сроки, установленные для применения дисциплинарного взыскания в виде увольнения. </a:t>
            </a:r>
            <a:r>
              <a:rPr lang="ru-RU" sz="1400" dirty="0">
                <a:solidFill>
                  <a:schemeClr val="tx1"/>
                </a:solidFill>
                <a:latin typeface="Times New Roman" pitchFamily="18" charset="0"/>
                <a:cs typeface="Times New Roman" pitchFamily="18" charset="0"/>
              </a:rPr>
              <a:t>Согласно ст. 193 ТК РФ дисциплинарное взыскание применяется не позднее одного месяца со дня обнаружения проступка, не считая времени болезни работника, пребывания его в отпуске, а также времени, необходимого на учет мнения представительного органа работников. Дисциплинарное взыскание не может быть применено позднее шести месяцев со дня совершения проступка. В указанные сроки не включается время производства по уголовному делу.</a:t>
            </a:r>
          </a:p>
        </p:txBody>
      </p:sp>
    </p:spTree>
    <p:extLst>
      <p:ext uri="{BB962C8B-B14F-4D97-AF65-F5344CB8AC3E}">
        <p14:creationId xmlns:p14="http://schemas.microsoft.com/office/powerpoint/2010/main" val="6609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0" y="0"/>
            <a:ext cx="12191999" cy="6858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300" b="1" dirty="0" smtClean="0">
                <a:solidFill>
                  <a:prstClr val="black"/>
                </a:solidFill>
                <a:latin typeface="Times New Roman" pitchFamily="18" charset="0"/>
                <a:cs typeface="Times New Roman" pitchFamily="18" charset="0"/>
              </a:rPr>
              <a:t>	4</a:t>
            </a:r>
            <a:r>
              <a:rPr lang="ru-RU" sz="1300" b="1" dirty="0">
                <a:solidFill>
                  <a:prstClr val="black"/>
                </a:solidFill>
                <a:latin typeface="Times New Roman" pitchFamily="18" charset="0"/>
                <a:cs typeface="Times New Roman" pitchFamily="18" charset="0"/>
              </a:rPr>
              <a:t>. </a:t>
            </a:r>
            <a:r>
              <a:rPr lang="ru-RU" sz="1500" b="1" dirty="0">
                <a:solidFill>
                  <a:prstClr val="black"/>
                </a:solidFill>
                <a:latin typeface="Times New Roman" pitchFamily="18" charset="0"/>
                <a:cs typeface="Times New Roman" pitchFamily="18" charset="0"/>
              </a:rPr>
              <a:t>Затребование от работника письменного объяснения по поводу появления на работе в состоянии алкогольного, наркотического или иного токсического опьянения. </a:t>
            </a:r>
            <a:r>
              <a:rPr lang="ru-RU" sz="1500" dirty="0">
                <a:solidFill>
                  <a:prstClr val="black"/>
                </a:solidFill>
                <a:latin typeface="Times New Roman" pitchFamily="18" charset="0"/>
                <a:cs typeface="Times New Roman" pitchFamily="18" charset="0"/>
              </a:rPr>
              <a:t>Работодатель готовит уведомление о необходимости предоставить письменное объяснение по поводу проступка. Уведомление готовится в двух экземплярах, регистрируется в установленном у работодателя порядке. Один экземпляр уведомления работодатель вручает работнику. На экземпляре работодателя работник пишет, что с уведомлением ознакомлен, один экземпляр его получил, ставит дату получения, расписывается. Если работник предоставляет письменное объяснение, то оно рассматривается работодателем и регистрируется. Если по истечении </a:t>
            </a:r>
            <a:r>
              <a:rPr lang="ru-RU" sz="1500" dirty="0" smtClean="0">
                <a:solidFill>
                  <a:prstClr val="black"/>
                </a:solidFill>
                <a:latin typeface="Times New Roman" pitchFamily="18" charset="0"/>
                <a:cs typeface="Times New Roman" pitchFamily="18" charset="0"/>
              </a:rPr>
              <a:t>2 </a:t>
            </a:r>
            <a:r>
              <a:rPr lang="ru-RU" sz="1500" dirty="0">
                <a:solidFill>
                  <a:prstClr val="black"/>
                </a:solidFill>
                <a:latin typeface="Times New Roman" pitchFamily="18" charset="0"/>
                <a:cs typeface="Times New Roman" pitchFamily="18" charset="0"/>
              </a:rPr>
              <a:t>рабочих дней указанное объяснение работником не предоставлено, то составляется соответствующий акт. Если у работодателя установлен порядок регистрации актов в специальном журнале, то подписанный акт нужно в таком журнале зарегистрировать. </a:t>
            </a:r>
          </a:p>
          <a:p>
            <a:pPr lvl="0"/>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Непредоставление</a:t>
            </a:r>
            <a:r>
              <a:rPr lang="ru-RU" sz="1500" dirty="0">
                <a:solidFill>
                  <a:prstClr val="black"/>
                </a:solidFill>
                <a:latin typeface="Times New Roman" pitchFamily="18" charset="0"/>
                <a:cs typeface="Times New Roman" pitchFamily="18" charset="0"/>
              </a:rPr>
              <a:t> работником объяснения не является препятствием для применения дисциплинарного взыскания.</a:t>
            </a:r>
          </a:p>
          <a:p>
            <a:pPr algn="just"/>
            <a:r>
              <a:rPr lang="ru-RU" sz="1500" b="1" dirty="0">
                <a:solidFill>
                  <a:schemeClr val="tx1"/>
                </a:solidFill>
                <a:latin typeface="Times New Roman" pitchFamily="18" charset="0"/>
                <a:cs typeface="Times New Roman" pitchFamily="18" charset="0"/>
              </a:rPr>
              <a:t>5. Учет всех обстоятельств совершения дисциплинарного проступка</a:t>
            </a:r>
            <a:r>
              <a:rPr lang="ru-RU" sz="1500" dirty="0">
                <a:solidFill>
                  <a:schemeClr val="tx1"/>
                </a:solidFill>
                <a:latin typeface="Times New Roman" pitchFamily="18" charset="0"/>
                <a:cs typeface="Times New Roman" pitchFamily="18" charset="0"/>
              </a:rPr>
              <a:t>:</a:t>
            </a:r>
          </a:p>
          <a:p>
            <a:pPr algn="just"/>
            <a:r>
              <a:rPr lang="ru-RU" sz="1500" dirty="0">
                <a:solidFill>
                  <a:schemeClr val="tx1"/>
                </a:solidFill>
                <a:latin typeface="Times New Roman" pitchFamily="18" charset="0"/>
                <a:cs typeface="Times New Roman" pitchFamily="18" charset="0"/>
              </a:rPr>
              <a:t>• вина работника в совершении проступка;</a:t>
            </a:r>
          </a:p>
          <a:p>
            <a:pPr algn="just"/>
            <a:r>
              <a:rPr lang="ru-RU" sz="1500" dirty="0">
                <a:solidFill>
                  <a:schemeClr val="tx1"/>
                </a:solidFill>
                <a:latin typeface="Times New Roman" pitchFamily="18" charset="0"/>
                <a:cs typeface="Times New Roman" pitchFamily="18" charset="0"/>
              </a:rPr>
              <a:t>• тяжесть проступка;</a:t>
            </a:r>
          </a:p>
          <a:p>
            <a:pPr algn="just"/>
            <a:r>
              <a:rPr lang="ru-RU" sz="1500" dirty="0">
                <a:solidFill>
                  <a:schemeClr val="tx1"/>
                </a:solidFill>
                <a:latin typeface="Times New Roman" pitchFamily="18" charset="0"/>
                <a:cs typeface="Times New Roman" pitchFamily="18" charset="0"/>
              </a:rPr>
              <a:t>• обстоятельства, при которых он был совершен;</a:t>
            </a:r>
          </a:p>
          <a:p>
            <a:pPr algn="just"/>
            <a:r>
              <a:rPr lang="ru-RU" sz="1500" dirty="0">
                <a:solidFill>
                  <a:schemeClr val="tx1"/>
                </a:solidFill>
                <a:latin typeface="Times New Roman" pitchFamily="18" charset="0"/>
                <a:cs typeface="Times New Roman" pitchFamily="18" charset="0"/>
              </a:rPr>
              <a:t>• предшествующее поведение работника;</a:t>
            </a:r>
          </a:p>
          <a:p>
            <a:pPr algn="just"/>
            <a:r>
              <a:rPr lang="ru-RU" sz="1500" dirty="0">
                <a:solidFill>
                  <a:schemeClr val="tx1"/>
                </a:solidFill>
                <a:latin typeface="Times New Roman" pitchFamily="18" charset="0"/>
                <a:cs typeface="Times New Roman" pitchFamily="18" charset="0"/>
              </a:rPr>
              <a:t>• отношение к труду.</a:t>
            </a:r>
          </a:p>
          <a:p>
            <a:pPr algn="just"/>
            <a:r>
              <a:rPr lang="ru-RU" sz="1500" dirty="0" smtClean="0">
                <a:solidFill>
                  <a:schemeClr val="tx1"/>
                </a:solidFill>
                <a:latin typeface="Times New Roman" pitchFamily="18" charset="0"/>
                <a:cs typeface="Times New Roman" pitchFamily="18" charset="0"/>
              </a:rPr>
              <a:t>	Работодатель вправе решить </a:t>
            </a:r>
            <a:r>
              <a:rPr lang="ru-RU" sz="1500" dirty="0">
                <a:solidFill>
                  <a:schemeClr val="tx1"/>
                </a:solidFill>
                <a:latin typeface="Times New Roman" pitchFamily="18" charset="0"/>
                <a:cs typeface="Times New Roman" pitchFamily="18" charset="0"/>
              </a:rPr>
              <a:t>не увольнять работника, а наложить на него за совершенный проступок взыскание в виде замечания или </a:t>
            </a:r>
            <a:r>
              <a:rPr lang="ru-RU" sz="1500" dirty="0" smtClean="0">
                <a:solidFill>
                  <a:schemeClr val="tx1"/>
                </a:solidFill>
                <a:latin typeface="Times New Roman" pitchFamily="18" charset="0"/>
                <a:cs typeface="Times New Roman" pitchFamily="18" charset="0"/>
              </a:rPr>
              <a:t>выговора. </a:t>
            </a:r>
            <a:endParaRPr lang="ru-RU" sz="1500" dirty="0">
              <a:solidFill>
                <a:schemeClr val="tx1"/>
              </a:solidFill>
              <a:latin typeface="Times New Roman" pitchFamily="18" charset="0"/>
              <a:cs typeface="Times New Roman" pitchFamily="18" charset="0"/>
            </a:endParaRPr>
          </a:p>
          <a:p>
            <a:pPr algn="just"/>
            <a:r>
              <a:rPr lang="ru-RU" sz="1500" dirty="0" smtClean="0">
                <a:solidFill>
                  <a:schemeClr val="tx1"/>
                </a:solidFill>
                <a:latin typeface="Times New Roman" pitchFamily="18" charset="0"/>
                <a:cs typeface="Times New Roman" pitchFamily="18" charset="0"/>
              </a:rPr>
              <a:t>Если </a:t>
            </a:r>
            <a:r>
              <a:rPr lang="ru-RU" sz="1500" dirty="0">
                <a:solidFill>
                  <a:schemeClr val="tx1"/>
                </a:solidFill>
                <a:latin typeface="Times New Roman" pitchFamily="18" charset="0"/>
                <a:cs typeface="Times New Roman" pitchFamily="18" charset="0"/>
              </a:rPr>
              <a:t>работодатель решит применить за проступок дисциплинарное взыскание в виде увольнения, то переходим к следующему шагу.</a:t>
            </a:r>
          </a:p>
          <a:p>
            <a:pPr algn="just"/>
            <a:r>
              <a:rPr lang="ru-RU" sz="1500" b="1" dirty="0">
                <a:solidFill>
                  <a:schemeClr val="tx1"/>
                </a:solidFill>
                <a:latin typeface="Times New Roman" pitchFamily="18" charset="0"/>
                <a:cs typeface="Times New Roman" pitchFamily="18" charset="0"/>
              </a:rPr>
              <a:t>6. Издание приказа (распоряжения) о прекращении (расторжении) трудового договора с работником (увольнении)</a:t>
            </a:r>
            <a:r>
              <a:rPr lang="ru-RU" sz="1500" dirty="0">
                <a:solidFill>
                  <a:schemeClr val="tx1"/>
                </a:solidFill>
                <a:latin typeface="Times New Roman" pitchFamily="18" charset="0"/>
                <a:cs typeface="Times New Roman" pitchFamily="18" charset="0"/>
              </a:rPr>
              <a:t>.</a:t>
            </a:r>
          </a:p>
          <a:p>
            <a:pPr algn="just"/>
            <a:r>
              <a:rPr lang="ru-RU" sz="1500" dirty="0">
                <a:solidFill>
                  <a:schemeClr val="tx1"/>
                </a:solidFill>
                <a:latin typeface="Times New Roman" pitchFamily="18" charset="0"/>
                <a:cs typeface="Times New Roman" pitchFamily="18" charset="0"/>
              </a:rPr>
              <a:t>Имейте в виду, что согласно ст. 81 ТК РФ не допускается увольнение работника по инициативе работодателя (за исключением случаев ликвидации организации либо прекращения деятельности индивидуальным предпринимателем) в период его временной нетрудоспособности и в период пребывания в отпуске.</a:t>
            </a:r>
          </a:p>
          <a:p>
            <a:pPr algn="just"/>
            <a:r>
              <a:rPr lang="ru-RU" sz="1500" b="1" dirty="0">
                <a:solidFill>
                  <a:schemeClr val="tx1"/>
                </a:solidFill>
                <a:latin typeface="Times New Roman" pitchFamily="18" charset="0"/>
                <a:cs typeface="Times New Roman" pitchFamily="18" charset="0"/>
              </a:rPr>
              <a:t>7. Регистрация приказа (распоряжения) о прекращении трудового договора в установленном у работодателя порядке, например, в соответствующем журнале регистрации приказов (распоряжений).</a:t>
            </a:r>
          </a:p>
          <a:p>
            <a:pPr algn="just"/>
            <a:r>
              <a:rPr lang="ru-RU" sz="1500" b="1" dirty="0">
                <a:solidFill>
                  <a:schemeClr val="tx1"/>
                </a:solidFill>
                <a:latin typeface="Times New Roman" pitchFamily="18" charset="0"/>
                <a:cs typeface="Times New Roman" pitchFamily="18" charset="0"/>
              </a:rPr>
              <a:t>8. Ознакомление работника с приказом (распоряжением) работодателя о прекращении трудового договора под подпись.</a:t>
            </a:r>
          </a:p>
          <a:p>
            <a:pPr algn="just"/>
            <a:r>
              <a:rPr lang="ru-RU" sz="1500" dirty="0">
                <a:solidFill>
                  <a:schemeClr val="tx1"/>
                </a:solidFill>
                <a:latin typeface="Times New Roman" pitchFamily="18" charset="0"/>
                <a:cs typeface="Times New Roman" pitchFamily="18" charset="0"/>
              </a:rPr>
              <a:t>При отказе работника ознакомиться с приказом о прекращении трудового договора необходимо составить акт (ч. 6 ст. 193 ТК РФ). Акт регистрируется в установленном у работодателя порядке в соответствующем журнале регистрации.</a:t>
            </a:r>
          </a:p>
          <a:p>
            <a:pPr algn="just"/>
            <a:r>
              <a:rPr lang="ru-RU" sz="1500" b="1" dirty="0">
                <a:solidFill>
                  <a:schemeClr val="tx1"/>
                </a:solidFill>
                <a:latin typeface="Times New Roman" pitchFamily="18" charset="0"/>
                <a:cs typeface="Times New Roman" pitchFamily="18" charset="0"/>
              </a:rPr>
              <a:t>9. Оформление записки-расчета при прекращении (расторжении) трудового договора с работником (увольнении).</a:t>
            </a:r>
          </a:p>
          <a:p>
            <a:pPr algn="just"/>
            <a:r>
              <a:rPr lang="ru-RU" sz="1500" b="1" dirty="0" smtClean="0">
                <a:solidFill>
                  <a:schemeClr val="tx1"/>
                </a:solidFill>
                <a:latin typeface="Times New Roman" pitchFamily="18" charset="0"/>
                <a:cs typeface="Times New Roman" pitchFamily="18" charset="0"/>
              </a:rPr>
              <a:t>	10</a:t>
            </a:r>
            <a:r>
              <a:rPr lang="ru-RU" sz="1500" b="1" dirty="0">
                <a:solidFill>
                  <a:schemeClr val="tx1"/>
                </a:solidFill>
                <a:latin typeface="Times New Roman" pitchFamily="18" charset="0"/>
                <a:cs typeface="Times New Roman" pitchFamily="18" charset="0"/>
              </a:rPr>
              <a:t>. Расчет с </a:t>
            </a:r>
            <a:r>
              <a:rPr lang="ru-RU" sz="1500" b="1" dirty="0" smtClean="0">
                <a:solidFill>
                  <a:schemeClr val="tx1"/>
                </a:solidFill>
                <a:latin typeface="Times New Roman" pitchFamily="18" charset="0"/>
                <a:cs typeface="Times New Roman" pitchFamily="18" charset="0"/>
              </a:rPr>
              <a:t>работником</a:t>
            </a:r>
            <a:r>
              <a:rPr lang="ru-RU" sz="1500" dirty="0" smtClean="0">
                <a:solidFill>
                  <a:schemeClr val="tx1"/>
                </a:solidFill>
                <a:latin typeface="Times New Roman" pitchFamily="18" charset="0"/>
                <a:cs typeface="Times New Roman" pitchFamily="18" charset="0"/>
              </a:rPr>
              <a:t>…</a:t>
            </a:r>
            <a:endParaRPr lang="ru-RU" sz="15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5210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77325" y="102549"/>
            <a:ext cx="11914675" cy="675545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i="1" u="sng" dirty="0">
              <a:solidFill>
                <a:schemeClr val="tx1"/>
              </a:solidFill>
              <a:latin typeface="Times New Roman" pitchFamily="18" charset="0"/>
              <a:cs typeface="Times New Roman" pitchFamily="18" charset="0"/>
            </a:endParaRPr>
          </a:p>
          <a:p>
            <a:pPr algn="ctr"/>
            <a:r>
              <a:rPr lang="ru-RU" sz="1400" b="1" i="1" u="sng" dirty="0">
                <a:solidFill>
                  <a:schemeClr val="tx1"/>
                </a:solidFill>
                <a:latin typeface="Times New Roman" pitchFamily="18" charset="0"/>
                <a:cs typeface="Times New Roman" pitchFamily="18" charset="0"/>
              </a:rPr>
              <a:t>УВОЛЬНЕНИЕ ЗА ПРОГУЛ</a:t>
            </a:r>
            <a:r>
              <a:rPr lang="ru-RU" sz="1400" dirty="0">
                <a:solidFill>
                  <a:schemeClr val="tx1"/>
                </a:solidFill>
                <a:latin typeface="Times New Roman" pitchFamily="18" charset="0"/>
                <a:cs typeface="Times New Roman" pitchFamily="18" charset="0"/>
              </a:rPr>
              <a:t>: </a:t>
            </a:r>
          </a:p>
          <a:p>
            <a:pPr algn="ctr"/>
            <a:endParaRPr lang="ru-RU" sz="1400" dirty="0">
              <a:solidFill>
                <a:schemeClr val="tx1"/>
              </a:solidFill>
              <a:latin typeface="Times New Roman" pitchFamily="18" charset="0"/>
              <a:cs typeface="Times New Roman" pitchFamily="18" charset="0"/>
            </a:endParaRPr>
          </a:p>
          <a:p>
            <a:pPr algn="just"/>
            <a:r>
              <a:rPr lang="ru-RU" sz="1400" dirty="0">
                <a:solidFill>
                  <a:schemeClr val="tx1"/>
                </a:solidFill>
                <a:latin typeface="Times New Roman" pitchFamily="18" charset="0"/>
                <a:cs typeface="Times New Roman" pitchFamily="18" charset="0"/>
              </a:rPr>
              <a:t>	</a:t>
            </a:r>
            <a:r>
              <a:rPr lang="ru-RU" sz="1500" dirty="0">
                <a:solidFill>
                  <a:schemeClr val="tx1"/>
                </a:solidFill>
                <a:latin typeface="Times New Roman" pitchFamily="18" charset="0"/>
                <a:cs typeface="Times New Roman" pitchFamily="18" charset="0"/>
              </a:rPr>
              <a:t>Согласно </a:t>
            </a:r>
            <a:r>
              <a:rPr lang="ru-RU" sz="1500" dirty="0" err="1">
                <a:solidFill>
                  <a:schemeClr val="tx1"/>
                </a:solidFill>
                <a:latin typeface="Times New Roman" pitchFamily="18" charset="0"/>
                <a:cs typeface="Times New Roman" pitchFamily="18" charset="0"/>
              </a:rPr>
              <a:t>пп</a:t>
            </a:r>
            <a:r>
              <a:rPr lang="ru-RU" sz="1500" dirty="0">
                <a:solidFill>
                  <a:schemeClr val="tx1"/>
                </a:solidFill>
                <a:latin typeface="Times New Roman" pitchFamily="18" charset="0"/>
                <a:cs typeface="Times New Roman" pitchFamily="18" charset="0"/>
              </a:rPr>
              <a:t>. «а» п. 6 ч. 1 ст. 81 ТК РФ прогул – это отсутствие на рабочем месте без уважительных причин в течение всего рабочего дня (смены), независимо от его (ее) продолжительности, а также в случае отсутствия на рабочем месте без уважительных причин более 4 часов подряд в течение рабочего дня (смены). Трудовой договор может быть расторгнут работодателем в случаях однократного грубого нарушения работником трудовых обязанностей – прогула. Увольнение за прогул является дисциплинарным взысканием..</a:t>
            </a:r>
          </a:p>
          <a:p>
            <a:pPr algn="just"/>
            <a:r>
              <a:rPr lang="ru-RU" sz="1500" b="1" dirty="0">
                <a:solidFill>
                  <a:schemeClr val="tx1"/>
                </a:solidFill>
                <a:latin typeface="Times New Roman" pitchFamily="18" charset="0"/>
                <a:cs typeface="Times New Roman" pitchFamily="18" charset="0"/>
              </a:rPr>
              <a:t>1. Фиксация факта отсутствия работника на работе.</a:t>
            </a:r>
          </a:p>
          <a:p>
            <a:pPr algn="just"/>
            <a:r>
              <a:rPr lang="ru-RU" sz="1500" dirty="0">
                <a:solidFill>
                  <a:schemeClr val="tx1"/>
                </a:solidFill>
                <a:latin typeface="Times New Roman" pitchFamily="18" charset="0"/>
                <a:cs typeface="Times New Roman" pitchFamily="18" charset="0"/>
              </a:rPr>
              <a:t>Основным документом для фиксации рабочего времени (явок/неявок) является табель учета рабочего времени. Также для дополнительного подтверждения факта отсутствия работника на работе на практике составляется акт об отсутствии работника на работе, подаются докладные записки работниками, обнаружившими отсутствие коллеги. Данные документы регистрируются в установленном у работодателя порядке. </a:t>
            </a:r>
          </a:p>
          <a:p>
            <a:pPr algn="just"/>
            <a:r>
              <a:rPr lang="ru-RU" sz="1500" b="1" dirty="0">
                <a:solidFill>
                  <a:schemeClr val="tx1"/>
                </a:solidFill>
                <a:latin typeface="Times New Roman" pitchFamily="18" charset="0"/>
                <a:cs typeface="Times New Roman" pitchFamily="18" charset="0"/>
              </a:rPr>
              <a:t>2. Проверяется, не относится ли работник к той категории работников, которых увольнять по инициативе работодателя запрещено.</a:t>
            </a:r>
          </a:p>
          <a:p>
            <a:pPr algn="just"/>
            <a:r>
              <a:rPr lang="ru-RU" sz="1500" dirty="0">
                <a:solidFill>
                  <a:schemeClr val="accent5">
                    <a:lumMod val="75000"/>
                  </a:schemeClr>
                </a:solidFill>
                <a:latin typeface="Times New Roman" pitchFamily="18" charset="0"/>
                <a:cs typeface="Times New Roman" pitchFamily="18" charset="0"/>
              </a:rPr>
              <a:t>!!! ст. 261 ТК РФ  - не допускается расторжение трудового договора по инициативе работодателя с беременными женщинами, за исключением случаев ликвидации организации либо прекращения деятельности индивидуальным предпринимателем.</a:t>
            </a:r>
          </a:p>
          <a:p>
            <a:pPr algn="just"/>
            <a:r>
              <a:rPr lang="ru-RU" sz="1500" b="1" dirty="0">
                <a:solidFill>
                  <a:schemeClr val="tx1"/>
                </a:solidFill>
                <a:latin typeface="Times New Roman" pitchFamily="18" charset="0"/>
                <a:cs typeface="Times New Roman" pitchFamily="18" charset="0"/>
              </a:rPr>
              <a:t>3. Проверяются сроки, установленные для применения дисциплинарного взыскания.</a:t>
            </a:r>
          </a:p>
          <a:p>
            <a:pPr algn="just"/>
            <a:r>
              <a:rPr lang="ru-RU" sz="1500" dirty="0" smtClean="0">
                <a:solidFill>
                  <a:schemeClr val="tx1"/>
                </a:solidFill>
                <a:latin typeface="Times New Roman" pitchFamily="18" charset="0"/>
                <a:cs typeface="Times New Roman" pitchFamily="18" charset="0"/>
              </a:rPr>
              <a:t>(не </a:t>
            </a:r>
            <a:r>
              <a:rPr lang="ru-RU" sz="1500" dirty="0">
                <a:solidFill>
                  <a:schemeClr val="tx1"/>
                </a:solidFill>
                <a:latin typeface="Times New Roman" pitchFamily="18" charset="0"/>
                <a:cs typeface="Times New Roman" pitchFamily="18" charset="0"/>
              </a:rPr>
              <a:t>позднее одного месяца со дня обнаружения проступка, не считая времени болезни работника, пребывания его в отпуске, а также времени, необходимого на учет мнения представительного органа </a:t>
            </a:r>
            <a:r>
              <a:rPr lang="ru-RU" sz="1500" dirty="0" smtClean="0">
                <a:solidFill>
                  <a:schemeClr val="tx1"/>
                </a:solidFill>
                <a:latin typeface="Times New Roman" pitchFamily="18" charset="0"/>
                <a:cs typeface="Times New Roman" pitchFamily="18" charset="0"/>
              </a:rPr>
              <a:t>работников, не позднее 6 </a:t>
            </a:r>
            <a:r>
              <a:rPr lang="ru-RU" sz="1500" dirty="0">
                <a:solidFill>
                  <a:schemeClr val="tx1"/>
                </a:solidFill>
                <a:latin typeface="Times New Roman" pitchFamily="18" charset="0"/>
                <a:cs typeface="Times New Roman" pitchFamily="18" charset="0"/>
              </a:rPr>
              <a:t>месяцев со дня совершения проступка. В указанные сроки не включается время производства по уголовному </a:t>
            </a:r>
            <a:r>
              <a:rPr lang="ru-RU" sz="1500" dirty="0" smtClean="0">
                <a:solidFill>
                  <a:schemeClr val="tx1"/>
                </a:solidFill>
                <a:latin typeface="Times New Roman" pitchFamily="18" charset="0"/>
                <a:cs typeface="Times New Roman" pitchFamily="18" charset="0"/>
              </a:rPr>
              <a:t>делу).</a:t>
            </a:r>
            <a:endParaRPr lang="ru-RU" sz="1500" dirty="0">
              <a:solidFill>
                <a:schemeClr val="tx1"/>
              </a:solidFill>
              <a:latin typeface="Times New Roman" pitchFamily="18" charset="0"/>
              <a:cs typeface="Times New Roman" pitchFamily="18" charset="0"/>
            </a:endParaRPr>
          </a:p>
          <a:p>
            <a:pPr algn="just"/>
            <a:r>
              <a:rPr lang="ru-RU" sz="1500" b="1" dirty="0">
                <a:solidFill>
                  <a:schemeClr val="tx1"/>
                </a:solidFill>
                <a:latin typeface="Times New Roman" pitchFamily="18" charset="0"/>
                <a:cs typeface="Times New Roman" pitchFamily="18" charset="0"/>
              </a:rPr>
              <a:t>4. Затребование от работника письменного объяснения по поводу отсутствия на работе.</a:t>
            </a:r>
          </a:p>
          <a:p>
            <a:pPr algn="just"/>
            <a:r>
              <a:rPr lang="ru-RU" sz="1500" dirty="0">
                <a:solidFill>
                  <a:schemeClr val="tx1"/>
                </a:solidFill>
                <a:latin typeface="Times New Roman" pitchFamily="18" charset="0"/>
                <a:cs typeface="Times New Roman" pitchFamily="18" charset="0"/>
              </a:rPr>
              <a:t>Работодатель готовит уведомление о необходимости предоставить письменное объяснение по поводу отсутствия на работе. Уведомление готовится в двух экземплярах (по одному для каждой из сторон) и регистрируется в установленном порядке. Один экземпляр уведомления работодатель вручает работнику. На экземпляре работодателя работник пишет, что с уведомлением ознакомлен, один экземпляр его получил, ставит дату получения, расписывается.</a:t>
            </a:r>
          </a:p>
          <a:p>
            <a:pPr algn="just"/>
            <a:r>
              <a:rPr lang="ru-RU" sz="1500" dirty="0">
                <a:solidFill>
                  <a:schemeClr val="tx1"/>
                </a:solidFill>
                <a:latin typeface="Times New Roman" pitchFamily="18" charset="0"/>
                <a:cs typeface="Times New Roman" pitchFamily="18" charset="0"/>
              </a:rPr>
              <a:t>Если работник представляет письменное объяснение, то оно рассматривается работодателем и регистрируется.  </a:t>
            </a:r>
          </a:p>
          <a:p>
            <a:pPr algn="just"/>
            <a:r>
              <a:rPr lang="ru-RU" sz="1500" dirty="0">
                <a:solidFill>
                  <a:schemeClr val="tx1"/>
                </a:solidFill>
                <a:latin typeface="Times New Roman" pitchFamily="18" charset="0"/>
                <a:cs typeface="Times New Roman" pitchFamily="18" charset="0"/>
              </a:rPr>
              <a:t>Если по истечении </a:t>
            </a:r>
            <a:r>
              <a:rPr lang="ru-RU" sz="1500" dirty="0" smtClean="0">
                <a:solidFill>
                  <a:schemeClr val="tx1"/>
                </a:solidFill>
                <a:latin typeface="Times New Roman" pitchFamily="18" charset="0"/>
                <a:cs typeface="Times New Roman" pitchFamily="18" charset="0"/>
              </a:rPr>
              <a:t>2 </a:t>
            </a:r>
            <a:r>
              <a:rPr lang="ru-RU" sz="1500" dirty="0">
                <a:solidFill>
                  <a:schemeClr val="tx1"/>
                </a:solidFill>
                <a:latin typeface="Times New Roman" pitchFamily="18" charset="0"/>
                <a:cs typeface="Times New Roman" pitchFamily="18" charset="0"/>
              </a:rPr>
              <a:t>рабочих дней указанное объяснение работником не предоставлено, то согласно составляется соответствующий акт. </a:t>
            </a:r>
            <a:r>
              <a:rPr lang="ru-RU" sz="1500" dirty="0" smtClean="0">
                <a:solidFill>
                  <a:schemeClr val="tx1"/>
                </a:solidFill>
                <a:latin typeface="Times New Roman" pitchFamily="18" charset="0"/>
                <a:cs typeface="Times New Roman" pitchFamily="18" charset="0"/>
              </a:rPr>
              <a:t>При установленном порядке акт регистрируется. </a:t>
            </a:r>
            <a:endParaRPr lang="ru-RU" sz="1500" dirty="0">
              <a:solidFill>
                <a:schemeClr val="tx1"/>
              </a:solidFill>
              <a:latin typeface="Times New Roman" pitchFamily="18" charset="0"/>
              <a:cs typeface="Times New Roman" pitchFamily="18" charset="0"/>
            </a:endParaRPr>
          </a:p>
          <a:p>
            <a:pPr algn="just"/>
            <a:r>
              <a:rPr lang="ru-RU" sz="1500" dirty="0">
                <a:solidFill>
                  <a:schemeClr val="tx1"/>
                </a:solidFill>
                <a:latin typeface="Times New Roman" pitchFamily="18" charset="0"/>
                <a:cs typeface="Times New Roman" pitchFamily="18" charset="0"/>
              </a:rPr>
              <a:t>	</a:t>
            </a:r>
            <a:r>
              <a:rPr lang="ru-RU" sz="1500" dirty="0" err="1">
                <a:solidFill>
                  <a:schemeClr val="tx1"/>
                </a:solidFill>
                <a:latin typeface="Times New Roman" pitchFamily="18" charset="0"/>
                <a:cs typeface="Times New Roman" pitchFamily="18" charset="0"/>
              </a:rPr>
              <a:t>Непредоставление</a:t>
            </a:r>
            <a:r>
              <a:rPr lang="ru-RU" sz="1500" dirty="0">
                <a:solidFill>
                  <a:schemeClr val="tx1"/>
                </a:solidFill>
                <a:latin typeface="Times New Roman" pitchFamily="18" charset="0"/>
                <a:cs typeface="Times New Roman" pitchFamily="18" charset="0"/>
              </a:rPr>
              <a:t> работником объяснения не является препятствием для применения дисциплинарного взыскания.</a:t>
            </a:r>
          </a:p>
          <a:p>
            <a:pPr algn="just"/>
            <a:endParaRPr lang="ru-RU" sz="1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1035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78971" y="203731"/>
            <a:ext cx="10754593" cy="6306206"/>
          </a:xfrm>
          <a:prstGeom prst="rect">
            <a:avLst/>
          </a:prstGeom>
        </p:spPr>
      </p:pic>
    </p:spTree>
    <p:extLst>
      <p:ext uri="{BB962C8B-B14F-4D97-AF65-F5344CB8AC3E}">
        <p14:creationId xmlns:p14="http://schemas.microsoft.com/office/powerpoint/2010/main" val="195161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16194" y="119119"/>
            <a:ext cx="11494094" cy="63842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78000" y="119119"/>
            <a:ext cx="10895888" cy="6478697"/>
          </a:xfrm>
          <a:prstGeom prst="rect">
            <a:avLst/>
          </a:prstGeom>
        </p:spPr>
        <p:txBody>
          <a:bodyPr wrap="square">
            <a:spAutoFit/>
          </a:bodyPr>
          <a:lstStyle/>
          <a:p>
            <a:endParaRPr lang="ru-RU" sz="13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5. Учет всех обстоятельств совершения дисциплинарного проступка (прогула</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 вина работника в совершении проступка;</a:t>
            </a:r>
          </a:p>
          <a:p>
            <a:pPr algn="just"/>
            <a:r>
              <a:rPr lang="ru-RU" sz="1400" dirty="0">
                <a:latin typeface="Times New Roman" pitchFamily="18" charset="0"/>
                <a:cs typeface="Times New Roman" pitchFamily="18" charset="0"/>
              </a:rPr>
              <a:t> • тяжесть проступка; </a:t>
            </a:r>
          </a:p>
          <a:p>
            <a:pPr algn="just"/>
            <a:r>
              <a:rPr lang="ru-RU" sz="1400" dirty="0">
                <a:latin typeface="Times New Roman" pitchFamily="18" charset="0"/>
                <a:cs typeface="Times New Roman" pitchFamily="18" charset="0"/>
              </a:rPr>
              <a:t>• обстоятельства, при которых он был совершен; </a:t>
            </a:r>
          </a:p>
          <a:p>
            <a:pPr algn="just"/>
            <a:r>
              <a:rPr lang="ru-RU" sz="1400" dirty="0">
                <a:latin typeface="Times New Roman" pitchFamily="18" charset="0"/>
                <a:cs typeface="Times New Roman" pitchFamily="18" charset="0"/>
              </a:rPr>
              <a:t>• предшествующее поведение работника;</a:t>
            </a:r>
          </a:p>
          <a:p>
            <a:pPr algn="just"/>
            <a:r>
              <a:rPr lang="ru-RU" sz="1400" dirty="0">
                <a:latin typeface="Times New Roman" pitchFamily="18" charset="0"/>
                <a:cs typeface="Times New Roman" pitchFamily="18" charset="0"/>
              </a:rPr>
              <a:t>• отношение к труду.</a:t>
            </a:r>
          </a:p>
          <a:p>
            <a:pPr algn="just"/>
            <a:r>
              <a:rPr lang="ru-RU" sz="1400" dirty="0">
                <a:latin typeface="Times New Roman" pitchFamily="18" charset="0"/>
                <a:cs typeface="Times New Roman" pitchFamily="18" charset="0"/>
              </a:rPr>
              <a:t>Проверка наличия уважительной причины. Увольнение за прогул возможно, если работник отсутствовал на работе без уважительных причин.</a:t>
            </a:r>
          </a:p>
          <a:p>
            <a:pPr algn="just"/>
            <a:r>
              <a:rPr lang="ru-RU" sz="1400" dirty="0">
                <a:latin typeface="Times New Roman" pitchFamily="18" charset="0"/>
                <a:cs typeface="Times New Roman" pitchFamily="18" charset="0"/>
              </a:rPr>
              <a:t>Если работодатель решит не увольнять работника, а наложить на него взыскание в виде замечания или выговора за прогул, то он вправе это сделать.</a:t>
            </a:r>
          </a:p>
          <a:p>
            <a:pPr algn="just"/>
            <a:r>
              <a:rPr lang="ru-RU" sz="1400" dirty="0">
                <a:latin typeface="Times New Roman" pitchFamily="18" charset="0"/>
                <a:cs typeface="Times New Roman" pitchFamily="18" charset="0"/>
              </a:rPr>
              <a:t>Если работодатель решит не применять дисциплинарное взыскание за прогул, то пошаговая процедура увольнения за прогул прекращается.</a:t>
            </a:r>
          </a:p>
          <a:p>
            <a:pPr algn="just"/>
            <a:r>
              <a:rPr lang="ru-RU" sz="1400" dirty="0">
                <a:latin typeface="Times New Roman" pitchFamily="18" charset="0"/>
                <a:cs typeface="Times New Roman" pitchFamily="18" charset="0"/>
              </a:rPr>
              <a:t>Если работодатель решит применить за прогул дисциплинарное взыскание в виде увольнения, то переходим к следующему шагу пошаговой процедуры 	</a:t>
            </a:r>
            <a:r>
              <a:rPr lang="ru-RU" sz="1400" dirty="0" smtClean="0">
                <a:latin typeface="Times New Roman" pitchFamily="18" charset="0"/>
                <a:cs typeface="Times New Roman" pitchFamily="18" charset="0"/>
              </a:rPr>
              <a:t>увольнения </a:t>
            </a:r>
            <a:r>
              <a:rPr lang="ru-RU" sz="1400" dirty="0">
                <a:latin typeface="Times New Roman" pitchFamily="18" charset="0"/>
                <a:cs typeface="Times New Roman" pitchFamily="18" charset="0"/>
              </a:rPr>
              <a:t>за прогул.</a:t>
            </a:r>
          </a:p>
          <a:p>
            <a:r>
              <a:rPr lang="ru-RU" sz="1400" b="1" dirty="0">
                <a:latin typeface="Times New Roman" pitchFamily="18" charset="0"/>
                <a:cs typeface="Times New Roman" pitchFamily="18" charset="0"/>
              </a:rPr>
              <a:t>6. Издание приказа (распоряжения) о прекращении (расторжении) трудового договора с работником (увольнении</a:t>
            </a:r>
            <a:r>
              <a:rPr lang="ru-RU" sz="1400" dirty="0">
                <a:latin typeface="Times New Roman" pitchFamily="18" charset="0"/>
                <a:cs typeface="Times New Roman" pitchFamily="18" charset="0"/>
              </a:rPr>
              <a:t>).</a:t>
            </a:r>
          </a:p>
          <a:p>
            <a:r>
              <a:rPr lang="ru-RU" sz="1400" dirty="0">
                <a:latin typeface="Times New Roman" pitchFamily="18" charset="0"/>
                <a:cs typeface="Times New Roman" pitchFamily="18" charset="0"/>
              </a:rPr>
              <a:t>Имейте в виду, что согласно ст. 81 ТК РФ не допускается увольнение работника по инициативе работодателя (за исключением случаев ликвидации организации либо прекращения деятельности индивидуальным предпринимателем) в период его временной нетрудоспособности и в период пребывания в отпуске.</a:t>
            </a:r>
          </a:p>
          <a:p>
            <a:r>
              <a:rPr lang="ru-RU" sz="1400" b="1" dirty="0">
                <a:latin typeface="Times New Roman" pitchFamily="18" charset="0"/>
                <a:cs typeface="Times New Roman" pitchFamily="18" charset="0"/>
              </a:rPr>
              <a:t>7. Регистрация приказа (распоряжения) о прекращении трудового договора в установленном у работодателя порядке, например, в соответствующем журнале регистрации приказов (распоряжений).</a:t>
            </a:r>
          </a:p>
          <a:p>
            <a:r>
              <a:rPr lang="ru-RU" sz="1400" b="1" dirty="0">
                <a:latin typeface="Times New Roman" pitchFamily="18" charset="0"/>
                <a:cs typeface="Times New Roman" pitchFamily="18" charset="0"/>
              </a:rPr>
              <a:t>8. Ознакомление работника с приказом (распоряжением) работодателя о прекращении трудового договора под подпись.</a:t>
            </a:r>
          </a:p>
          <a:p>
            <a:r>
              <a:rPr lang="ru-RU" sz="1400" b="1" dirty="0">
                <a:latin typeface="Times New Roman" pitchFamily="18" charset="0"/>
                <a:cs typeface="Times New Roman" pitchFamily="18" charset="0"/>
              </a:rPr>
              <a:t>9. Оформление записки-расчета при прекращении (расторжении) трудового договора с работником (увольнении).</a:t>
            </a:r>
          </a:p>
          <a:p>
            <a:r>
              <a:rPr lang="ru-RU" sz="1400" b="1" dirty="0">
                <a:latin typeface="Times New Roman" pitchFamily="18" charset="0"/>
                <a:cs typeface="Times New Roman" pitchFamily="18" charset="0"/>
              </a:rPr>
              <a:t>10. Расчет с работником.</a:t>
            </a:r>
          </a:p>
          <a:p>
            <a:r>
              <a:rPr lang="ru-RU" sz="1400" b="1" dirty="0">
                <a:latin typeface="Times New Roman" pitchFamily="18" charset="0"/>
                <a:cs typeface="Times New Roman" pitchFamily="18" charset="0"/>
              </a:rPr>
              <a:t>11. Оформление записи о прекращении трудового договора в трудовой книжке и личной карточке. 12. Изготовление копии трудовой книжки увольняемого работника для архива работодателя.</a:t>
            </a:r>
          </a:p>
          <a:p>
            <a:r>
              <a:rPr lang="ru-RU" sz="1400" b="1" dirty="0">
                <a:latin typeface="Times New Roman" pitchFamily="18" charset="0"/>
                <a:cs typeface="Times New Roman" pitchFamily="18" charset="0"/>
              </a:rPr>
              <a:t>13. Выдача работнику трудовой книжки в последний его рабочий день.</a:t>
            </a:r>
          </a:p>
          <a:p>
            <a:r>
              <a:rPr lang="ru-RU" sz="1400" b="1" dirty="0">
                <a:latin typeface="Times New Roman" pitchFamily="18" charset="0"/>
                <a:cs typeface="Times New Roman" pitchFamily="18" charset="0"/>
              </a:rPr>
              <a:t>14. Подтверждение факта выдачи работнику его трудовой книжки. </a:t>
            </a:r>
          </a:p>
          <a:p>
            <a:r>
              <a:rPr lang="ru-RU" sz="1400" b="1" dirty="0">
                <a:latin typeface="Times New Roman" pitchFamily="18" charset="0"/>
                <a:cs typeface="Times New Roman" pitchFamily="18" charset="0"/>
              </a:rPr>
              <a:t>15. Выдача справки/справок о сумме заработка .</a:t>
            </a:r>
          </a:p>
          <a:p>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11912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2370" y="119640"/>
            <a:ext cx="11887200" cy="67383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dirty="0">
              <a:solidFill>
                <a:schemeClr val="tx1"/>
              </a:solidFill>
              <a:latin typeface="Times New Roman" pitchFamily="18" charset="0"/>
              <a:cs typeface="Times New Roman" pitchFamily="18" charset="0"/>
            </a:endParaRPr>
          </a:p>
          <a:p>
            <a:pPr algn="ctr"/>
            <a:endParaRPr lang="ru-RU" sz="1300" dirty="0">
              <a:solidFill>
                <a:schemeClr val="tx1"/>
              </a:solidFill>
              <a:latin typeface="Times New Roman" pitchFamily="18" charset="0"/>
              <a:cs typeface="Times New Roman" pitchFamily="18" charset="0"/>
            </a:endParaRPr>
          </a:p>
          <a:p>
            <a:pPr algn="ctr"/>
            <a:endParaRPr lang="ru-RU" sz="1300" dirty="0">
              <a:solidFill>
                <a:schemeClr val="tx1"/>
              </a:solidFill>
              <a:latin typeface="Times New Roman" pitchFamily="18" charset="0"/>
              <a:cs typeface="Times New Roman" pitchFamily="18" charset="0"/>
            </a:endParaRPr>
          </a:p>
          <a:p>
            <a:pPr algn="ctr"/>
            <a:r>
              <a:rPr lang="ru-RU" sz="1300" dirty="0">
                <a:solidFill>
                  <a:schemeClr val="tx1"/>
                </a:solidFill>
                <a:latin typeface="Times New Roman" pitchFamily="18" charset="0"/>
                <a:cs typeface="Times New Roman" pitchFamily="18" charset="0"/>
              </a:rPr>
              <a:t>	</a:t>
            </a:r>
            <a:r>
              <a:rPr lang="ru-RU" sz="1300" u="sng" dirty="0">
                <a:solidFill>
                  <a:schemeClr val="tx1"/>
                </a:solidFill>
                <a:latin typeface="Times New Roman" pitchFamily="18" charset="0"/>
                <a:cs typeface="Times New Roman" pitchFamily="18" charset="0"/>
              </a:rPr>
              <a:t>УВОЛЬНЕНИЕ РАБОТНИКА В СВЯЗИ С ЕГО ОТКАЗОМ ОТ ПЕРЕВОДА НА ДРУГУЮ РАБОТУ ИЛИ В СВЯЗИ С ОТСУТСТВИЕМ У РАБОТОДАТЕЛЯ СООТВЕТСТВУЮЩЕЙ РАБОТЫ, НЕОБХОДИМОЙ РАБОТНИКУ В СООТВЕТСТВИИ С МЕДИЦИНСКИМ ЗАКЛЮЧЕНИЕМ</a:t>
            </a:r>
            <a:r>
              <a:rPr lang="ru-RU" sz="1300" dirty="0">
                <a:solidFill>
                  <a:schemeClr val="tx1"/>
                </a:solidFill>
                <a:latin typeface="Times New Roman" pitchFamily="18" charset="0"/>
                <a:cs typeface="Times New Roman" pitchFamily="18" charset="0"/>
              </a:rPr>
              <a:t>:  </a:t>
            </a:r>
          </a:p>
          <a:p>
            <a:pPr algn="just"/>
            <a:r>
              <a:rPr lang="ru-RU" sz="1300" dirty="0">
                <a:solidFill>
                  <a:schemeClr val="tx1"/>
                </a:solidFill>
                <a:latin typeface="Times New Roman" pitchFamily="18" charset="0"/>
                <a:cs typeface="Times New Roman" pitchFamily="18" charset="0"/>
              </a:rPr>
              <a:t>	Согласно ст. 73 Трудового кодекса РФ если в соответствии с медицинским заключением работник нуждается во временном переводе на другую работу на срок более четырех месяцев или в постоянном переводе, то при его отказе от перевода либо отсутствии у работодателя соответствующей работы трудовой договор прекращается по п. 8 ч. 1 ст. 77 ТК РФ.</a:t>
            </a:r>
          </a:p>
          <a:p>
            <a:pPr algn="just"/>
            <a:r>
              <a:rPr lang="ru-RU" sz="1300" dirty="0">
                <a:solidFill>
                  <a:schemeClr val="tx1"/>
                </a:solidFill>
                <a:latin typeface="Times New Roman" pitchFamily="18" charset="0"/>
                <a:cs typeface="Times New Roman" pitchFamily="18" charset="0"/>
              </a:rPr>
              <a:t>	</a:t>
            </a:r>
            <a:r>
              <a:rPr lang="ru-RU" sz="1300" dirty="0" smtClean="0">
                <a:solidFill>
                  <a:schemeClr val="tx1"/>
                </a:solidFill>
                <a:latin typeface="Times New Roman" pitchFamily="18" charset="0"/>
                <a:cs typeface="Times New Roman" pitchFamily="18" charset="0"/>
              </a:rPr>
              <a:t>По соглашению </a:t>
            </a:r>
            <a:r>
              <a:rPr lang="ru-RU" sz="1300" dirty="0">
                <a:solidFill>
                  <a:schemeClr val="tx1"/>
                </a:solidFill>
                <a:latin typeface="Times New Roman" pitchFamily="18" charset="0"/>
                <a:cs typeface="Times New Roman" pitchFamily="18" charset="0"/>
              </a:rPr>
              <a:t>сторон с руководителями организаций (филиалов, представительств или иных обособленных структурных подразделений</a:t>
            </a:r>
            <a:r>
              <a:rPr lang="ru-RU" sz="1300" dirty="0" smtClean="0">
                <a:solidFill>
                  <a:schemeClr val="tx1"/>
                </a:solidFill>
                <a:latin typeface="Times New Roman" pitchFamily="18" charset="0"/>
                <a:cs typeface="Times New Roman" pitchFamily="18" charset="0"/>
              </a:rPr>
              <a:t>) в данном случае можно не прекращать ТД, а отстранить от работы по согласованный срок. </a:t>
            </a:r>
            <a:endParaRPr lang="ru-RU" sz="1300" dirty="0">
              <a:solidFill>
                <a:schemeClr val="tx1"/>
              </a:solidFill>
              <a:latin typeface="Times New Roman" pitchFamily="18" charset="0"/>
              <a:cs typeface="Times New Roman" pitchFamily="18" charset="0"/>
            </a:endParaRPr>
          </a:p>
          <a:p>
            <a:pPr algn="just"/>
            <a:r>
              <a:rPr lang="ru-RU" sz="1300" dirty="0">
                <a:solidFill>
                  <a:schemeClr val="tx1"/>
                </a:solidFill>
                <a:latin typeface="Times New Roman" pitchFamily="18" charset="0"/>
                <a:cs typeface="Times New Roman" pitchFamily="18" charset="0"/>
              </a:rPr>
              <a:t>	Согласно п. 8 ч. 1 ст. 77 Трудового кодекса РФ основанием прекращения трудового договора является «отказ работника от перевода на другую работу, необходимого ему в соответствии с медицинским заключением, выданным в порядке, установленном федеральными законами и иными нормативными правовыми актами Российской Федерации, либо отсутствие у работодателя соответствующей работы». </a:t>
            </a:r>
          </a:p>
          <a:p>
            <a:pPr algn="just"/>
            <a:r>
              <a:rPr lang="ru-RU" sz="1300" b="1" dirty="0">
                <a:solidFill>
                  <a:schemeClr val="tx1"/>
                </a:solidFill>
                <a:latin typeface="Times New Roman" pitchFamily="18" charset="0"/>
                <a:cs typeface="Times New Roman" pitchFamily="18" charset="0"/>
              </a:rPr>
              <a:t>1. Получение работником медицинского заключения  </a:t>
            </a:r>
            <a:r>
              <a:rPr lang="ru-RU" sz="1300" dirty="0">
                <a:solidFill>
                  <a:schemeClr val="tx1"/>
                </a:solidFill>
                <a:latin typeface="Times New Roman" pitchFamily="18" charset="0"/>
                <a:cs typeface="Times New Roman" pitchFamily="18" charset="0"/>
              </a:rPr>
              <a:t>в порядке, установленном федеральными законами и иными нормативными правовыми актами Российской Федерации, подтверждающее, что работник нуждается в переводе на другую работу, и предъявление медицинского заключения работодателю.</a:t>
            </a:r>
          </a:p>
          <a:p>
            <a:pPr algn="just"/>
            <a:r>
              <a:rPr lang="ru-RU" sz="1300" dirty="0">
                <a:solidFill>
                  <a:schemeClr val="tx1"/>
                </a:solidFill>
                <a:latin typeface="Times New Roman" pitchFamily="18" charset="0"/>
                <a:cs typeface="Times New Roman" pitchFamily="18" charset="0"/>
              </a:rPr>
              <a:t>Согласно данному медицинскому заключению работник должен нуждаться:</a:t>
            </a:r>
          </a:p>
          <a:p>
            <a:pPr algn="just"/>
            <a:r>
              <a:rPr lang="ru-RU" sz="1300" dirty="0">
                <a:solidFill>
                  <a:schemeClr val="tx1"/>
                </a:solidFill>
                <a:latin typeface="Times New Roman" pitchFamily="18" charset="0"/>
                <a:cs typeface="Times New Roman" pitchFamily="18" charset="0"/>
              </a:rPr>
              <a:t>• во временном переводе на другую работу на срок более четырех месяцев или в постоянном переводе,</a:t>
            </a:r>
          </a:p>
          <a:p>
            <a:pPr algn="just"/>
            <a:r>
              <a:rPr lang="ru-RU" sz="1300" dirty="0">
                <a:solidFill>
                  <a:schemeClr val="tx1"/>
                </a:solidFill>
                <a:latin typeface="Times New Roman" pitchFamily="18" charset="0"/>
                <a:cs typeface="Times New Roman" pitchFamily="18" charset="0"/>
              </a:rPr>
              <a:t>• во временном переводе на другую работу (на любой срок) или в постоянном переводе, если это руководитель организации (филиала, представительства или иного обособленного структурного подразделения), его заместители, главный бухгалтер.</a:t>
            </a:r>
          </a:p>
          <a:p>
            <a:pPr algn="just"/>
            <a:r>
              <a:rPr lang="ru-RU" sz="1300" dirty="0">
                <a:solidFill>
                  <a:schemeClr val="tx1"/>
                </a:solidFill>
                <a:latin typeface="Times New Roman" pitchFamily="18" charset="0"/>
                <a:cs typeface="Times New Roman" pitchFamily="18" charset="0"/>
              </a:rPr>
              <a:t>Передавая работодателю </a:t>
            </a:r>
            <a:r>
              <a:rPr lang="ru-RU" sz="1300" dirty="0" smtClean="0">
                <a:solidFill>
                  <a:schemeClr val="tx1"/>
                </a:solidFill>
                <a:latin typeface="Times New Roman" pitchFamily="18" charset="0"/>
                <a:cs typeface="Times New Roman" pitchFamily="18" charset="0"/>
              </a:rPr>
              <a:t>медицинское </a:t>
            </a:r>
            <a:r>
              <a:rPr lang="ru-RU" sz="1300" dirty="0">
                <a:solidFill>
                  <a:schemeClr val="tx1"/>
                </a:solidFill>
                <a:latin typeface="Times New Roman" pitchFamily="18" charset="0"/>
                <a:cs typeface="Times New Roman" pitchFamily="18" charset="0"/>
              </a:rPr>
              <a:t>заключение, работник при этом может сразу написать заявление с просьбой о переводе его на другую работу (на конкретную вакансию либо без указания таковой). Если заявление подано, то оно регистрируется в установленном у работодателя порядке, например, в журнале регистрации заявлений работников.</a:t>
            </a:r>
          </a:p>
          <a:p>
            <a:pPr algn="just"/>
            <a:r>
              <a:rPr lang="ru-RU" sz="1300" dirty="0">
                <a:solidFill>
                  <a:schemeClr val="tx1"/>
                </a:solidFill>
                <a:latin typeface="Times New Roman" pitchFamily="18" charset="0"/>
                <a:cs typeface="Times New Roman" pitchFamily="18" charset="0"/>
              </a:rPr>
              <a:t>В случае согласия работодателя перевести работника на ту работу, которая указана в его заявлении, начинается процедура перевода.</a:t>
            </a:r>
          </a:p>
          <a:p>
            <a:pPr algn="just"/>
            <a:r>
              <a:rPr lang="ru-RU" sz="1300" dirty="0">
                <a:solidFill>
                  <a:schemeClr val="tx1"/>
                </a:solidFill>
                <a:latin typeface="Times New Roman" pitchFamily="18" charset="0"/>
                <a:cs typeface="Times New Roman" pitchFamily="18" charset="0"/>
              </a:rPr>
              <a:t>В пошаговой процедуре увольнения работника в связи с его отказом от перевода на другую работу или в связи с отсутствием у работодателя соответствующей работы, необходимой работнику в соответствии с медицинским заключением, следующий шаг будет зависеть от наличия свободных вакансий у работодателя.</a:t>
            </a:r>
          </a:p>
          <a:p>
            <a:pPr algn="just"/>
            <a:r>
              <a:rPr lang="ru-RU" sz="1300" dirty="0">
                <a:solidFill>
                  <a:schemeClr val="tx1"/>
                </a:solidFill>
                <a:latin typeface="Times New Roman" pitchFamily="18" charset="0"/>
                <a:cs typeface="Times New Roman" pitchFamily="18" charset="0"/>
              </a:rPr>
              <a:t>В случае, если работник не просил о переводе на конкретную работу, а у работодателя есть вакансии для перевода, переходим к шагу 2.1.</a:t>
            </a:r>
          </a:p>
          <a:p>
            <a:pPr algn="just"/>
            <a:r>
              <a:rPr lang="ru-RU" sz="1300" dirty="0">
                <a:solidFill>
                  <a:schemeClr val="tx1"/>
                </a:solidFill>
                <a:latin typeface="Times New Roman" pitchFamily="18" charset="0"/>
                <a:cs typeface="Times New Roman" pitchFamily="18" charset="0"/>
              </a:rPr>
              <a:t>В случае отсутствия у работодателя возможности перевести работника на другую работу переходим к шагу 2.2.</a:t>
            </a:r>
          </a:p>
          <a:p>
            <a:pPr algn="just"/>
            <a:r>
              <a:rPr lang="ru-RU" sz="1300" b="1" dirty="0">
                <a:solidFill>
                  <a:schemeClr val="tx1"/>
                </a:solidFill>
                <a:latin typeface="Times New Roman" pitchFamily="18" charset="0"/>
                <a:cs typeface="Times New Roman" pitchFamily="18" charset="0"/>
              </a:rPr>
              <a:t>2.1. Предложение работнику перевода на другую работу. Отказ работника от перевода.</a:t>
            </a:r>
          </a:p>
          <a:p>
            <a:pPr algn="just"/>
            <a:r>
              <a:rPr lang="ru-RU" sz="1300" dirty="0">
                <a:solidFill>
                  <a:schemeClr val="tx1"/>
                </a:solidFill>
                <a:latin typeface="Times New Roman" pitchFamily="18" charset="0"/>
                <a:cs typeface="Times New Roman" pitchFamily="18" charset="0"/>
              </a:rPr>
              <a:t>Если работник, подавая медицинское заключение, не подал заявление с просьбой перевести его на конкретную работу (должность), то работодатель сам предлагает работнику перевод. Работодатель готовит письменное уведомление работнику о необходимости перевода в соответствии с медицинским заключением (предложение о переводе). Условия труда по предлагаемой должности описываются в предложении работодателя, к которому прилагается копия должностной инструкции. Возможно предложение о переводе на несколько разных должностей на выбор работника. Уведомление (предложение) оформляется в двух экземплярах и регистрируется. Один экземпляр уведомления (предложения) вручается работнику. На экземпляре работодателя 		работник пишет, что с уведомлением (предложением) ознакомлен, один экземпляр его получил, ставит дату получения, расписывается.</a:t>
            </a:r>
          </a:p>
          <a:p>
            <a:pPr algn="just"/>
            <a:endParaRPr lang="ru-RU" sz="1300" b="1" dirty="0">
              <a:solidFill>
                <a:schemeClr val="tx1"/>
              </a:solidFill>
              <a:latin typeface="Times New Roman" pitchFamily="18" charset="0"/>
              <a:cs typeface="Times New Roman" pitchFamily="18" charset="0"/>
            </a:endParaRPr>
          </a:p>
          <a:p>
            <a:pPr algn="just"/>
            <a:endParaRPr lang="ru-RU" sz="1300" dirty="0">
              <a:solidFill>
                <a:schemeClr val="tx1"/>
              </a:solidFill>
              <a:latin typeface="Times New Roman" pitchFamily="18" charset="0"/>
              <a:cs typeface="Times New Roman" pitchFamily="18" charset="0"/>
            </a:endParaRPr>
          </a:p>
          <a:p>
            <a:pPr algn="just"/>
            <a:endParaRPr lang="ru-RU" sz="1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3771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5278" y="170916"/>
            <a:ext cx="11878654" cy="65033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a:solidFill>
                  <a:schemeClr val="tx1"/>
                </a:solidFill>
                <a:latin typeface="Times New Roman" pitchFamily="18" charset="0"/>
                <a:cs typeface="Times New Roman" pitchFamily="18" charset="0"/>
              </a:rPr>
              <a:t>	Если работник соглашается на перевод, то он может проставить «согласительную запись» на уведомлении (предложении) работодателя либо написать заявление о согласии на перевод. Заявление работника регистрируется в установленном у работодателя порядке, этом случае пошаговая процедура увольнения работника в связи с его отказом от перевода на другую работу или в связи с отсутствием у работодателя соответствующей работы, необходимой работнику в соответствии с медицинским заключением, заканчивается и далее начинается процедура перевода работника на другую работу.</a:t>
            </a:r>
          </a:p>
          <a:p>
            <a:pPr algn="just"/>
            <a:r>
              <a:rPr lang="ru-RU" sz="1300" dirty="0">
                <a:solidFill>
                  <a:schemeClr val="tx1"/>
                </a:solidFill>
                <a:latin typeface="Times New Roman" pitchFamily="18" charset="0"/>
                <a:cs typeface="Times New Roman" pitchFamily="18" charset="0"/>
              </a:rPr>
              <a:t>	Если работник на перевод не согласен, то на письменном предложении работодателя он может произвести «отказную запись» либо подать отдельное заявление об отказе от перевода на другую работу. Если работник подал заявление об отказе от перевода, то оно регистрируется в установленном у работодателя порядке, и пошаговая процедура увольнения работника в связи с его отказом от перевода на другую работу или в связи с отсутствием у работодателя соответствующей работы, необходимой работнику в соответствии с медицинским заключением, продолжается.</a:t>
            </a:r>
          </a:p>
          <a:p>
            <a:pPr algn="just"/>
            <a:r>
              <a:rPr lang="ru-RU" sz="1300" dirty="0">
                <a:solidFill>
                  <a:schemeClr val="tx1"/>
                </a:solidFill>
                <a:latin typeface="Times New Roman" pitchFamily="18" charset="0"/>
                <a:cs typeface="Times New Roman" pitchFamily="18" charset="0"/>
              </a:rPr>
              <a:t>2.2. Уведомление работника об отсутствии вакансий.</a:t>
            </a:r>
          </a:p>
          <a:p>
            <a:pPr algn="just"/>
            <a:r>
              <a:rPr lang="ru-RU" sz="1300" dirty="0">
                <a:solidFill>
                  <a:schemeClr val="tx1"/>
                </a:solidFill>
                <a:latin typeface="Times New Roman" pitchFamily="18" charset="0"/>
                <a:cs typeface="Times New Roman" pitchFamily="18" charset="0"/>
              </a:rPr>
              <a:t>Если у работодателя отсутствует работа, на которую работника можно перевести и которая не противопоказана ему по состоянию здоровья, то работнику вручают письменное уведомление об этом. Закон этого не требует, однако в случае возникновения судебного спора по увольнению данный документ может быть полезен при защите позиции работодателя.</a:t>
            </a:r>
          </a:p>
          <a:p>
            <a:pPr algn="just"/>
            <a:r>
              <a:rPr lang="ru-RU" sz="1300" dirty="0">
                <a:solidFill>
                  <a:schemeClr val="tx1"/>
                </a:solidFill>
                <a:latin typeface="Times New Roman" pitchFamily="18" charset="0"/>
                <a:cs typeface="Times New Roman" pitchFamily="18" charset="0"/>
              </a:rPr>
              <a:t>Уведомление оформляется в двух экземплярах и регистрируется в установленном у работодателя порядке. Один экземпляр уведомления вручается работнику. На экземпляре работодателя работник пишет, что с уведомлением ознакомлен, один экземпляр его получил, ставит дату получения, расписывается.</a:t>
            </a:r>
          </a:p>
          <a:p>
            <a:pPr algn="just"/>
            <a:r>
              <a:rPr lang="ru-RU" sz="1300" dirty="0">
                <a:solidFill>
                  <a:schemeClr val="tx1"/>
                </a:solidFill>
                <a:latin typeface="Times New Roman" pitchFamily="18" charset="0"/>
                <a:cs typeface="Times New Roman" pitchFamily="18" charset="0"/>
              </a:rPr>
              <a:t>Итак, в случае отказа работника от перевода на другую работу, необходимого ему в соответствии с медицинским заключением, либо отсутствия у работодателя соответствующей работы начинается процедура увольнения работника в связи с его отказом от перевода на другую работу или в связи с отсутствием у работодателя соответствующей работы, необходимой работнику в соответствии с медицинским заключением.</a:t>
            </a:r>
          </a:p>
          <a:p>
            <a:pPr algn="just"/>
            <a:r>
              <a:rPr lang="ru-RU" sz="1300" dirty="0">
                <a:solidFill>
                  <a:schemeClr val="tx1"/>
                </a:solidFill>
                <a:latin typeface="Times New Roman" pitchFamily="18" charset="0"/>
                <a:cs typeface="Times New Roman" pitchFamily="18" charset="0"/>
              </a:rPr>
              <a:t>3. Издание приказа (распоряжения) о прекращении (расторжении) трудового договора с работником (увольнении).</a:t>
            </a:r>
          </a:p>
          <a:p>
            <a:pPr algn="just"/>
            <a:r>
              <a:rPr lang="ru-RU" sz="1300" dirty="0">
                <a:solidFill>
                  <a:schemeClr val="tx1"/>
                </a:solidFill>
                <a:latin typeface="Times New Roman" pitchFamily="18" charset="0"/>
                <a:cs typeface="Times New Roman" pitchFamily="18" charset="0"/>
              </a:rPr>
              <a:t>4. Регистрация приказа (распоряжения) в установленном у работодателя порядке, например, в журнале регистрации приказов (распоряжений).</a:t>
            </a:r>
          </a:p>
          <a:p>
            <a:pPr algn="just"/>
            <a:r>
              <a:rPr lang="ru-RU" sz="1300" dirty="0">
                <a:solidFill>
                  <a:schemeClr val="tx1"/>
                </a:solidFill>
                <a:latin typeface="Times New Roman" pitchFamily="18" charset="0"/>
                <a:cs typeface="Times New Roman" pitchFamily="18" charset="0"/>
              </a:rPr>
              <a:t>5. Ознакомление работника с приказом (распоряжением) работодателя о прекращении трудового договора (увольнении) под роспись.</a:t>
            </a:r>
          </a:p>
          <a:p>
            <a:pPr algn="just"/>
            <a:r>
              <a:rPr lang="ru-RU" sz="1300" dirty="0">
                <a:solidFill>
                  <a:schemeClr val="tx1"/>
                </a:solidFill>
                <a:latin typeface="Times New Roman" pitchFamily="18" charset="0"/>
                <a:cs typeface="Times New Roman" pitchFamily="18" charset="0"/>
              </a:rPr>
              <a:t>6. Оформление записки-расчета при прекращении (расторжении) трудового договора с работником (увольнении).</a:t>
            </a:r>
          </a:p>
          <a:p>
            <a:pPr algn="just"/>
            <a:r>
              <a:rPr lang="ru-RU" sz="1300" dirty="0">
                <a:solidFill>
                  <a:schemeClr val="tx1"/>
                </a:solidFill>
                <a:latin typeface="Times New Roman" pitchFamily="18" charset="0"/>
                <a:cs typeface="Times New Roman" pitchFamily="18" charset="0"/>
              </a:rPr>
              <a:t>7. Расчет с работником.</a:t>
            </a:r>
          </a:p>
          <a:p>
            <a:pPr algn="just"/>
            <a:r>
              <a:rPr lang="ru-RU" sz="1300" dirty="0">
                <a:solidFill>
                  <a:schemeClr val="tx1"/>
                </a:solidFill>
                <a:latin typeface="Times New Roman" pitchFamily="18" charset="0"/>
                <a:cs typeface="Times New Roman" pitchFamily="18" charset="0"/>
              </a:rPr>
              <a:t>Согласно ч. 1 ст. 127 ТК РФ при увольнении работнику выплачивается денежная компенсация за все неиспользованные отпуска.</a:t>
            </a:r>
          </a:p>
          <a:p>
            <a:pPr algn="just"/>
            <a:r>
              <a:rPr lang="ru-RU" sz="1300" dirty="0">
                <a:solidFill>
                  <a:schemeClr val="tx1"/>
                </a:solidFill>
                <a:latin typeface="Times New Roman" pitchFamily="18" charset="0"/>
                <a:cs typeface="Times New Roman" pitchFamily="18" charset="0"/>
              </a:rPr>
              <a:t>На основании ст. 178 ТК РФ работнику выплачивается выходное пособие в размере двухнедельного среднего заработка (трудовым договором или коллективным договором выплата выходного пособия при данном виде увольнения может быть установлена в повышенном размере).</a:t>
            </a:r>
          </a:p>
          <a:p>
            <a:pPr algn="just"/>
            <a:r>
              <a:rPr lang="ru-RU" sz="1300" dirty="0">
                <a:solidFill>
                  <a:schemeClr val="tx1"/>
                </a:solidFill>
                <a:latin typeface="Times New Roman" pitchFamily="18" charset="0"/>
                <a:cs typeface="Times New Roman" pitchFamily="18" charset="0"/>
              </a:rPr>
              <a:t>Кроме того, с работника, которого увольняют по данному основанию, </a:t>
            </a:r>
            <a:r>
              <a:rPr lang="ru-RU" sz="1300" u="sng" dirty="0">
                <a:solidFill>
                  <a:schemeClr val="tx1"/>
                </a:solidFill>
                <a:latin typeface="Times New Roman" pitchFamily="18" charset="0"/>
                <a:cs typeface="Times New Roman" pitchFamily="18" charset="0"/>
              </a:rPr>
              <a:t>нельзя удержать отпускные,</a:t>
            </a:r>
            <a:r>
              <a:rPr lang="ru-RU" sz="1300" dirty="0">
                <a:solidFill>
                  <a:schemeClr val="tx1"/>
                </a:solidFill>
                <a:latin typeface="Times New Roman" pitchFamily="18" charset="0"/>
                <a:cs typeface="Times New Roman" pitchFamily="18" charset="0"/>
              </a:rPr>
              <a:t> которые он получил в этом рабочем году, но до увольнения их еще не отработал (ст. 137 ТК РФ).</a:t>
            </a:r>
          </a:p>
          <a:p>
            <a:pPr algn="just"/>
            <a:r>
              <a:rPr lang="ru-RU" sz="1300" dirty="0">
                <a:solidFill>
                  <a:schemeClr val="tx1"/>
                </a:solidFill>
                <a:latin typeface="Times New Roman" pitchFamily="18" charset="0"/>
                <a:cs typeface="Times New Roman" pitchFamily="18" charset="0"/>
              </a:rPr>
              <a:t>8. Оформление записи о прекращении трудового договора в трудовой книжке и личной карточке…</a:t>
            </a:r>
          </a:p>
          <a:p>
            <a:pPr algn="just"/>
            <a:endParaRPr lang="ru-RU" sz="1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0414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2011" y="162370"/>
            <a:ext cx="11818834" cy="65717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i="1" u="sng" dirty="0">
                <a:solidFill>
                  <a:schemeClr val="tx1"/>
                </a:solidFill>
                <a:latin typeface="Times New Roman" pitchFamily="18" charset="0"/>
                <a:cs typeface="Times New Roman" pitchFamily="18" charset="0"/>
              </a:rPr>
              <a:t>УВОЛЬНЕНИЕ ЗА НЕОДНОКРАТНОЕ НЕИСПОЛНЕНИЕ ТРУДОВЫХ ОБЯЗАННОСТЕЙ:  </a:t>
            </a:r>
          </a:p>
          <a:p>
            <a:pPr algn="ctr"/>
            <a:r>
              <a:rPr lang="ru-RU" sz="1300" b="1" i="1" u="sng" dirty="0">
                <a:solidFill>
                  <a:schemeClr val="tx1"/>
                </a:solidFill>
                <a:latin typeface="Times New Roman" pitchFamily="18" charset="0"/>
                <a:cs typeface="Times New Roman" pitchFamily="18" charset="0"/>
              </a:rPr>
              <a:t>ПРИМЕРНАЯ ПОШАГОВАЯ ПРОЦЕДУРА </a:t>
            </a:r>
          </a:p>
          <a:p>
            <a:pPr algn="ctr"/>
            <a:endParaRPr lang="ru-RU" sz="1300" dirty="0">
              <a:solidFill>
                <a:schemeClr val="tx1"/>
              </a:solidFill>
              <a:latin typeface="Times New Roman" pitchFamily="18" charset="0"/>
              <a:cs typeface="Times New Roman" pitchFamily="18" charset="0"/>
            </a:endParaRPr>
          </a:p>
          <a:p>
            <a:pPr algn="just"/>
            <a:r>
              <a:rPr lang="ru-RU" sz="1300" dirty="0">
                <a:solidFill>
                  <a:schemeClr val="tx1"/>
                </a:solidFill>
                <a:latin typeface="Times New Roman" pitchFamily="18" charset="0"/>
                <a:cs typeface="Times New Roman" pitchFamily="18" charset="0"/>
              </a:rPr>
              <a:t>Согласно п. 5 ч. 1 ст. 81 ТК РФ трудовой договор может быть расторгнут работодателем в случае неоднократного неисполнения работником без уважительных причин трудовых обязанностей, если он имеет дисциплинарное взыскание.</a:t>
            </a:r>
          </a:p>
          <a:p>
            <a:pPr algn="just"/>
            <a:r>
              <a:rPr lang="ru-RU" sz="1300" dirty="0">
                <a:solidFill>
                  <a:schemeClr val="tx1"/>
                </a:solidFill>
                <a:latin typeface="Times New Roman" pitchFamily="18" charset="0"/>
                <a:cs typeface="Times New Roman" pitchFamily="18" charset="0"/>
              </a:rPr>
              <a:t>Увольнение по п. 5 ч. 1 ст. 81 ТК РФ является дисциплинарным взысканием, поэтому при оформлении данного увольнения следует учитывать и общие требования закона, касающиеся увольнений, и требования, касающиеся дисциплинарных взысканий. </a:t>
            </a:r>
          </a:p>
          <a:p>
            <a:pPr algn="just"/>
            <a:r>
              <a:rPr lang="ru-RU" sz="1300" b="1" dirty="0">
                <a:solidFill>
                  <a:schemeClr val="tx1"/>
                </a:solidFill>
                <a:latin typeface="Times New Roman" pitchFamily="18" charset="0"/>
                <a:cs typeface="Times New Roman" pitchFamily="18" charset="0"/>
              </a:rPr>
              <a:t>1. Проверка правомерности наложения дисциплинарного взыскания в виде замечания или выговора за предшествующий дисциплинарный проступок/предшествующие дисциплинарные проступки</a:t>
            </a:r>
            <a:r>
              <a:rPr lang="ru-RU" sz="1300" dirty="0">
                <a:solidFill>
                  <a:schemeClr val="tx1"/>
                </a:solidFill>
                <a:latin typeface="Times New Roman" pitchFamily="18" charset="0"/>
                <a:cs typeface="Times New Roman" pitchFamily="18" charset="0"/>
              </a:rPr>
              <a:t>.</a:t>
            </a:r>
          </a:p>
          <a:p>
            <a:pPr algn="just"/>
            <a:r>
              <a:rPr lang="ru-RU" sz="1300" dirty="0">
                <a:solidFill>
                  <a:schemeClr val="tx1"/>
                </a:solidFill>
                <a:latin typeface="Times New Roman" pitchFamily="18" charset="0"/>
                <a:cs typeface="Times New Roman" pitchFamily="18" charset="0"/>
              </a:rPr>
              <a:t>На этом этапе пошаговой процедуры увольнения за неоднократное неисполнение трудовых обязанностей  необходимо:</a:t>
            </a:r>
          </a:p>
          <a:p>
            <a:pPr algn="just"/>
            <a:r>
              <a:rPr lang="ru-RU" sz="1300" dirty="0">
                <a:solidFill>
                  <a:schemeClr val="tx1"/>
                </a:solidFill>
                <a:latin typeface="Times New Roman" pitchFamily="18" charset="0"/>
                <a:cs typeface="Times New Roman" pitchFamily="18" charset="0"/>
              </a:rPr>
              <a:t>• проверить, соблюден ли порядок наложения взыскания за предшествующий дисциплинарный проступок, издан ли приказ о применении дисциплинарного взыскания, ознакомлен ли с ним работник под подпись и др.;</a:t>
            </a:r>
          </a:p>
          <a:p>
            <a:pPr algn="just"/>
            <a:r>
              <a:rPr lang="ru-RU" sz="1300" dirty="0">
                <a:solidFill>
                  <a:schemeClr val="tx1"/>
                </a:solidFill>
                <a:latin typeface="Times New Roman" pitchFamily="18" charset="0"/>
                <a:cs typeface="Times New Roman" pitchFamily="18" charset="0"/>
              </a:rPr>
              <a:t>• проверить сроки наложения взыскания;</a:t>
            </a:r>
          </a:p>
          <a:p>
            <a:pPr algn="just"/>
            <a:r>
              <a:rPr lang="ru-RU" sz="1300" dirty="0">
                <a:solidFill>
                  <a:schemeClr val="tx1"/>
                </a:solidFill>
                <a:latin typeface="Times New Roman" pitchFamily="18" charset="0"/>
                <a:cs typeface="Times New Roman" pitchFamily="18" charset="0"/>
              </a:rPr>
              <a:t>• проверить, вменена ли надлежащим образом трудовая обязанность, за неисполнение которой работник был подвергнут взысканию;</a:t>
            </a:r>
          </a:p>
          <a:p>
            <a:pPr algn="just"/>
            <a:r>
              <a:rPr lang="ru-RU" sz="1300" dirty="0">
                <a:solidFill>
                  <a:schemeClr val="tx1"/>
                </a:solidFill>
                <a:latin typeface="Times New Roman" pitchFamily="18" charset="0"/>
                <a:cs typeface="Times New Roman" pitchFamily="18" charset="0"/>
              </a:rPr>
              <a:t>• проверить, не сняты ли предшествующие дисциплинарные взыскания.</a:t>
            </a:r>
          </a:p>
          <a:p>
            <a:pPr algn="just"/>
            <a:r>
              <a:rPr lang="ru-RU" sz="1300" dirty="0">
                <a:solidFill>
                  <a:schemeClr val="tx1"/>
                </a:solidFill>
                <a:latin typeface="Times New Roman" pitchFamily="18" charset="0"/>
                <a:cs typeface="Times New Roman" pitchFamily="18" charset="0"/>
              </a:rPr>
              <a:t>Если в течение года со дня применения дисциплинарного взыскания работник не будет подвергнут новому дисциплинарному взысканию, то он считается не имеющим дисциплинарного взыскания.</a:t>
            </a:r>
          </a:p>
          <a:p>
            <a:pPr algn="just"/>
            <a:r>
              <a:rPr lang="ru-RU" sz="1300" dirty="0">
                <a:solidFill>
                  <a:schemeClr val="tx1"/>
                </a:solidFill>
                <a:latin typeface="Times New Roman" pitchFamily="18" charset="0"/>
                <a:cs typeface="Times New Roman" pitchFamily="18" charset="0"/>
              </a:rPr>
              <a:t>Работодатель до истечения года со дня применения дисциплинарного взыскания имеет право снять его с работника по собственной инициативе, просьбе самого работника, ходатайству его непосредственного руководителя или представительного органа работников.</a:t>
            </a:r>
          </a:p>
          <a:p>
            <a:pPr algn="just"/>
            <a:r>
              <a:rPr lang="ru-RU" sz="1300" dirty="0">
                <a:solidFill>
                  <a:schemeClr val="tx1"/>
                </a:solidFill>
                <a:latin typeface="Times New Roman" pitchFamily="18" charset="0"/>
                <a:cs typeface="Times New Roman" pitchFamily="18" charset="0"/>
              </a:rPr>
              <a:t>Если дисциплинарное взыскание было применено незаконно или оно уже снято, то нельзя считать, что работник имеет дисциплинарное взыскание. А по п. 5 ч. 1 ст. 81 ТК РФ трудовой договор может быть расторгнут работодателем в случае</a:t>
            </a:r>
          </a:p>
          <a:p>
            <a:pPr algn="just"/>
            <a:r>
              <a:rPr lang="ru-RU" sz="1300" dirty="0">
                <a:solidFill>
                  <a:schemeClr val="tx1"/>
                </a:solidFill>
                <a:latin typeface="Times New Roman" pitchFamily="18" charset="0"/>
                <a:cs typeface="Times New Roman" pitchFamily="18" charset="0"/>
              </a:rPr>
              <a:t>неоднократного неисполнения работником без уважительных причин трудовых обязанностей, если он имеет дисциплинарное взыскание.</a:t>
            </a:r>
          </a:p>
          <a:p>
            <a:pPr algn="just"/>
            <a:r>
              <a:rPr lang="ru-RU" sz="1300" b="1" dirty="0">
                <a:solidFill>
                  <a:schemeClr val="tx1"/>
                </a:solidFill>
                <a:latin typeface="Times New Roman" pitchFamily="18" charset="0"/>
                <a:cs typeface="Times New Roman" pitchFamily="18" charset="0"/>
              </a:rPr>
              <a:t>2. Сбор документов, подтверждающих совершение нового дисциплинарного проступка </a:t>
            </a:r>
            <a:r>
              <a:rPr lang="ru-RU" sz="1300" dirty="0">
                <a:solidFill>
                  <a:schemeClr val="tx1"/>
                </a:solidFill>
                <a:latin typeface="Times New Roman" pitchFamily="18" charset="0"/>
                <a:cs typeface="Times New Roman" pitchFamily="18" charset="0"/>
              </a:rPr>
              <a:t>(докладные записки, акты и др.). Если данные документы оформляются, поступают, то они регистрируются в установленном у работодателя порядке в соответствующих журналах.</a:t>
            </a:r>
          </a:p>
          <a:p>
            <a:pPr algn="just"/>
            <a:r>
              <a:rPr lang="ru-RU" sz="1300" dirty="0">
                <a:solidFill>
                  <a:schemeClr val="tx1"/>
                </a:solidFill>
                <a:latin typeface="Times New Roman" pitchFamily="18" charset="0"/>
                <a:cs typeface="Times New Roman" pitchFamily="18" charset="0"/>
              </a:rPr>
              <a:t>На этом этапе пошаговой процедуры увольнения за неоднократное неисполнение трудовых обязанностей проверяется, вменена ли надлежащим образом трудовая обязанность, за неисполнение которой работник подвергается новому взысканию (трудовым договором, правилами внутреннего трудового распорядка или другим документом, который работник подписал).</a:t>
            </a:r>
          </a:p>
          <a:p>
            <a:pPr algn="just"/>
            <a:r>
              <a:rPr lang="ru-RU" sz="1300" b="1" dirty="0">
                <a:solidFill>
                  <a:schemeClr val="tx1"/>
                </a:solidFill>
                <a:latin typeface="Times New Roman" pitchFamily="18" charset="0"/>
                <a:cs typeface="Times New Roman" pitchFamily="18" charset="0"/>
              </a:rPr>
              <a:t> 3. Проверяется, не относится ли работник к той категории работников, которых увольнять по инициативе работодателя запрещено</a:t>
            </a:r>
            <a:r>
              <a:rPr lang="ru-RU" sz="1300" dirty="0">
                <a:solidFill>
                  <a:schemeClr val="tx1"/>
                </a:solidFill>
                <a:latin typeface="Times New Roman" pitchFamily="18" charset="0"/>
                <a:cs typeface="Times New Roman" pitchFamily="18" charset="0"/>
              </a:rPr>
              <a:t>.</a:t>
            </a:r>
          </a:p>
          <a:p>
            <a:pPr algn="just"/>
            <a:r>
              <a:rPr lang="ru-RU" sz="1300" dirty="0">
                <a:solidFill>
                  <a:schemeClr val="tx1"/>
                </a:solidFill>
                <a:latin typeface="Times New Roman" pitchFamily="18" charset="0"/>
                <a:cs typeface="Times New Roman" pitchFamily="18" charset="0"/>
              </a:rPr>
              <a:t>Если сотрудник относится к той категории работников, которых увольнять по инициативе работодателя нельзя, то пошаговая процедура увольнения за неоднократное неисполнение трудовых обязанностей на этом этапе прекращается.</a:t>
            </a:r>
          </a:p>
        </p:txBody>
      </p:sp>
    </p:spTree>
    <p:extLst>
      <p:ext uri="{BB962C8B-B14F-4D97-AF65-F5344CB8AC3E}">
        <p14:creationId xmlns:p14="http://schemas.microsoft.com/office/powerpoint/2010/main" val="385398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05099" y="111095"/>
            <a:ext cx="11818834" cy="664008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b="1" dirty="0">
                <a:solidFill>
                  <a:schemeClr val="tx1"/>
                </a:solidFill>
              </a:rPr>
              <a:t>4. Проверяются сроки, установленные для применения дисциплинарного взыскания в виде увольнени</a:t>
            </a:r>
            <a:r>
              <a:rPr lang="ru-RU" sz="1300" dirty="0">
                <a:solidFill>
                  <a:schemeClr val="tx1"/>
                </a:solidFill>
              </a:rPr>
              <a:t>я. Эти сроки уже проверяются относительно того нарушения, за которое работника планируется увольнять. Согласно ст. 193 ТК РФ дисциплинарное взыскание применяется не позднее одного месяца со дня обнаружения проступка, не считая времени болезни работника, пребывания его в отпуске, а также времени, необходимого на учет мнения представительного органа работников. Дисциплинарное взыскание не может быть применено позднее шести месяцев со дня совершения проступка, а по результатам ревизии, проверки финансово-хозяйственной деятельности или аудиторской проверки – позднее двух лет со дня его совершения. В указанные сроки не включается время производства по уголовному делу.</a:t>
            </a:r>
          </a:p>
          <a:p>
            <a:r>
              <a:rPr lang="ru-RU" sz="1300" dirty="0">
                <a:solidFill>
                  <a:schemeClr val="tx1"/>
                </a:solidFill>
              </a:rPr>
              <a:t> </a:t>
            </a:r>
            <a:r>
              <a:rPr lang="ru-RU" sz="1300" b="1" dirty="0">
                <a:solidFill>
                  <a:schemeClr val="tx1"/>
                </a:solidFill>
              </a:rPr>
              <a:t>5. Затребование от работника письменного объяснения по поводу нового дисциплинарного проступка</a:t>
            </a:r>
            <a:r>
              <a:rPr lang="ru-RU" sz="1300" dirty="0">
                <a:solidFill>
                  <a:schemeClr val="tx1"/>
                </a:solidFill>
              </a:rPr>
              <a:t>.</a:t>
            </a:r>
          </a:p>
          <a:p>
            <a:r>
              <a:rPr lang="ru-RU" sz="1300" dirty="0">
                <a:solidFill>
                  <a:schemeClr val="tx1"/>
                </a:solidFill>
              </a:rPr>
              <a:t>Работодатель готовит уведомление о необходимости предоставить письменное объяснение по поводу проступка. Уведомление готовится в двух экземплярах (по одному для каждой из сторон), регистрируется … Если работник предоставляет письменное объяснение, то оно рассматривается работодателем и регистрируется в установленном у работодателя порядке в соответствующем журнале регистрации.</a:t>
            </a:r>
          </a:p>
          <a:p>
            <a:r>
              <a:rPr lang="ru-RU" sz="1300" dirty="0">
                <a:solidFill>
                  <a:schemeClr val="tx1"/>
                </a:solidFill>
              </a:rPr>
              <a:t>Если по истечении двух рабочих дней указанное объяснение работником не предоставлено, то составляется соответствующий акт. Если у работодателя установлен порядок регистрации актов в специальном журнале, то подписанный акт нужно в таком журнале зарегистрировать.</a:t>
            </a:r>
          </a:p>
          <a:p>
            <a:r>
              <a:rPr lang="ru-RU" sz="1300" dirty="0" err="1">
                <a:solidFill>
                  <a:schemeClr val="tx1"/>
                </a:solidFill>
              </a:rPr>
              <a:t>Непредоставление</a:t>
            </a:r>
            <a:r>
              <a:rPr lang="ru-RU" sz="1300" dirty="0">
                <a:solidFill>
                  <a:schemeClr val="tx1"/>
                </a:solidFill>
              </a:rPr>
              <a:t> работником объяснения не является препятствием для применения дисциплинарного взыскания.</a:t>
            </a:r>
          </a:p>
          <a:p>
            <a:r>
              <a:rPr lang="ru-RU" sz="1300" dirty="0">
                <a:solidFill>
                  <a:schemeClr val="tx1"/>
                </a:solidFill>
              </a:rPr>
              <a:t> </a:t>
            </a:r>
            <a:r>
              <a:rPr lang="ru-RU" sz="1300" b="1" dirty="0">
                <a:solidFill>
                  <a:schemeClr val="tx1"/>
                </a:solidFill>
              </a:rPr>
              <a:t>6. Учет всех обстоятельств совершения нового дисциплинарного проступка</a:t>
            </a:r>
            <a:r>
              <a:rPr lang="ru-RU" sz="1300" dirty="0">
                <a:solidFill>
                  <a:schemeClr val="tx1"/>
                </a:solidFill>
              </a:rPr>
              <a:t>:</a:t>
            </a:r>
          </a:p>
          <a:p>
            <a:r>
              <a:rPr lang="ru-RU" sz="1300" dirty="0">
                <a:solidFill>
                  <a:schemeClr val="tx1"/>
                </a:solidFill>
              </a:rPr>
              <a:t>• вина работника в совершении проступка; • тяжесть проступка;• обстоятельства, при которых он был совершен; • предшествующее поведение работника; • отношение к труду.</a:t>
            </a:r>
          </a:p>
          <a:p>
            <a:r>
              <a:rPr lang="ru-RU" sz="1300" dirty="0">
                <a:solidFill>
                  <a:schemeClr val="tx1"/>
                </a:solidFill>
              </a:rPr>
              <a:t>Проверка наличия уважительной причины совершения проступка. Увольнение по данному основанию возможно, если неисполнение трудовых обязанностей происходило без уважительных причин.</a:t>
            </a:r>
          </a:p>
          <a:p>
            <a:r>
              <a:rPr lang="ru-RU" sz="1300" dirty="0">
                <a:solidFill>
                  <a:schemeClr val="tx1"/>
                </a:solidFill>
              </a:rPr>
              <a:t>Если работодатель решит не увольнять работника, а наложить на него за совершенный проступок взыскание в виде замечания или выговора, то он вправе это сделать.</a:t>
            </a:r>
          </a:p>
          <a:p>
            <a:r>
              <a:rPr lang="ru-RU" sz="1300" dirty="0">
                <a:solidFill>
                  <a:schemeClr val="tx1"/>
                </a:solidFill>
              </a:rPr>
              <a:t>Если работодатель решит не применять дисциплинарное взыскание за проступок, то пошаговая процедура увольнения за неоднократное неисполнение трудовых обязанностей прекращается.</a:t>
            </a:r>
          </a:p>
          <a:p>
            <a:r>
              <a:rPr lang="ru-RU" sz="1300" dirty="0">
                <a:solidFill>
                  <a:schemeClr val="tx1"/>
                </a:solidFill>
              </a:rPr>
              <a:t>Если работодатель решит применить за проступок дисциплинарное взыскание в виде увольнения, то переходим к следующему шагу.</a:t>
            </a:r>
          </a:p>
          <a:p>
            <a:r>
              <a:rPr lang="ru-RU" sz="1300" dirty="0">
                <a:solidFill>
                  <a:schemeClr val="tx1"/>
                </a:solidFill>
              </a:rPr>
              <a:t> </a:t>
            </a:r>
            <a:r>
              <a:rPr lang="ru-RU" sz="1300" b="1" dirty="0">
                <a:solidFill>
                  <a:schemeClr val="tx1"/>
                </a:solidFill>
              </a:rPr>
              <a:t>7. Издание приказа (распоряжения) о прекращении (расторжении) трудового договора с работником (увольнении</a:t>
            </a:r>
            <a:r>
              <a:rPr lang="ru-RU" sz="1300" dirty="0">
                <a:solidFill>
                  <a:schemeClr val="tx1"/>
                </a:solidFill>
              </a:rPr>
              <a:t>).</a:t>
            </a:r>
          </a:p>
          <a:p>
            <a:r>
              <a:rPr lang="ru-RU" sz="1300" dirty="0">
                <a:solidFill>
                  <a:schemeClr val="tx1"/>
                </a:solidFill>
              </a:rPr>
              <a:t>Следуя пошаговой процедуре увольнения за неоднократное неисполнение трудовых обязанностей, имейте в виду, что согласно ст. 81 ТК РФ не допускается увольнение работника по инициативе работодателя (за исключением случаев ликвидации организации либо прекращения деятельности индивидуальным предпринимателем) в период его временной нетрудоспособности и в период пребывания в отпуске.</a:t>
            </a:r>
          </a:p>
          <a:p>
            <a:r>
              <a:rPr lang="ru-RU" sz="1300" dirty="0">
                <a:solidFill>
                  <a:schemeClr val="tx1"/>
                </a:solidFill>
              </a:rPr>
              <a:t> </a:t>
            </a:r>
            <a:r>
              <a:rPr lang="ru-RU" sz="1300" b="1" dirty="0">
                <a:solidFill>
                  <a:schemeClr val="tx1"/>
                </a:solidFill>
              </a:rPr>
              <a:t>8. Регистрация приказа (распоряжения) о прекращении трудового договора ….</a:t>
            </a:r>
            <a:endParaRPr lang="ru-RU" sz="1300" dirty="0">
              <a:solidFill>
                <a:schemeClr val="tx1"/>
              </a:solidFill>
            </a:endParaRPr>
          </a:p>
        </p:txBody>
      </p:sp>
    </p:spTree>
    <p:extLst>
      <p:ext uri="{BB962C8B-B14F-4D97-AF65-F5344CB8AC3E}">
        <p14:creationId xmlns:p14="http://schemas.microsoft.com/office/powerpoint/2010/main" val="296835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5187" y="1173752"/>
            <a:ext cx="4776787" cy="5276850"/>
          </a:xfrm>
          <a:prstGeom prst="rect">
            <a:avLst/>
          </a:prstGeom>
        </p:spPr>
      </p:pic>
      <p:pic>
        <p:nvPicPr>
          <p:cNvPr id="4" name="Рисунок 3"/>
          <p:cNvPicPr>
            <a:picLocks noChangeAspect="1"/>
          </p:cNvPicPr>
          <p:nvPr/>
        </p:nvPicPr>
        <p:blipFill>
          <a:blip r:embed="rId3"/>
          <a:stretch>
            <a:fillRect/>
          </a:stretch>
        </p:blipFill>
        <p:spPr>
          <a:xfrm>
            <a:off x="5195842" y="1362917"/>
            <a:ext cx="6996157" cy="3914775"/>
          </a:xfrm>
          <a:prstGeom prst="rect">
            <a:avLst/>
          </a:prstGeom>
        </p:spPr>
      </p:pic>
      <p:pic>
        <p:nvPicPr>
          <p:cNvPr id="5" name="Рисунок 4"/>
          <p:cNvPicPr>
            <a:picLocks noChangeAspect="1"/>
          </p:cNvPicPr>
          <p:nvPr/>
        </p:nvPicPr>
        <p:blipFill>
          <a:blip r:embed="rId4"/>
          <a:stretch>
            <a:fillRect/>
          </a:stretch>
        </p:blipFill>
        <p:spPr>
          <a:xfrm>
            <a:off x="6238057" y="505667"/>
            <a:ext cx="4186101" cy="857250"/>
          </a:xfrm>
          <a:prstGeom prst="rect">
            <a:avLst/>
          </a:prstGeom>
        </p:spPr>
      </p:pic>
      <p:pic>
        <p:nvPicPr>
          <p:cNvPr id="6" name="Рисунок 5"/>
          <p:cNvPicPr>
            <a:picLocks noChangeAspect="1"/>
          </p:cNvPicPr>
          <p:nvPr/>
        </p:nvPicPr>
        <p:blipFill>
          <a:blip r:embed="rId5"/>
          <a:stretch>
            <a:fillRect/>
          </a:stretch>
        </p:blipFill>
        <p:spPr>
          <a:xfrm>
            <a:off x="63749" y="440939"/>
            <a:ext cx="4848225" cy="600075"/>
          </a:xfrm>
          <a:prstGeom prst="rect">
            <a:avLst/>
          </a:prstGeom>
        </p:spPr>
      </p:pic>
    </p:spTree>
    <p:extLst>
      <p:ext uri="{BB962C8B-B14F-4D97-AF65-F5344CB8AC3E}">
        <p14:creationId xmlns:p14="http://schemas.microsoft.com/office/powerpoint/2010/main" val="337562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4638" y="546643"/>
            <a:ext cx="11667228" cy="5593017"/>
          </a:xfrm>
          <a:prstGeom prst="rect">
            <a:avLst/>
          </a:prstGeom>
        </p:spPr>
      </p:pic>
    </p:spTree>
    <p:extLst>
      <p:ext uri="{BB962C8B-B14F-4D97-AF65-F5344CB8AC3E}">
        <p14:creationId xmlns:p14="http://schemas.microsoft.com/office/powerpoint/2010/main" val="55587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3441" y="0"/>
            <a:ext cx="9635232" cy="5721531"/>
          </a:xfrm>
          <a:prstGeom prst="rect">
            <a:avLst/>
          </a:prstGeom>
        </p:spPr>
      </p:pic>
      <p:sp>
        <p:nvSpPr>
          <p:cNvPr id="3" name="Загнутый угол 2"/>
          <p:cNvSpPr/>
          <p:nvPr/>
        </p:nvSpPr>
        <p:spPr>
          <a:xfrm>
            <a:off x="583474" y="5842236"/>
            <a:ext cx="11295018" cy="845948"/>
          </a:xfrm>
          <a:prstGeom prst="foldedCorner">
            <a:avLst/>
          </a:prstGeom>
          <a:solidFill>
            <a:srgbClr val="FF00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Федеральный закон от 3 августа 2018 г. N 304-ФЗ: </a:t>
            </a:r>
            <a:r>
              <a:rPr lang="ru-RU" sz="1400" dirty="0">
                <a:solidFill>
                  <a:schemeClr val="tx1"/>
                </a:solidFill>
                <a:latin typeface="Times New Roman" panose="02020603050405020304" pitchFamily="18" charset="0"/>
                <a:cs typeface="Times New Roman" panose="02020603050405020304" pitchFamily="18" charset="0"/>
              </a:rPr>
              <a:t>Дисциплинарное взыскание за несоблюдение ограничений и запретов, неисполнение обязанностей, установленных </a:t>
            </a:r>
            <a:r>
              <a:rPr lang="ru-RU" sz="1400" u="sng" dirty="0">
                <a:solidFill>
                  <a:schemeClr val="tx1"/>
                </a:solidFill>
                <a:latin typeface="Times New Roman" panose="02020603050405020304" pitchFamily="18" charset="0"/>
                <a:cs typeface="Times New Roman" panose="02020603050405020304" pitchFamily="18" charset="0"/>
              </a:rPr>
              <a:t>законодательством Российской Федерации о противодействии коррупции</a:t>
            </a:r>
            <a:r>
              <a:rPr lang="ru-RU" sz="1400" dirty="0">
                <a:solidFill>
                  <a:schemeClr val="tx1"/>
                </a:solidFill>
                <a:latin typeface="Times New Roman" panose="02020603050405020304" pitchFamily="18" charset="0"/>
                <a:cs typeface="Times New Roman" panose="02020603050405020304" pitchFamily="18" charset="0"/>
              </a:rPr>
              <a:t>, не может быть применено позднее </a:t>
            </a:r>
            <a:r>
              <a:rPr lang="ru-RU" sz="1400" u="sng" dirty="0">
                <a:solidFill>
                  <a:schemeClr val="tx1"/>
                </a:solidFill>
                <a:latin typeface="Times New Roman" panose="02020603050405020304" pitchFamily="18" charset="0"/>
                <a:cs typeface="Times New Roman" panose="02020603050405020304" pitchFamily="18" charset="0"/>
              </a:rPr>
              <a:t>трех лет </a:t>
            </a:r>
            <a:r>
              <a:rPr lang="ru-RU" sz="1400" dirty="0">
                <a:solidFill>
                  <a:schemeClr val="tx1"/>
                </a:solidFill>
                <a:latin typeface="Times New Roman" panose="02020603050405020304" pitchFamily="18" charset="0"/>
                <a:cs typeface="Times New Roman" panose="02020603050405020304" pitchFamily="18" charset="0"/>
              </a:rPr>
              <a:t>со дня совершения проступка. В указанные сроки не включается время производства по уголовному делу</a:t>
            </a:r>
          </a:p>
        </p:txBody>
      </p:sp>
    </p:spTree>
    <p:extLst>
      <p:ext uri="{BB962C8B-B14F-4D97-AF65-F5344CB8AC3E}">
        <p14:creationId xmlns:p14="http://schemas.microsoft.com/office/powerpoint/2010/main" val="390566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54" y="210823"/>
            <a:ext cx="5688400" cy="629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617" y="723408"/>
            <a:ext cx="5533659" cy="5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03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13" y="770248"/>
            <a:ext cx="6427420" cy="313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02513" y="425368"/>
            <a:ext cx="6357513" cy="2762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8" dirty="0">
                <a:solidFill>
                  <a:schemeClr val="tx1"/>
                </a:solidFill>
              </a:rPr>
              <a:t>Увольнения, являющиеся дисциплинарными взысканиями (</a:t>
            </a:r>
            <a:r>
              <a:rPr lang="ru-RU" sz="939" i="1" dirty="0">
                <a:solidFill>
                  <a:schemeClr val="tx1"/>
                </a:solidFill>
              </a:rPr>
              <a:t>продолжение</a:t>
            </a:r>
            <a:r>
              <a:rPr lang="ru-RU" sz="1408" dirty="0">
                <a:solidFill>
                  <a:schemeClr val="tx1"/>
                </a:solidFill>
              </a:rPr>
              <a:t>) </a:t>
            </a:r>
          </a:p>
        </p:txBody>
      </p:sp>
    </p:spTree>
    <p:extLst>
      <p:ext uri="{BB962C8B-B14F-4D97-AF65-F5344CB8AC3E}">
        <p14:creationId xmlns:p14="http://schemas.microsoft.com/office/powerpoint/2010/main" val="316483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298" y="84319"/>
            <a:ext cx="11707739" cy="67127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1"/>
              </a:solidFill>
            </a:endParaRPr>
          </a:p>
          <a:p>
            <a:pPr algn="ctr"/>
            <a:endParaRPr lang="ru-RU" sz="1600" b="1" dirty="0">
              <a:solidFill>
                <a:schemeClr val="tx1"/>
              </a:solidFill>
            </a:endParaRPr>
          </a:p>
          <a:p>
            <a:pPr algn="ctr"/>
            <a:endParaRPr lang="ru-RU" sz="1600" b="1" dirty="0">
              <a:solidFill>
                <a:schemeClr val="tx1"/>
              </a:solidFill>
            </a:endParaRPr>
          </a:p>
          <a:p>
            <a:pPr algn="ctr"/>
            <a:endParaRPr lang="ru-RU" sz="1600" b="1" dirty="0">
              <a:solidFill>
                <a:schemeClr val="tx1"/>
              </a:solidFill>
            </a:endParaRPr>
          </a:p>
          <a:p>
            <a:pPr algn="ctr"/>
            <a:endParaRPr lang="ru-RU" sz="1600" b="1" dirty="0">
              <a:solidFill>
                <a:schemeClr val="tx1"/>
              </a:solidFill>
            </a:endParaRPr>
          </a:p>
          <a:p>
            <a:pPr algn="ctr"/>
            <a:endParaRPr lang="ru-RU" sz="1600" b="1" dirty="0">
              <a:solidFill>
                <a:schemeClr val="tx1"/>
              </a:solidFill>
            </a:endParaRPr>
          </a:p>
          <a:p>
            <a:pPr algn="ctr"/>
            <a:r>
              <a:rPr lang="ru-RU" sz="1500" b="1" i="1" u="sng" dirty="0">
                <a:solidFill>
                  <a:schemeClr val="tx1"/>
                </a:solidFill>
                <a:latin typeface="Times New Roman" pitchFamily="18" charset="0"/>
                <a:cs typeface="Times New Roman" pitchFamily="18" charset="0"/>
              </a:rPr>
              <a:t>Расторжение трудового договора по соглашению сторон (пункт 1 части первой статьи 77 ТК РФ)</a:t>
            </a:r>
          </a:p>
          <a:p>
            <a:pPr algn="ctr"/>
            <a:endParaRPr lang="ru-RU" sz="1300" dirty="0">
              <a:solidFill>
                <a:schemeClr val="tx1"/>
              </a:solidFill>
              <a:latin typeface="Times New Roman" pitchFamily="18" charset="0"/>
              <a:cs typeface="Times New Roman" pitchFamily="18" charset="0"/>
            </a:endParaRPr>
          </a:p>
          <a:p>
            <a:pPr algn="ctr"/>
            <a:r>
              <a:rPr lang="ru-RU" sz="1300" dirty="0">
                <a:solidFill>
                  <a:schemeClr val="tx1"/>
                </a:solidFill>
                <a:latin typeface="Times New Roman" pitchFamily="18" charset="0"/>
                <a:cs typeface="Times New Roman" pitchFamily="18" charset="0"/>
              </a:rPr>
              <a:t>Согласно ст. 78 ТК РФ трудовой договор может быть в любое время расторгнут по соглашению сторон трудового договора</a:t>
            </a:r>
          </a:p>
          <a:p>
            <a:pPr algn="just"/>
            <a:endParaRPr lang="ru-RU" sz="1300" b="1" dirty="0">
              <a:solidFill>
                <a:schemeClr val="tx1"/>
              </a:solidFill>
              <a:latin typeface="Times New Roman" pitchFamily="18" charset="0"/>
              <a:cs typeface="Times New Roman" pitchFamily="18" charset="0"/>
            </a:endParaRPr>
          </a:p>
          <a:p>
            <a:pPr algn="just"/>
            <a:r>
              <a:rPr lang="ru-RU" sz="1300" b="1" dirty="0">
                <a:solidFill>
                  <a:schemeClr val="tx1"/>
                </a:solidFill>
                <a:latin typeface="Times New Roman" pitchFamily="18" charset="0"/>
                <a:cs typeface="Times New Roman" pitchFamily="18" charset="0"/>
              </a:rPr>
              <a:t>1.</a:t>
            </a:r>
            <a:r>
              <a:rPr lang="ru-RU" sz="1300" dirty="0">
                <a:solidFill>
                  <a:schemeClr val="tx1"/>
                </a:solidFill>
                <a:latin typeface="Times New Roman" pitchFamily="18" charset="0"/>
                <a:cs typeface="Times New Roman" pitchFamily="18" charset="0"/>
              </a:rPr>
              <a:t> </a:t>
            </a:r>
            <a:r>
              <a:rPr lang="ru-RU" sz="1300" b="1" dirty="0">
                <a:solidFill>
                  <a:schemeClr val="tx1"/>
                </a:solidFill>
                <a:latin typeface="Times New Roman" pitchFamily="18" charset="0"/>
                <a:cs typeface="Times New Roman" pitchFamily="18" charset="0"/>
              </a:rPr>
              <a:t>Оформление соглашения о расторжении трудового договора в письменной форме.</a:t>
            </a:r>
          </a:p>
          <a:p>
            <a:pPr algn="just"/>
            <a:r>
              <a:rPr lang="ru-RU" sz="1300" dirty="0">
                <a:solidFill>
                  <a:schemeClr val="tx1"/>
                </a:solidFill>
                <a:latin typeface="Times New Roman" pitchFamily="18" charset="0"/>
                <a:cs typeface="Times New Roman" pitchFamily="18" charset="0"/>
              </a:rPr>
              <a:t>Соглашение оформляется в двух экземплярах (по одному для каждой из сторон), если большее количество экземпляров не предусмотрено у данного работодателя.</a:t>
            </a:r>
          </a:p>
          <a:p>
            <a:pPr algn="just"/>
            <a:r>
              <a:rPr lang="ru-RU" sz="1300" dirty="0">
                <a:solidFill>
                  <a:schemeClr val="tx1"/>
                </a:solidFill>
                <a:latin typeface="Times New Roman" pitchFamily="18" charset="0"/>
                <a:cs typeface="Times New Roman" pitchFamily="18" charset="0"/>
              </a:rPr>
              <a:t>!!! </a:t>
            </a:r>
            <a:r>
              <a:rPr lang="ru-RU" sz="1300" dirty="0">
                <a:solidFill>
                  <a:schemeClr val="accent5">
                    <a:lumMod val="75000"/>
                  </a:schemeClr>
                </a:solidFill>
                <a:latin typeface="Times New Roman" pitchFamily="18" charset="0"/>
                <a:cs typeface="Times New Roman" pitchFamily="18" charset="0"/>
              </a:rPr>
              <a:t>Соглашения о расторжении трудовых договоров с некоторыми категориями работников (руководители, их заместители, главные бухгалтеры) не могут содержать условия о выплате работнику выходного пособия, компенсации и (или) о назначении работнику каких-либо иных выплат в любой форме.</a:t>
            </a:r>
          </a:p>
          <a:p>
            <a:pPr algn="just"/>
            <a:r>
              <a:rPr lang="ru-RU" sz="1300" b="1" dirty="0">
                <a:solidFill>
                  <a:schemeClr val="tx1"/>
                </a:solidFill>
                <a:latin typeface="Times New Roman" pitchFamily="18" charset="0"/>
                <a:cs typeface="Times New Roman" pitchFamily="18" charset="0"/>
              </a:rPr>
              <a:t>2. Регистрация соглашения</a:t>
            </a:r>
            <a:r>
              <a:rPr lang="ru-RU" sz="1300" dirty="0">
                <a:solidFill>
                  <a:schemeClr val="tx1"/>
                </a:solidFill>
                <a:latin typeface="Times New Roman" pitchFamily="18" charset="0"/>
                <a:cs typeface="Times New Roman" pitchFamily="18" charset="0"/>
              </a:rPr>
              <a:t> в установленном у работодателя порядке, например, в журнале регистрации соглашений к трудовым договорам с работниками.</a:t>
            </a:r>
          </a:p>
          <a:p>
            <a:pPr algn="just"/>
            <a:r>
              <a:rPr lang="ru-RU" sz="1300" b="1" dirty="0">
                <a:solidFill>
                  <a:schemeClr val="tx1"/>
                </a:solidFill>
                <a:latin typeface="Times New Roman" pitchFamily="18" charset="0"/>
                <a:cs typeface="Times New Roman" pitchFamily="18" charset="0"/>
              </a:rPr>
              <a:t>3. Вручение работнику его экземпляра соглашения.</a:t>
            </a:r>
          </a:p>
          <a:p>
            <a:pPr algn="just"/>
            <a:r>
              <a:rPr lang="ru-RU" sz="1300" dirty="0">
                <a:solidFill>
                  <a:schemeClr val="tx1"/>
                </a:solidFill>
                <a:latin typeface="Times New Roman" pitchFamily="18" charset="0"/>
                <a:cs typeface="Times New Roman" pitchFamily="18" charset="0"/>
              </a:rPr>
              <a:t>Получение работником экземпляра соглашения следует подтвердить подписью работника на экземпляре соглашения, остающемся на хранении у работодателя. Рекомендуем перед подписью ставить фразу «Экземпляр соглашения мною получен».</a:t>
            </a:r>
          </a:p>
          <a:p>
            <a:pPr algn="just"/>
            <a:r>
              <a:rPr lang="ru-RU" sz="1300" b="1" dirty="0">
                <a:solidFill>
                  <a:schemeClr val="tx1"/>
                </a:solidFill>
                <a:latin typeface="Times New Roman" pitchFamily="18" charset="0"/>
                <a:cs typeface="Times New Roman" pitchFamily="18" charset="0"/>
              </a:rPr>
              <a:t>4. Издание приказа (распоряжения) о прекращении (расторжении) трудового договора с работником (увольнении).</a:t>
            </a:r>
          </a:p>
          <a:p>
            <a:pPr algn="just"/>
            <a:r>
              <a:rPr lang="ru-RU" sz="1300" b="1" dirty="0">
                <a:solidFill>
                  <a:schemeClr val="tx1"/>
                </a:solidFill>
                <a:latin typeface="Times New Roman" pitchFamily="18" charset="0"/>
                <a:cs typeface="Times New Roman" pitchFamily="18" charset="0"/>
              </a:rPr>
              <a:t>5. Регистрация приказа (распоряжения) </a:t>
            </a:r>
            <a:r>
              <a:rPr lang="ru-RU" sz="1300" dirty="0">
                <a:solidFill>
                  <a:schemeClr val="tx1"/>
                </a:solidFill>
                <a:latin typeface="Times New Roman" pitchFamily="18" charset="0"/>
                <a:cs typeface="Times New Roman" pitchFamily="18" charset="0"/>
              </a:rPr>
              <a:t>в установленном у работодателя порядке, например, в журнале регистрации приказов (распоряжений).</a:t>
            </a:r>
          </a:p>
          <a:p>
            <a:pPr algn="just"/>
            <a:r>
              <a:rPr lang="ru-RU" sz="1300" b="1" dirty="0">
                <a:solidFill>
                  <a:schemeClr val="tx1"/>
                </a:solidFill>
                <a:latin typeface="Times New Roman" pitchFamily="18" charset="0"/>
                <a:cs typeface="Times New Roman" pitchFamily="18" charset="0"/>
              </a:rPr>
              <a:t>6. Ознакомление работника с приказом</a:t>
            </a:r>
            <a:r>
              <a:rPr lang="ru-RU" sz="1300" dirty="0">
                <a:solidFill>
                  <a:schemeClr val="tx1"/>
                </a:solidFill>
                <a:latin typeface="Times New Roman" pitchFamily="18" charset="0"/>
                <a:cs typeface="Times New Roman" pitchFamily="18" charset="0"/>
              </a:rPr>
              <a:t> (распоряжением) работодателя о прекращении трудового договора под подпись.</a:t>
            </a:r>
          </a:p>
          <a:p>
            <a:pPr algn="just"/>
            <a:r>
              <a:rPr lang="ru-RU" sz="1300" dirty="0">
                <a:solidFill>
                  <a:schemeClr val="tx1"/>
                </a:solidFill>
                <a:latin typeface="Times New Roman" pitchFamily="18" charset="0"/>
                <a:cs typeface="Times New Roman" pitchFamily="18" charset="0"/>
              </a:rPr>
              <a:t>В случае, когда приказ (распоряжение) о прекращении трудового договора невозможно довести до сведения работника или работник отказывается ознакомиться с ним под подпись, на приказе (распоряжении) </a:t>
            </a:r>
            <a:r>
              <a:rPr lang="ru-RU" sz="1300" b="1" dirty="0">
                <a:solidFill>
                  <a:schemeClr val="tx1"/>
                </a:solidFill>
                <a:latin typeface="Times New Roman" pitchFamily="18" charset="0"/>
                <a:cs typeface="Times New Roman" pitchFamily="18" charset="0"/>
              </a:rPr>
              <a:t>необходимо произвести</a:t>
            </a:r>
            <a:r>
              <a:rPr lang="ru-RU" sz="1300" dirty="0">
                <a:solidFill>
                  <a:schemeClr val="tx1"/>
                </a:solidFill>
                <a:latin typeface="Times New Roman" pitchFamily="18" charset="0"/>
                <a:cs typeface="Times New Roman" pitchFamily="18" charset="0"/>
              </a:rPr>
              <a:t> соответствующую запись (ч. 2 ст. 84.1 </a:t>
            </a:r>
            <a:r>
              <a:rPr lang="ru-RU" sz="1300" u="sng" dirty="0">
                <a:solidFill>
                  <a:schemeClr val="tx1"/>
                </a:solidFill>
                <a:latin typeface="Times New Roman" pitchFamily="18" charset="0"/>
                <a:cs typeface="Times New Roman" pitchFamily="18" charset="0"/>
                <a:hlinkClick r:id="rId2"/>
              </a:rPr>
              <a:t>ТК РФ</a:t>
            </a:r>
            <a:r>
              <a:rPr lang="ru-RU" sz="1300" dirty="0">
                <a:solidFill>
                  <a:schemeClr val="tx1"/>
                </a:solidFill>
                <a:latin typeface="Times New Roman" pitchFamily="18" charset="0"/>
                <a:cs typeface="Times New Roman" pitchFamily="18" charset="0"/>
              </a:rPr>
              <a:t>).</a:t>
            </a:r>
          </a:p>
          <a:p>
            <a:pPr algn="just"/>
            <a:r>
              <a:rPr lang="ru-RU" sz="1300" b="1" dirty="0">
                <a:solidFill>
                  <a:schemeClr val="tx1"/>
                </a:solidFill>
                <a:latin typeface="Times New Roman" pitchFamily="18" charset="0"/>
                <a:cs typeface="Times New Roman" pitchFamily="18" charset="0"/>
              </a:rPr>
              <a:t>7. Оформление</a:t>
            </a:r>
            <a:r>
              <a:rPr lang="ru-RU" sz="1300" dirty="0">
                <a:solidFill>
                  <a:schemeClr val="tx1"/>
                </a:solidFill>
                <a:latin typeface="Times New Roman" pitchFamily="18" charset="0"/>
                <a:cs typeface="Times New Roman" pitchFamily="18" charset="0"/>
              </a:rPr>
              <a:t> </a:t>
            </a:r>
            <a:r>
              <a:rPr lang="ru-RU" sz="1300" b="1" dirty="0">
                <a:solidFill>
                  <a:schemeClr val="tx1"/>
                </a:solidFill>
                <a:latin typeface="Times New Roman" pitchFamily="18" charset="0"/>
                <a:cs typeface="Times New Roman" pitchFamily="18" charset="0"/>
              </a:rPr>
              <a:t>записки-расчета при прекращении (расторжении) трудового договора с работником (увольнении).</a:t>
            </a:r>
            <a:endParaRPr lang="ru-RU" sz="1300" dirty="0">
              <a:solidFill>
                <a:schemeClr val="tx1"/>
              </a:solidFill>
              <a:latin typeface="Times New Roman" pitchFamily="18" charset="0"/>
              <a:cs typeface="Times New Roman" pitchFamily="18" charset="0"/>
            </a:endParaRPr>
          </a:p>
          <a:p>
            <a:pPr algn="just"/>
            <a:r>
              <a:rPr lang="ru-RU" sz="1300" b="1" dirty="0">
                <a:solidFill>
                  <a:schemeClr val="tx1"/>
                </a:solidFill>
                <a:latin typeface="Times New Roman" pitchFamily="18" charset="0"/>
                <a:cs typeface="Times New Roman" pitchFamily="18" charset="0"/>
              </a:rPr>
              <a:t>8. Расчет с работником.</a:t>
            </a:r>
            <a:endParaRPr lang="ru-RU" sz="1300" dirty="0">
              <a:solidFill>
                <a:schemeClr val="tx1"/>
              </a:solidFill>
              <a:latin typeface="Times New Roman" pitchFamily="18" charset="0"/>
              <a:cs typeface="Times New Roman" pitchFamily="18" charset="0"/>
            </a:endParaRPr>
          </a:p>
          <a:p>
            <a:pPr algn="just"/>
            <a:r>
              <a:rPr lang="ru-RU" sz="1300" dirty="0">
                <a:solidFill>
                  <a:schemeClr val="tx1"/>
                </a:solidFill>
                <a:latin typeface="Times New Roman" pitchFamily="18" charset="0"/>
                <a:cs typeface="Times New Roman" pitchFamily="18" charset="0"/>
              </a:rPr>
              <a:t>При прекращении трудового договора выплата всех сумм, причитающихся работнику от работодателя, производится в день увольнения работника. Если работник в день увольнения не работал, то соответствующие суммы должны быть выплачены не позднее следующего дня после предъявления уволенным работником требования о расчете. В случае спора о размерах сумм, причитающихся работнику при увольнении, работодатель обязан в указанный в настоящей статье срок выплатить не оспариваемую им сумму (ст. 140 </a:t>
            </a:r>
            <a:r>
              <a:rPr lang="ru-RU" sz="1300" u="sng" dirty="0">
                <a:solidFill>
                  <a:schemeClr val="tx1"/>
                </a:solidFill>
                <a:latin typeface="Times New Roman" pitchFamily="18" charset="0"/>
                <a:cs typeface="Times New Roman" pitchFamily="18" charset="0"/>
                <a:hlinkClick r:id="rId2"/>
              </a:rPr>
              <a:t>ТК</a:t>
            </a:r>
            <a:r>
              <a:rPr lang="ru-RU" sz="1300" dirty="0">
                <a:solidFill>
                  <a:schemeClr val="tx1"/>
                </a:solidFill>
                <a:latin typeface="Times New Roman" pitchFamily="18" charset="0"/>
                <a:cs typeface="Times New Roman" pitchFamily="18" charset="0"/>
              </a:rPr>
              <a:t> РФ).</a:t>
            </a:r>
          </a:p>
          <a:p>
            <a:pPr algn="just"/>
            <a:r>
              <a:rPr lang="ru-RU" sz="1300" dirty="0">
                <a:solidFill>
                  <a:schemeClr val="tx1"/>
                </a:solidFill>
                <a:latin typeface="Times New Roman" pitchFamily="18" charset="0"/>
                <a:cs typeface="Times New Roman" pitchFamily="18" charset="0"/>
              </a:rPr>
              <a:t>Согласно ч. 1 ст. 127 </a:t>
            </a:r>
            <a:r>
              <a:rPr lang="ru-RU" sz="1300" u="sng" dirty="0">
                <a:solidFill>
                  <a:schemeClr val="tx1"/>
                </a:solidFill>
                <a:latin typeface="Times New Roman" pitchFamily="18" charset="0"/>
                <a:cs typeface="Times New Roman" pitchFamily="18" charset="0"/>
                <a:hlinkClick r:id="rId2"/>
              </a:rPr>
              <a:t>ТК РФ</a:t>
            </a:r>
            <a:r>
              <a:rPr lang="ru-RU" sz="1300" dirty="0">
                <a:solidFill>
                  <a:schemeClr val="tx1"/>
                </a:solidFill>
                <a:latin typeface="Times New Roman" pitchFamily="18" charset="0"/>
                <a:cs typeface="Times New Roman" pitchFamily="18" charset="0"/>
              </a:rPr>
              <a:t> при увольнении работнику выплачивается денежная компенсация за все неиспользованные отпуска.</a:t>
            </a:r>
          </a:p>
          <a:p>
            <a:pPr algn="just"/>
            <a:r>
              <a:rPr lang="ru-RU" sz="1300" b="1" dirty="0">
                <a:solidFill>
                  <a:schemeClr val="tx1"/>
                </a:solidFill>
                <a:latin typeface="Times New Roman" pitchFamily="18" charset="0"/>
                <a:cs typeface="Times New Roman" pitchFamily="18" charset="0"/>
              </a:rPr>
              <a:t>9. Оформление записи о прекращении трудового договора в трудовой книжке и личной карточке.</a:t>
            </a:r>
          </a:p>
          <a:p>
            <a:pPr algn="just"/>
            <a:r>
              <a:rPr lang="ru-RU" sz="1300" b="1" dirty="0">
                <a:solidFill>
                  <a:schemeClr val="tx1"/>
                </a:solidFill>
                <a:latin typeface="Times New Roman" pitchFamily="18" charset="0"/>
                <a:cs typeface="Times New Roman" pitchFamily="18" charset="0"/>
              </a:rPr>
              <a:t>10. Изготовление копии трудовой книжки увольняемого работника для архива работодателя.</a:t>
            </a:r>
          </a:p>
          <a:p>
            <a:pPr algn="just"/>
            <a:r>
              <a:rPr lang="ru-RU" sz="1300" b="1" dirty="0">
                <a:solidFill>
                  <a:schemeClr val="tx1"/>
                </a:solidFill>
                <a:latin typeface="Times New Roman" pitchFamily="18" charset="0"/>
                <a:cs typeface="Times New Roman" pitchFamily="18" charset="0"/>
              </a:rPr>
              <a:t>11. Выдача работнику трудовой книжки в день увольнения.</a:t>
            </a:r>
          </a:p>
          <a:p>
            <a:pPr algn="just"/>
            <a:r>
              <a:rPr lang="ru-RU" sz="1300" b="1" dirty="0">
                <a:solidFill>
                  <a:schemeClr val="tx1"/>
                </a:solidFill>
                <a:latin typeface="Times New Roman" pitchFamily="18" charset="0"/>
                <a:cs typeface="Times New Roman" pitchFamily="18" charset="0"/>
              </a:rPr>
              <a:t>12. Подтверждение факта выдачи работнику его трудовой книжки. </a:t>
            </a:r>
          </a:p>
          <a:p>
            <a:pPr algn="just"/>
            <a:r>
              <a:rPr lang="ru-RU" sz="1300" b="1" dirty="0">
                <a:solidFill>
                  <a:schemeClr val="tx1"/>
                </a:solidFill>
                <a:latin typeface="Times New Roman" pitchFamily="18" charset="0"/>
                <a:cs typeface="Times New Roman" pitchFamily="18" charset="0"/>
              </a:rPr>
              <a:t>13. Выдача справки/справок о сумме заработка </a:t>
            </a:r>
            <a:r>
              <a:rPr lang="ru-RU" sz="1300" dirty="0">
                <a:solidFill>
                  <a:schemeClr val="tx1"/>
                </a:solidFill>
                <a:latin typeface="Times New Roman" pitchFamily="18" charset="0"/>
                <a:cs typeface="Times New Roman" pitchFamily="18" charset="0"/>
              </a:rPr>
              <a:t>(п. 3 ч. 2 ст. 4.1 Федерального закона от 29.12.2006 N 255-ФЗ «Об обязательном социальном страховании на случай временной нетрудоспособности и в связи с материнством»).</a:t>
            </a:r>
          </a:p>
          <a:p>
            <a:endParaRPr lang="ru-RU" sz="1400" dirty="0">
              <a:solidFill>
                <a:schemeClr val="tx1"/>
              </a:solidFill>
            </a:endParaRPr>
          </a:p>
          <a:p>
            <a:endParaRPr lang="ru-RU" sz="1400" dirty="0">
              <a:solidFill>
                <a:schemeClr val="tx1"/>
              </a:solidFill>
            </a:endParaRPr>
          </a:p>
          <a:p>
            <a:endParaRPr lang="ru-RU" sz="1400" dirty="0">
              <a:solidFill>
                <a:schemeClr val="tx1"/>
              </a:solidFill>
            </a:endParaRPr>
          </a:p>
          <a:p>
            <a:pPr algn="ctr"/>
            <a:endParaRPr lang="ru-RU" sz="1600" dirty="0">
              <a:solidFill>
                <a:schemeClr val="tx1"/>
              </a:solidFill>
            </a:endParaRPr>
          </a:p>
          <a:p>
            <a:pPr algn="ctr"/>
            <a:endParaRPr lang="ru-RU" sz="1600" b="1" dirty="0">
              <a:solidFill>
                <a:schemeClr val="tx1"/>
              </a:solidFill>
            </a:endParaRPr>
          </a:p>
          <a:p>
            <a:pPr algn="ctr"/>
            <a:endParaRPr lang="ru-RU" sz="1600" b="1" dirty="0">
              <a:solidFill>
                <a:schemeClr val="tx1"/>
              </a:solidFill>
            </a:endParaRPr>
          </a:p>
          <a:p>
            <a:pPr algn="ctr"/>
            <a:endParaRPr lang="ru-RU" sz="1600" dirty="0">
              <a:solidFill>
                <a:schemeClr val="tx1"/>
              </a:solidFill>
            </a:endParaRPr>
          </a:p>
        </p:txBody>
      </p:sp>
    </p:spTree>
    <p:extLst>
      <p:ext uri="{BB962C8B-B14F-4D97-AF65-F5344CB8AC3E}">
        <p14:creationId xmlns:p14="http://schemas.microsoft.com/office/powerpoint/2010/main" val="206526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336" y="0"/>
            <a:ext cx="11930743" cy="6804427"/>
          </a:xfrm>
          <a:prstGeom prst="rect">
            <a:avLst/>
          </a:prstGeom>
        </p:spPr>
        <p:txBody>
          <a:bodyPr wrap="square">
            <a:spAutoFit/>
          </a:bodyPr>
          <a:lstStyle/>
          <a:p>
            <a:pPr algn="ctr">
              <a:spcBef>
                <a:spcPts val="540"/>
              </a:spcBef>
              <a:spcAft>
                <a:spcPts val="540"/>
              </a:spcAft>
            </a:pPr>
            <a:r>
              <a:rPr lang="ru-RU" b="1" dirty="0">
                <a:solidFill>
                  <a:srgbClr val="000080"/>
                </a:solidFill>
                <a:latin typeface="Arial" panose="020B0604020202020204" pitchFamily="34" charset="0"/>
                <a:ea typeface="Calibri" panose="020F0502020204030204" pitchFamily="34" charset="0"/>
                <a:cs typeface="Times New Roman" panose="02020603050405020304" pitchFamily="18" charset="0"/>
              </a:rPr>
              <a:t>Письмо Федеральной службы по труду и занятости от 18 июня 2012 г. N 863-6-1</a:t>
            </a:r>
            <a:br>
              <a:rPr lang="ru-RU" b="1" dirty="0">
                <a:solidFill>
                  <a:srgbClr val="000080"/>
                </a:solidFill>
                <a:latin typeface="Arial" panose="020B0604020202020204" pitchFamily="34" charset="0"/>
                <a:ea typeface="Calibri" panose="020F0502020204030204" pitchFamily="34" charset="0"/>
                <a:cs typeface="Times New Roman" panose="02020603050405020304" pitchFamily="18" charset="0"/>
              </a:rPr>
            </a:br>
            <a:r>
              <a:rPr lang="ru-RU" b="1" dirty="0">
                <a:solidFill>
                  <a:srgbClr val="000080"/>
                </a:solidFill>
                <a:latin typeface="Arial" panose="020B0604020202020204" pitchFamily="34" charset="0"/>
                <a:ea typeface="Calibri" panose="020F0502020204030204" pitchFamily="34" charset="0"/>
                <a:cs typeface="Times New Roman" panose="02020603050405020304" pitchFamily="18" charset="0"/>
              </a:rPr>
              <a:t>"О дате прекращения трудового договора"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b="1" dirty="0">
                <a:solidFill>
                  <a:srgbClr val="000080"/>
                </a:solidFill>
                <a:latin typeface="Arial" panose="020B0604020202020204" pitchFamily="34" charset="0"/>
                <a:ea typeface="Calibri" panose="020F0502020204030204" pitchFamily="34" charset="0"/>
                <a:cs typeface="Times New Roman" panose="02020603050405020304" pitchFamily="18" charset="0"/>
              </a:rPr>
              <a:t>Вопрос</a:t>
            </a:r>
            <a:r>
              <a:rPr lang="ru-RU" dirty="0">
                <a:latin typeface="Arial" panose="020B0604020202020204" pitchFamily="34" charset="0"/>
                <a:ea typeface="Calibri" panose="020F0502020204030204" pitchFamily="34" charset="0"/>
                <a:cs typeface="Times New Roman" panose="02020603050405020304" pitchFamily="18" charset="0"/>
              </a:rPr>
              <a:t>: Сотрудник организации подал заявление на увольнение. Бухгалтерия и отдел кадров работают по пятидневной рабочей неделе. Сотрудник работает по сменному графику, и его последний рабочий день (рабочая смена) приходится на субботу. В какой день работодатель обязан произвести окончательный расчет и выдать трудовую книжку сотруднику при увольнении: в понедельник, следующий за последним днем работы сотрудника (в день работы бухгалтерии и кадровой службы), или в субботу (с привлечением бухгалтерии и отдела кадров к работе в выходной день)?</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b="1" dirty="0">
                <a:solidFill>
                  <a:srgbClr val="000080"/>
                </a:solidFill>
                <a:latin typeface="Arial" panose="020B0604020202020204" pitchFamily="34" charset="0"/>
                <a:ea typeface="Calibri" panose="020F0502020204030204" pitchFamily="34" charset="0"/>
                <a:cs typeface="Times New Roman" panose="02020603050405020304" pitchFamily="18" charset="0"/>
              </a:rPr>
              <a:t>Ответ</a:t>
            </a:r>
            <a:r>
              <a:rPr lang="ru-RU" dirty="0">
                <a:latin typeface="Arial" panose="020B0604020202020204" pitchFamily="34" charset="0"/>
                <a:ea typeface="Calibri" panose="020F0502020204030204" pitchFamily="34" charset="0"/>
                <a:cs typeface="Times New Roman" panose="02020603050405020304" pitchFamily="18" charset="0"/>
              </a:rPr>
              <a:t>: В Правовом управлении Федеральной службы по труду и занятости рассмотрен запрос N 9 от 21.05.2012 г. Сообщаем следующее.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В соответствии со </a:t>
            </a:r>
            <a:r>
              <a:rPr lang="ru-RU" dirty="0">
                <a:solidFill>
                  <a:srgbClr val="008000"/>
                </a:solidFill>
                <a:latin typeface="Arial" panose="020B0604020202020204" pitchFamily="34" charset="0"/>
                <a:ea typeface="Calibri" panose="020F0502020204030204" pitchFamily="34" charset="0"/>
                <a:cs typeface="Times New Roman" panose="02020603050405020304" pitchFamily="18" charset="0"/>
                <a:hlinkClick r:id="rId2"/>
              </a:rPr>
              <a:t>ст. 84.1</a:t>
            </a:r>
            <a:r>
              <a:rPr lang="ru-RU" dirty="0">
                <a:latin typeface="Arial" panose="020B0604020202020204" pitchFamily="34" charset="0"/>
                <a:ea typeface="Calibri" panose="020F0502020204030204" pitchFamily="34" charset="0"/>
                <a:cs typeface="Times New Roman" panose="02020603050405020304" pitchFamily="18" charset="0"/>
              </a:rPr>
              <a:t> Трудового кодекса Российской Федерации (далее - Кодекс) днем прекращения трудового договора во всех случаях является последний день работы работника.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Если последний день срока трудового договора приходится на нерабочий день, то днем окончания срока считается ближайший следующий за ним рабочий день (</a:t>
            </a:r>
            <a:r>
              <a:rPr lang="ru-RU" dirty="0">
                <a:solidFill>
                  <a:srgbClr val="008000"/>
                </a:solidFill>
                <a:latin typeface="Arial" panose="020B0604020202020204" pitchFamily="34" charset="0"/>
                <a:ea typeface="Calibri" panose="020F0502020204030204" pitchFamily="34" charset="0"/>
                <a:cs typeface="Times New Roman" panose="02020603050405020304" pitchFamily="18" charset="0"/>
                <a:hlinkClick r:id="rId3"/>
              </a:rPr>
              <a:t>ст. 14</a:t>
            </a:r>
            <a:r>
              <a:rPr lang="ru-RU" dirty="0">
                <a:latin typeface="Arial" panose="020B0604020202020204" pitchFamily="34" charset="0"/>
                <a:ea typeface="Calibri" panose="020F0502020204030204" pitchFamily="34" charset="0"/>
                <a:cs typeface="Times New Roman" panose="02020603050405020304" pitchFamily="18" charset="0"/>
              </a:rPr>
              <a:t> Кодекса).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В случае, если трудовой договор прекращается с работником, которому установлен сменный режим рабочего времени, то датой прекращения трудового договора является дата последнего рабочего дня, в том числе выпадающая на выходной или нерабочий праздничный день.</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В соответствии со </a:t>
            </a:r>
            <a:r>
              <a:rPr lang="ru-RU" dirty="0">
                <a:solidFill>
                  <a:srgbClr val="008000"/>
                </a:solidFill>
                <a:latin typeface="Arial" panose="020B0604020202020204" pitchFamily="34" charset="0"/>
                <a:ea typeface="Calibri" panose="020F0502020204030204" pitchFamily="34" charset="0"/>
                <a:cs typeface="Times New Roman" panose="02020603050405020304" pitchFamily="18" charset="0"/>
                <a:hlinkClick r:id="rId2"/>
              </a:rPr>
              <a:t>статьей 84.1</a:t>
            </a:r>
            <a:r>
              <a:rPr lang="ru-RU" dirty="0">
                <a:latin typeface="Arial" panose="020B0604020202020204" pitchFamily="34" charset="0"/>
                <a:ea typeface="Calibri" panose="020F0502020204030204" pitchFamily="34" charset="0"/>
                <a:cs typeface="Times New Roman" panose="02020603050405020304" pitchFamily="18" charset="0"/>
              </a:rPr>
              <a:t> Кодекса работодатель обязан выдать работнику трудовую книжку в день прекращения трудового договора и произвести с ним окончательный расчет в соответствии со </a:t>
            </a:r>
            <a:r>
              <a:rPr lang="ru-RU" dirty="0">
                <a:solidFill>
                  <a:srgbClr val="008000"/>
                </a:solidFill>
                <a:latin typeface="Arial" panose="020B0604020202020204" pitchFamily="34" charset="0"/>
                <a:ea typeface="Calibri" panose="020F0502020204030204" pitchFamily="34" charset="0"/>
                <a:cs typeface="Times New Roman" panose="02020603050405020304" pitchFamily="18" charset="0"/>
                <a:hlinkClick r:id="rId4"/>
              </a:rPr>
              <a:t>статьей 140</a:t>
            </a:r>
            <a:r>
              <a:rPr lang="ru-RU" dirty="0">
                <a:latin typeface="Arial" panose="020B0604020202020204" pitchFamily="34" charset="0"/>
                <a:ea typeface="Calibri" panose="020F0502020204030204" pitchFamily="34" charset="0"/>
                <a:cs typeface="Times New Roman" panose="02020603050405020304" pitchFamily="18" charset="0"/>
              </a:rPr>
              <a:t> Кодекса.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ru-RU" dirty="0">
                <a:latin typeface="Arial" panose="020B0604020202020204" pitchFamily="34" charset="0"/>
                <a:ea typeface="Calibri" panose="020F0502020204030204" pitchFamily="34" charset="0"/>
                <a:cs typeface="Times New Roman" panose="02020603050405020304" pitchFamily="18" charset="0"/>
              </a:rPr>
              <a:t>Данная норма распространяется и на работников, подлежащих увольнению в выходной либо нерабочий праздничный день.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68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6214" y="0"/>
            <a:ext cx="11797048" cy="6186309"/>
          </a:xfrm>
          <a:prstGeom prst="rect">
            <a:avLst/>
          </a:prstGeom>
        </p:spPr>
        <p:txBody>
          <a:bodyPr wrap="square">
            <a:spAutoFit/>
          </a:bodyPr>
          <a:lstStyle/>
          <a:p>
            <a:endParaRPr lang="ru-RU" dirty="0"/>
          </a:p>
          <a:p>
            <a:pPr algn="ctr"/>
            <a:r>
              <a:rPr lang="ru-RU" dirty="0"/>
              <a:t>    </a:t>
            </a:r>
            <a:r>
              <a:rPr lang="ru-RU" dirty="0">
                <a:solidFill>
                  <a:schemeClr val="accent5">
                    <a:lumMod val="75000"/>
                  </a:schemeClr>
                </a:solidFill>
              </a:rPr>
              <a:t>УВОЛЬНЕНИЕ ПО СОБСТВЕННОМУ ЖЕЛАНИЮ ВОЗМОЖНО И В ВЫХОДНОЙ ДЕНЬ</a:t>
            </a:r>
          </a:p>
          <a:p>
            <a:endParaRPr lang="ru-RU" dirty="0"/>
          </a:p>
          <a:p>
            <a:endParaRPr lang="ru-RU" dirty="0"/>
          </a:p>
          <a:p>
            <a:pPr algn="just"/>
            <a:r>
              <a:rPr lang="en-US" dirty="0"/>
              <a:t>	</a:t>
            </a:r>
            <a:r>
              <a:rPr lang="ru-RU" dirty="0"/>
              <a:t>Как было установлено судом, работник направил работодателю заявление с просьбой об увольнении по собственному желанию 4 октября 2015 года. Работодатель не возражал против увольнения работника в указанную дату. Несмотря на тот факт, что данная дата приходилось на воскресенье, суд счел увольнение в указанный день правомерным. </a:t>
            </a:r>
            <a:endParaRPr lang="en-US" dirty="0"/>
          </a:p>
          <a:p>
            <a:pPr algn="just"/>
            <a:r>
              <a:rPr lang="en-US" dirty="0"/>
              <a:t>	</a:t>
            </a:r>
            <a:r>
              <a:rPr lang="ru-RU" dirty="0"/>
              <a:t>Как указано в определении, действующее </a:t>
            </a:r>
            <a:r>
              <a:rPr lang="ru-RU" u="sng" dirty="0"/>
              <a:t>законодательство не содержит запрета на увольнение работника по собственному желанию в выходной день</a:t>
            </a:r>
            <a:r>
              <a:rPr lang="ru-RU" dirty="0"/>
              <a:t>.</a:t>
            </a:r>
            <a:endParaRPr lang="en-US" dirty="0"/>
          </a:p>
          <a:p>
            <a:pPr algn="just"/>
            <a:r>
              <a:rPr lang="ru-RU" dirty="0"/>
              <a:t> </a:t>
            </a:r>
            <a:r>
              <a:rPr lang="en-US" dirty="0"/>
              <a:t>	</a:t>
            </a:r>
            <a:r>
              <a:rPr lang="ru-RU" dirty="0"/>
              <a:t>При этом положения статьи 14 ТК РФ, согласно которым если последний день срока приходится на нерабочий день, то днем окончания срока считается ближайший следующий за ним рабочий день, в данном случае не применимы, поскольку стороны согласовали конкретную дату увольнения.</a:t>
            </a:r>
          </a:p>
          <a:p>
            <a:pPr algn="just"/>
            <a:r>
              <a:rPr lang="en-US" dirty="0"/>
              <a:t>	</a:t>
            </a:r>
            <a:r>
              <a:rPr lang="ru-RU" dirty="0"/>
              <a:t>Отметим, что в такой ситуации работодатель был бы не вправе не только перенести дату увольнения на более поздний срок, но и осуществить предусмотренные частью четвертой статьи 84.1 ТК РФ действия в последний рабочий день до даты увольнения. Так, согласно указанной норме в день прекращения трудового договора работодатель обязан выдать работнику трудовую книжку и произвести с ним расчет в соответствии со статьей 140 ТК РФ. Как видно, закон устанавливает императивное требование о выдаче работнику трудовой книжки и расчета именно в день увольнения, осуществить данные действия ранее указанной даты работодатель не вправе. Таким образом, если сторонами была определена конкретная дата прекращения трудового договора и данная дата приходится на выходной день, работодатель обязан обеспечить возможность реализации в такую дату всех процедур, связанных с увольнением, включая выдачу работнику расчета и трудовой книжки.</a:t>
            </a:r>
          </a:p>
        </p:txBody>
      </p:sp>
    </p:spTree>
    <p:extLst>
      <p:ext uri="{BB962C8B-B14F-4D97-AF65-F5344CB8AC3E}">
        <p14:creationId xmlns:p14="http://schemas.microsoft.com/office/powerpoint/2010/main" val="245531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58423" y="18969"/>
            <a:ext cx="9275154" cy="6766795"/>
          </a:xfrm>
          <a:prstGeom prst="rect">
            <a:avLst/>
          </a:prstGeom>
        </p:spPr>
      </p:pic>
    </p:spTree>
    <p:extLst>
      <p:ext uri="{BB962C8B-B14F-4D97-AF65-F5344CB8AC3E}">
        <p14:creationId xmlns:p14="http://schemas.microsoft.com/office/powerpoint/2010/main" val="263908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94167" y="100595"/>
            <a:ext cx="11897536" cy="6683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b="1" i="1" u="sng" dirty="0">
              <a:solidFill>
                <a:schemeClr val="tx1"/>
              </a:solidFill>
              <a:latin typeface="Times New Roman" pitchFamily="18" charset="0"/>
              <a:cs typeface="Times New Roman" pitchFamily="18" charset="0"/>
            </a:endParaRPr>
          </a:p>
          <a:p>
            <a:pPr algn="ctr"/>
            <a:r>
              <a:rPr lang="ru-RU" sz="1300" b="1" i="1" u="sng" dirty="0">
                <a:solidFill>
                  <a:schemeClr val="tx1"/>
                </a:solidFill>
                <a:latin typeface="Times New Roman" pitchFamily="18" charset="0"/>
                <a:cs typeface="Times New Roman" pitchFamily="18" charset="0"/>
              </a:rPr>
              <a:t>ИСТЕЧЕНИЕ СРОКА ТРУДОВОГО ДОГОВОРА </a:t>
            </a:r>
          </a:p>
          <a:p>
            <a:pPr algn="ctr"/>
            <a:endParaRPr lang="ru-RU" sz="1300" b="1" i="1" u="sng" dirty="0">
              <a:solidFill>
                <a:schemeClr val="tx1"/>
              </a:solidFill>
              <a:latin typeface="Times New Roman" pitchFamily="18" charset="0"/>
              <a:cs typeface="Times New Roman" pitchFamily="18" charset="0"/>
            </a:endParaRPr>
          </a:p>
          <a:p>
            <a:pPr algn="just"/>
            <a:r>
              <a:rPr lang="ru-RU" sz="1350" dirty="0">
                <a:solidFill>
                  <a:schemeClr val="tx1"/>
                </a:solidFill>
                <a:latin typeface="Times New Roman" pitchFamily="18" charset="0"/>
                <a:cs typeface="Times New Roman" pitchFamily="18" charset="0"/>
              </a:rPr>
              <a:t>	</a:t>
            </a:r>
            <a:r>
              <a:rPr lang="ru-RU" sz="1500" dirty="0">
                <a:solidFill>
                  <a:schemeClr val="tx1"/>
                </a:solidFill>
                <a:latin typeface="Times New Roman" pitchFamily="18" charset="0"/>
                <a:cs typeface="Times New Roman" pitchFamily="18" charset="0"/>
              </a:rPr>
              <a:t>Согласно ст. 79 ТК РФ срочный трудовой договор прекращается с истечением срока его действия. О прекращении трудового договора в связи с истечением срока его действия работник должен быть предупрежден в письменной форме не менее чем за три календарных дня до увольнения </a:t>
            </a:r>
          </a:p>
          <a:p>
            <a:pPr algn="just"/>
            <a:r>
              <a:rPr lang="ru-RU" sz="1500" dirty="0">
                <a:solidFill>
                  <a:schemeClr val="accent5">
                    <a:lumMod val="75000"/>
                  </a:schemeClr>
                </a:solidFill>
                <a:latin typeface="Times New Roman" pitchFamily="18" charset="0"/>
                <a:cs typeface="Times New Roman" pitchFamily="18" charset="0"/>
              </a:rPr>
              <a:t>!!!</a:t>
            </a:r>
            <a:r>
              <a:rPr lang="ru-RU" sz="1500" dirty="0">
                <a:solidFill>
                  <a:schemeClr val="tx1"/>
                </a:solidFill>
                <a:latin typeface="Times New Roman" pitchFamily="18" charset="0"/>
                <a:cs typeface="Times New Roman" pitchFamily="18" charset="0"/>
              </a:rPr>
              <a:t> </a:t>
            </a:r>
            <a:r>
              <a:rPr lang="ru-RU" sz="1500" dirty="0">
                <a:solidFill>
                  <a:schemeClr val="accent5">
                    <a:lumMod val="75000"/>
                  </a:schemeClr>
                </a:solidFill>
                <a:latin typeface="Times New Roman" pitchFamily="18" charset="0"/>
                <a:cs typeface="Times New Roman" pitchFamily="18" charset="0"/>
              </a:rPr>
              <a:t>Исключение</a:t>
            </a:r>
            <a:r>
              <a:rPr lang="ru-RU" sz="1500" dirty="0">
                <a:solidFill>
                  <a:schemeClr val="tx1"/>
                </a:solidFill>
                <a:latin typeface="Times New Roman" pitchFamily="18" charset="0"/>
                <a:cs typeface="Times New Roman" pitchFamily="18" charset="0"/>
              </a:rPr>
              <a:t>: </a:t>
            </a:r>
            <a:r>
              <a:rPr lang="ru-RU" sz="1500" dirty="0">
                <a:solidFill>
                  <a:schemeClr val="accent5">
                    <a:lumMod val="75000"/>
                  </a:schemeClr>
                </a:solidFill>
                <a:latin typeface="Times New Roman" pitchFamily="18" charset="0"/>
                <a:cs typeface="Times New Roman" pitchFamily="18" charset="0"/>
              </a:rPr>
              <a:t>срочный трудовой договор, </a:t>
            </a:r>
            <a:r>
              <a:rPr lang="ru-RU" sz="1500" dirty="0" smtClean="0">
                <a:solidFill>
                  <a:schemeClr val="accent5">
                    <a:lumMod val="75000"/>
                  </a:schemeClr>
                </a:solidFill>
                <a:latin typeface="Times New Roman" pitchFamily="18" charset="0"/>
                <a:cs typeface="Times New Roman" pitchFamily="18" charset="0"/>
              </a:rPr>
              <a:t>заключенный </a:t>
            </a:r>
            <a:r>
              <a:rPr lang="ru-RU" sz="1500" dirty="0" smtClean="0">
                <a:solidFill>
                  <a:schemeClr val="accent5">
                    <a:lumMod val="75000"/>
                  </a:schemeClr>
                </a:solidFill>
                <a:latin typeface="Times New Roman" pitchFamily="18" charset="0"/>
                <a:cs typeface="Times New Roman" pitchFamily="18" charset="0"/>
              </a:rPr>
              <a:t>на </a:t>
            </a:r>
            <a:r>
              <a:rPr lang="ru-RU" sz="1500" dirty="0">
                <a:solidFill>
                  <a:schemeClr val="accent5">
                    <a:lumMod val="75000"/>
                  </a:schemeClr>
                </a:solidFill>
                <a:latin typeface="Times New Roman" pitchFamily="18" charset="0"/>
                <a:cs typeface="Times New Roman" pitchFamily="18" charset="0"/>
              </a:rPr>
              <a:t>время исполнения обязанностей отсутствующего </a:t>
            </a:r>
            <a:r>
              <a:rPr lang="ru-RU" sz="1500" dirty="0" smtClean="0">
                <a:solidFill>
                  <a:schemeClr val="accent5">
                    <a:lumMod val="75000"/>
                  </a:schemeClr>
                </a:solidFill>
                <a:latin typeface="Times New Roman" pitchFamily="18" charset="0"/>
                <a:cs typeface="Times New Roman" pitchFamily="18" charset="0"/>
              </a:rPr>
              <a:t>работника, </a:t>
            </a:r>
            <a:r>
              <a:rPr lang="ru-RU" sz="1500" dirty="0">
                <a:solidFill>
                  <a:schemeClr val="accent5">
                    <a:lumMod val="75000"/>
                  </a:schemeClr>
                </a:solidFill>
                <a:latin typeface="Times New Roman" pitchFamily="18" charset="0"/>
                <a:cs typeface="Times New Roman" pitchFamily="18" charset="0"/>
              </a:rPr>
              <a:t>прекращается </a:t>
            </a:r>
            <a:r>
              <a:rPr lang="ru-RU" sz="1500" dirty="0" smtClean="0">
                <a:solidFill>
                  <a:schemeClr val="accent5">
                    <a:lumMod val="75000"/>
                  </a:schemeClr>
                </a:solidFill>
                <a:latin typeface="Times New Roman" pitchFamily="18" charset="0"/>
                <a:cs typeface="Times New Roman" pitchFamily="18" charset="0"/>
              </a:rPr>
              <a:t>с </a:t>
            </a:r>
            <a:r>
              <a:rPr lang="ru-RU" sz="1500" dirty="0">
                <a:solidFill>
                  <a:schemeClr val="accent5">
                    <a:lumMod val="75000"/>
                  </a:schemeClr>
                </a:solidFill>
                <a:latin typeface="Times New Roman" pitchFamily="18" charset="0"/>
                <a:cs typeface="Times New Roman" pitchFamily="18" charset="0"/>
              </a:rPr>
              <a:t>выходом этого работника на </a:t>
            </a:r>
            <a:r>
              <a:rPr lang="ru-RU" sz="1500" dirty="0" smtClean="0">
                <a:solidFill>
                  <a:schemeClr val="accent5">
                    <a:lumMod val="75000"/>
                  </a:schemeClr>
                </a:solidFill>
                <a:latin typeface="Times New Roman" pitchFamily="18" charset="0"/>
                <a:cs typeface="Times New Roman" pitchFamily="18" charset="0"/>
              </a:rPr>
              <a:t>работу (ч. 1 ст. 79 ТК РФ). Уведомление не вручается.</a:t>
            </a:r>
            <a:endParaRPr lang="ru-RU" sz="1500" dirty="0">
              <a:solidFill>
                <a:schemeClr val="accent5">
                  <a:lumMod val="75000"/>
                </a:schemeClr>
              </a:solidFill>
              <a:latin typeface="Times New Roman" pitchFamily="18" charset="0"/>
              <a:cs typeface="Times New Roman" pitchFamily="18" charset="0"/>
            </a:endParaRPr>
          </a:p>
          <a:p>
            <a:pPr algn="just"/>
            <a:r>
              <a:rPr lang="ru-RU" sz="1500" dirty="0">
                <a:solidFill>
                  <a:schemeClr val="tx1"/>
                </a:solidFill>
                <a:latin typeface="Times New Roman" pitchFamily="18" charset="0"/>
                <a:cs typeface="Times New Roman" pitchFamily="18" charset="0"/>
              </a:rPr>
              <a:t>	Согласно п. 2 ч. 1 ст. 77 ТК РФ основанием прекращения трудового договора является истечение срока трудового договора, за исключением случаев, когда трудовые отношения фактически продолжаются и ни одна из сторон не потребовала их прекращения.</a:t>
            </a:r>
          </a:p>
          <a:p>
            <a:pPr algn="just"/>
            <a:r>
              <a:rPr lang="ru-RU" sz="1500" dirty="0">
                <a:solidFill>
                  <a:schemeClr val="tx1"/>
                </a:solidFill>
                <a:latin typeface="Times New Roman" pitchFamily="18" charset="0"/>
                <a:cs typeface="Times New Roman" pitchFamily="18" charset="0"/>
              </a:rPr>
              <a:t>1. </a:t>
            </a:r>
            <a:r>
              <a:rPr lang="ru-RU" sz="1500" b="1" dirty="0">
                <a:solidFill>
                  <a:schemeClr val="tx1"/>
                </a:solidFill>
                <a:latin typeface="Times New Roman" pitchFamily="18" charset="0"/>
                <a:cs typeface="Times New Roman" pitchFamily="18" charset="0"/>
              </a:rPr>
              <a:t>Проверяем</a:t>
            </a:r>
            <a:r>
              <a:rPr lang="ru-RU" sz="1500" dirty="0">
                <a:solidFill>
                  <a:schemeClr val="tx1"/>
                </a:solidFill>
                <a:latin typeface="Times New Roman" pitchFamily="18" charset="0"/>
                <a:cs typeface="Times New Roman" pitchFamily="18" charset="0"/>
              </a:rPr>
              <a:t>, содержится ли в трудовом договоре с работником условие о сроке его действия, и если содержится, то установлено ли оно на законных основаниях (ст. 58, 59 ТК РФ). Если срок не установлен или установлен безосновательно, то уволенный работник в дальнейшем может восстановиться на работе, а для работодателя также могут наступить другие неблагоприятные последствия (штраф, оплата среднего заработка за вынужденный прогул, оплата судебных расходов, морального вреда и др.).</a:t>
            </a:r>
          </a:p>
          <a:p>
            <a:pPr algn="just"/>
            <a:r>
              <a:rPr lang="ru-RU" sz="1500" dirty="0">
                <a:solidFill>
                  <a:schemeClr val="tx1"/>
                </a:solidFill>
                <a:latin typeface="Times New Roman" pitchFamily="18" charset="0"/>
                <a:cs typeface="Times New Roman" pitchFamily="18" charset="0"/>
              </a:rPr>
              <a:t>2. </a:t>
            </a:r>
            <a:r>
              <a:rPr lang="ru-RU" sz="1500" b="1" dirty="0">
                <a:solidFill>
                  <a:schemeClr val="tx1"/>
                </a:solidFill>
                <a:latin typeface="Times New Roman" pitchFamily="18" charset="0"/>
                <a:cs typeface="Times New Roman" pitchFamily="18" charset="0"/>
              </a:rPr>
              <a:t>Предупреждение</a:t>
            </a:r>
            <a:r>
              <a:rPr lang="ru-RU" sz="1500" dirty="0">
                <a:solidFill>
                  <a:schemeClr val="tx1"/>
                </a:solidFill>
                <a:latin typeface="Times New Roman" pitchFamily="18" charset="0"/>
                <a:cs typeface="Times New Roman" pitchFamily="18" charset="0"/>
              </a:rPr>
              <a:t> работника в письменной форме о прекращении трудового договора в связи с истечением срока его действия не менее чем за три календарных дня до увольнения. Предупреждение (уведомление) готовится в двух экземплярах, регистрируется в установленном у работодателя порядке. Один экземпляр уведомления работодатель вручает работнику. На втором экземпляре уведомления (экземпляре работодателя) работник пишет, что с уведомлением ознакомлен, один экземпляр его получил, ставит дату получения, расписывается. </a:t>
            </a:r>
          </a:p>
          <a:p>
            <a:pPr algn="just"/>
            <a:r>
              <a:rPr lang="ru-RU" sz="1500" dirty="0" smtClean="0">
                <a:solidFill>
                  <a:schemeClr val="tx1"/>
                </a:solidFill>
                <a:latin typeface="Times New Roman" pitchFamily="18" charset="0"/>
                <a:cs typeface="Times New Roman" pitchFamily="18" charset="0"/>
              </a:rPr>
              <a:t>3</a:t>
            </a:r>
            <a:r>
              <a:rPr lang="ru-RU" sz="1500" dirty="0">
                <a:solidFill>
                  <a:schemeClr val="tx1"/>
                </a:solidFill>
                <a:latin typeface="Times New Roman" pitchFamily="18" charset="0"/>
                <a:cs typeface="Times New Roman" pitchFamily="18" charset="0"/>
              </a:rPr>
              <a:t>. </a:t>
            </a:r>
            <a:r>
              <a:rPr lang="ru-RU" sz="1500" b="1" dirty="0">
                <a:solidFill>
                  <a:schemeClr val="tx1"/>
                </a:solidFill>
                <a:latin typeface="Times New Roman" pitchFamily="18" charset="0"/>
                <a:cs typeface="Times New Roman" pitchFamily="18" charset="0"/>
              </a:rPr>
              <a:t>Издание</a:t>
            </a:r>
            <a:r>
              <a:rPr lang="ru-RU" sz="1500" dirty="0">
                <a:solidFill>
                  <a:schemeClr val="tx1"/>
                </a:solidFill>
                <a:latin typeface="Times New Roman" pitchFamily="18" charset="0"/>
                <a:cs typeface="Times New Roman" pitchFamily="18" charset="0"/>
              </a:rPr>
              <a:t> приказа о расторжении  трудового договора с работником (увольнении).</a:t>
            </a:r>
          </a:p>
          <a:p>
            <a:pPr algn="just"/>
            <a:r>
              <a:rPr lang="ru-RU" sz="1500" dirty="0">
                <a:solidFill>
                  <a:schemeClr val="tx1"/>
                </a:solidFill>
                <a:latin typeface="Times New Roman" pitchFamily="18" charset="0"/>
                <a:cs typeface="Times New Roman" pitchFamily="18" charset="0"/>
              </a:rPr>
              <a:t>4. </a:t>
            </a:r>
            <a:r>
              <a:rPr lang="ru-RU" sz="1500" b="1" dirty="0">
                <a:solidFill>
                  <a:schemeClr val="tx1"/>
                </a:solidFill>
                <a:latin typeface="Times New Roman" pitchFamily="18" charset="0"/>
                <a:cs typeface="Times New Roman" pitchFamily="18" charset="0"/>
              </a:rPr>
              <a:t>Регистрация </a:t>
            </a:r>
            <a:r>
              <a:rPr lang="ru-RU" sz="1500" dirty="0">
                <a:solidFill>
                  <a:schemeClr val="tx1"/>
                </a:solidFill>
                <a:latin typeface="Times New Roman" pitchFamily="18" charset="0"/>
                <a:cs typeface="Times New Roman" pitchFamily="18" charset="0"/>
              </a:rPr>
              <a:t>приказа в установленном у работодателя порядке, например, в журнале регистрации приказов.</a:t>
            </a:r>
          </a:p>
          <a:p>
            <a:pPr algn="just"/>
            <a:r>
              <a:rPr lang="ru-RU" sz="1500" dirty="0">
                <a:solidFill>
                  <a:schemeClr val="tx1"/>
                </a:solidFill>
                <a:latin typeface="Times New Roman" pitchFamily="18" charset="0"/>
                <a:cs typeface="Times New Roman" pitchFamily="18" charset="0"/>
              </a:rPr>
              <a:t>5. </a:t>
            </a:r>
            <a:r>
              <a:rPr lang="ru-RU" sz="1500" b="1" dirty="0">
                <a:solidFill>
                  <a:schemeClr val="tx1"/>
                </a:solidFill>
                <a:latin typeface="Times New Roman" pitchFamily="18" charset="0"/>
                <a:cs typeface="Times New Roman" pitchFamily="18" charset="0"/>
              </a:rPr>
              <a:t>Ознакомление</a:t>
            </a:r>
            <a:r>
              <a:rPr lang="ru-RU" sz="1500" dirty="0">
                <a:solidFill>
                  <a:schemeClr val="tx1"/>
                </a:solidFill>
                <a:latin typeface="Times New Roman" pitchFamily="18" charset="0"/>
                <a:cs typeface="Times New Roman" pitchFamily="18" charset="0"/>
              </a:rPr>
              <a:t> работника с приказом  работодателя о прекращении трудового договора под подпись.</a:t>
            </a:r>
          </a:p>
          <a:p>
            <a:pPr algn="just"/>
            <a:r>
              <a:rPr lang="ru-RU" sz="1500" dirty="0">
                <a:solidFill>
                  <a:schemeClr val="tx1"/>
                </a:solidFill>
                <a:latin typeface="Times New Roman" pitchFamily="18" charset="0"/>
                <a:cs typeface="Times New Roman" pitchFamily="18" charset="0"/>
              </a:rPr>
              <a:t>7. </a:t>
            </a:r>
            <a:r>
              <a:rPr lang="ru-RU" sz="1500" b="1" dirty="0">
                <a:solidFill>
                  <a:schemeClr val="tx1"/>
                </a:solidFill>
                <a:latin typeface="Times New Roman" pitchFamily="18" charset="0"/>
                <a:cs typeface="Times New Roman" pitchFamily="18" charset="0"/>
              </a:rPr>
              <a:t>Расчет</a:t>
            </a:r>
            <a:r>
              <a:rPr lang="ru-RU" sz="1500" dirty="0">
                <a:solidFill>
                  <a:schemeClr val="tx1"/>
                </a:solidFill>
                <a:latin typeface="Times New Roman" pitchFamily="18" charset="0"/>
                <a:cs typeface="Times New Roman" pitchFamily="18" charset="0"/>
              </a:rPr>
              <a:t> с работником.  </a:t>
            </a:r>
            <a:endParaRPr lang="ru-RU" sz="1500" dirty="0" smtClean="0">
              <a:solidFill>
                <a:schemeClr val="tx1"/>
              </a:solidFill>
              <a:latin typeface="Times New Roman" pitchFamily="18" charset="0"/>
              <a:cs typeface="Times New Roman" pitchFamily="18" charset="0"/>
            </a:endParaRPr>
          </a:p>
          <a:p>
            <a:pPr algn="just"/>
            <a:r>
              <a:rPr lang="ru-RU" sz="1500" dirty="0" smtClean="0">
                <a:solidFill>
                  <a:schemeClr val="tx1"/>
                </a:solidFill>
                <a:latin typeface="Times New Roman" pitchFamily="18" charset="0"/>
                <a:cs typeface="Times New Roman" pitchFamily="18" charset="0"/>
              </a:rPr>
              <a:t>8</a:t>
            </a:r>
            <a:r>
              <a:rPr lang="ru-RU" sz="1500" dirty="0">
                <a:solidFill>
                  <a:schemeClr val="tx1"/>
                </a:solidFill>
                <a:latin typeface="Times New Roman" pitchFamily="18" charset="0"/>
                <a:cs typeface="Times New Roman" pitchFamily="18" charset="0"/>
              </a:rPr>
              <a:t>. </a:t>
            </a:r>
            <a:r>
              <a:rPr lang="ru-RU" sz="1500" b="1" dirty="0">
                <a:solidFill>
                  <a:schemeClr val="tx1"/>
                </a:solidFill>
                <a:latin typeface="Times New Roman" pitchFamily="18" charset="0"/>
                <a:cs typeface="Times New Roman" pitchFamily="18" charset="0"/>
              </a:rPr>
              <a:t>Оформление записи о прекращении </a:t>
            </a:r>
            <a:r>
              <a:rPr lang="ru-RU" sz="1500" dirty="0">
                <a:solidFill>
                  <a:schemeClr val="tx1"/>
                </a:solidFill>
                <a:latin typeface="Times New Roman" pitchFamily="18" charset="0"/>
                <a:cs typeface="Times New Roman" pitchFamily="18" charset="0"/>
              </a:rPr>
              <a:t>трудового договора в трудовой книжке и личной карточке.</a:t>
            </a:r>
          </a:p>
          <a:p>
            <a:pPr algn="just"/>
            <a:r>
              <a:rPr lang="ru-RU" sz="1500" dirty="0">
                <a:solidFill>
                  <a:schemeClr val="tx1"/>
                </a:solidFill>
                <a:latin typeface="Times New Roman" pitchFamily="18" charset="0"/>
                <a:cs typeface="Times New Roman" pitchFamily="18" charset="0"/>
              </a:rPr>
              <a:t>9. </a:t>
            </a:r>
            <a:r>
              <a:rPr lang="ru-RU" sz="1500" b="1" dirty="0">
                <a:solidFill>
                  <a:schemeClr val="tx1"/>
                </a:solidFill>
                <a:latin typeface="Times New Roman" pitchFamily="18" charset="0"/>
                <a:cs typeface="Times New Roman" pitchFamily="18" charset="0"/>
              </a:rPr>
              <a:t>Изготовление копии </a:t>
            </a:r>
            <a:r>
              <a:rPr lang="ru-RU" sz="1500" dirty="0">
                <a:solidFill>
                  <a:schemeClr val="tx1"/>
                </a:solidFill>
                <a:latin typeface="Times New Roman" pitchFamily="18" charset="0"/>
                <a:cs typeface="Times New Roman" pitchFamily="18" charset="0"/>
              </a:rPr>
              <a:t>трудовой книжки увольняемого работника для архива работодателя.</a:t>
            </a:r>
          </a:p>
          <a:p>
            <a:pPr algn="just"/>
            <a:r>
              <a:rPr lang="ru-RU" sz="1500" dirty="0">
                <a:solidFill>
                  <a:schemeClr val="tx1"/>
                </a:solidFill>
                <a:latin typeface="Times New Roman" pitchFamily="18" charset="0"/>
                <a:cs typeface="Times New Roman" pitchFamily="18" charset="0"/>
              </a:rPr>
              <a:t>10. </a:t>
            </a:r>
            <a:r>
              <a:rPr lang="ru-RU" sz="1500" b="1" dirty="0">
                <a:solidFill>
                  <a:schemeClr val="tx1"/>
                </a:solidFill>
                <a:latin typeface="Times New Roman" pitchFamily="18" charset="0"/>
                <a:cs typeface="Times New Roman" pitchFamily="18" charset="0"/>
              </a:rPr>
              <a:t>Выдача </a:t>
            </a:r>
            <a:r>
              <a:rPr lang="ru-RU" sz="1500" dirty="0">
                <a:solidFill>
                  <a:schemeClr val="tx1"/>
                </a:solidFill>
                <a:latin typeface="Times New Roman" pitchFamily="18" charset="0"/>
                <a:cs typeface="Times New Roman" pitchFamily="18" charset="0"/>
              </a:rPr>
              <a:t>работнику трудовой книжки в день увольнения.</a:t>
            </a:r>
          </a:p>
          <a:p>
            <a:pPr algn="just"/>
            <a:r>
              <a:rPr lang="ru-RU" sz="1500" dirty="0">
                <a:solidFill>
                  <a:schemeClr val="tx1"/>
                </a:solidFill>
                <a:latin typeface="Times New Roman" pitchFamily="18" charset="0"/>
                <a:cs typeface="Times New Roman" pitchFamily="18" charset="0"/>
              </a:rPr>
              <a:t>11. </a:t>
            </a:r>
            <a:r>
              <a:rPr lang="ru-RU" sz="1500" b="1" dirty="0">
                <a:solidFill>
                  <a:schemeClr val="tx1"/>
                </a:solidFill>
                <a:latin typeface="Times New Roman" pitchFamily="18" charset="0"/>
                <a:cs typeface="Times New Roman" pitchFamily="18" charset="0"/>
              </a:rPr>
              <a:t>Подтверждение</a:t>
            </a:r>
            <a:r>
              <a:rPr lang="ru-RU" sz="1500" dirty="0">
                <a:solidFill>
                  <a:schemeClr val="tx1"/>
                </a:solidFill>
                <a:latin typeface="Times New Roman" pitchFamily="18" charset="0"/>
                <a:cs typeface="Times New Roman" pitchFamily="18" charset="0"/>
              </a:rPr>
              <a:t> факта выдачи работнику его трудовой книжки подписью работника в книге учета движения трудовых книжек и вкладышей в них. </a:t>
            </a:r>
          </a:p>
          <a:p>
            <a:pPr algn="just"/>
            <a:r>
              <a:rPr lang="ru-RU" sz="1500" dirty="0">
                <a:solidFill>
                  <a:schemeClr val="tx1"/>
                </a:solidFill>
                <a:latin typeface="Times New Roman" pitchFamily="18" charset="0"/>
                <a:cs typeface="Times New Roman" pitchFamily="18" charset="0"/>
              </a:rPr>
              <a:t>12. </a:t>
            </a:r>
            <a:r>
              <a:rPr lang="ru-RU" sz="1500" b="1" dirty="0">
                <a:solidFill>
                  <a:schemeClr val="tx1"/>
                </a:solidFill>
                <a:latin typeface="Times New Roman" pitchFamily="18" charset="0"/>
                <a:cs typeface="Times New Roman" pitchFamily="18" charset="0"/>
              </a:rPr>
              <a:t>Выдача </a:t>
            </a:r>
            <a:r>
              <a:rPr lang="ru-RU" sz="1500" dirty="0">
                <a:solidFill>
                  <a:schemeClr val="tx1"/>
                </a:solidFill>
                <a:latin typeface="Times New Roman" pitchFamily="18" charset="0"/>
                <a:cs typeface="Times New Roman" pitchFamily="18" charset="0"/>
              </a:rPr>
              <a:t>справки/справок о сумме заработка.</a:t>
            </a:r>
          </a:p>
          <a:p>
            <a:pPr algn="just"/>
            <a:endParaRPr lang="ru-RU" sz="135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3563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3441" y="94005"/>
            <a:ext cx="11428659" cy="6763995"/>
          </a:xfrm>
          <a:prstGeom prst="rect">
            <a:avLst/>
          </a:prstGeom>
        </p:spPr>
      </p:pic>
    </p:spTree>
    <p:extLst>
      <p:ext uri="{BB962C8B-B14F-4D97-AF65-F5344CB8AC3E}">
        <p14:creationId xmlns:p14="http://schemas.microsoft.com/office/powerpoint/2010/main" val="21644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8377" y="115083"/>
            <a:ext cx="11964112" cy="660589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i="1" u="sng" dirty="0">
              <a:solidFill>
                <a:schemeClr val="tx1"/>
              </a:solidFill>
              <a:latin typeface="Times New Roman" panose="02020603050405020304" pitchFamily="18" charset="0"/>
              <a:cs typeface="Times New Roman" panose="02020603050405020304" pitchFamily="18" charset="0"/>
            </a:endParaRPr>
          </a:p>
          <a:p>
            <a:pPr algn="ctr"/>
            <a:endParaRPr lang="ru-RU" sz="1500" b="1" i="1" u="sng" dirty="0">
              <a:solidFill>
                <a:schemeClr val="tx1"/>
              </a:solidFill>
              <a:latin typeface="Times New Roman" panose="02020603050405020304" pitchFamily="18" charset="0"/>
              <a:cs typeface="Times New Roman" panose="02020603050405020304" pitchFamily="18" charset="0"/>
            </a:endParaRPr>
          </a:p>
          <a:p>
            <a:pPr algn="ctr"/>
            <a:r>
              <a:rPr lang="en-US" sz="1500" b="1" i="1" u="sng" dirty="0">
                <a:solidFill>
                  <a:schemeClr val="tx1"/>
                </a:solidFill>
                <a:latin typeface="Times New Roman" panose="02020603050405020304" pitchFamily="18" charset="0"/>
                <a:cs typeface="Times New Roman" panose="02020603050405020304" pitchFamily="18" charset="0"/>
              </a:rPr>
              <a:t>C</a:t>
            </a:r>
            <a:r>
              <a:rPr lang="ru-RU" sz="1500" b="1" i="1" u="sng" dirty="0">
                <a:solidFill>
                  <a:schemeClr val="tx1"/>
                </a:solidFill>
                <a:latin typeface="Times New Roman" panose="02020603050405020304" pitchFamily="18" charset="0"/>
                <a:cs typeface="Times New Roman" panose="02020603050405020304" pitchFamily="18" charset="0"/>
              </a:rPr>
              <a:t>ОКРАЩЕНИЕ ЧИСЛЕННОСТИ ИЛИ ШТАТА РАБОТНИКОВ </a:t>
            </a:r>
          </a:p>
          <a:p>
            <a:pPr algn="ctr"/>
            <a:endParaRPr lang="en-US" sz="1500" b="1" i="1" u="sng" dirty="0">
              <a:solidFill>
                <a:schemeClr val="tx1"/>
              </a:solidFill>
              <a:latin typeface="Times New Roman" panose="02020603050405020304" pitchFamily="18" charset="0"/>
              <a:cs typeface="Times New Roman" panose="02020603050405020304" pitchFamily="18" charset="0"/>
            </a:endParaRPr>
          </a:p>
          <a:p>
            <a:pPr algn="just"/>
            <a:r>
              <a:rPr lang="ru-RU" sz="1600" b="1" dirty="0">
                <a:solidFill>
                  <a:schemeClr val="tx1"/>
                </a:solidFill>
                <a:latin typeface="Times New Roman" panose="02020603050405020304" pitchFamily="18" charset="0"/>
                <a:cs typeface="Times New Roman" panose="02020603050405020304" pitchFamily="18" charset="0"/>
              </a:rPr>
              <a:t>1</a:t>
            </a:r>
            <a:r>
              <a:rPr lang="ru-RU" sz="1600" dirty="0">
                <a:solidFill>
                  <a:schemeClr val="tx1"/>
                </a:solidFill>
                <a:latin typeface="Times New Roman" pitchFamily="18" charset="0"/>
                <a:cs typeface="Times New Roman" pitchFamily="18" charset="0"/>
              </a:rPr>
              <a:t>. </a:t>
            </a:r>
            <a:r>
              <a:rPr lang="ru-RU" sz="1600" b="1" dirty="0">
                <a:solidFill>
                  <a:schemeClr val="tx1"/>
                </a:solidFill>
                <a:latin typeface="Times New Roman" pitchFamily="18" charset="0"/>
                <a:cs typeface="Times New Roman" pitchFamily="18" charset="0"/>
              </a:rPr>
              <a:t>Принятие решения о сокращении численности или штата работников. Утверждение нового штатного расписания</a:t>
            </a:r>
            <a:r>
              <a:rPr lang="ru-RU" sz="1600" dirty="0">
                <a:solidFill>
                  <a:schemeClr val="tx1"/>
                </a:solidFill>
                <a:latin typeface="Times New Roman" pitchFamily="18" charset="0"/>
                <a:cs typeface="Times New Roman" pitchFamily="18" charset="0"/>
              </a:rPr>
              <a:t>.</a:t>
            </a:r>
          </a:p>
          <a:p>
            <a:pPr algn="just"/>
            <a:r>
              <a:rPr lang="ru-RU" sz="1600" dirty="0">
                <a:solidFill>
                  <a:schemeClr val="tx1"/>
                </a:solidFill>
                <a:latin typeface="Times New Roman" pitchFamily="18" charset="0"/>
                <a:cs typeface="Times New Roman" pitchFamily="18" charset="0"/>
              </a:rPr>
              <a:t>Работодатель принимает решение о сокращении численности и/или штата работников и оформляет его. Не менее чем за два месяца до предполагаемого начала увольнений «по сокращению», а в случае, если предполагаемое увольнение будет массовым, то не менее чем за три месяца, работодатель издает приказ о сокращении численности или штата на предприятии. В приказе указывается причина проводимого сокращения, устанавливаются лица, ответственные за мероприятия, проводимые в связи с сокращением численности и штата работников, сроки проведения этих мероприятий.</a:t>
            </a:r>
          </a:p>
          <a:p>
            <a:pPr algn="just"/>
            <a:r>
              <a:rPr lang="ru-RU" sz="1600" dirty="0">
                <a:solidFill>
                  <a:schemeClr val="tx1"/>
                </a:solidFill>
                <a:latin typeface="Times New Roman" pitchFamily="18" charset="0"/>
                <a:cs typeface="Times New Roman" pitchFamily="18" charset="0"/>
              </a:rPr>
              <a:t>!!! Увольнение работника может быть произведено только после исключения его должности из штатного расписания, а ни в коем случае не в связи с планированием такого исключения в будущем. Поэтому сначала должно быть утверждено новое штатное расписание (или внесены изменения в действующее штатное расписание), а только после этого могут сокращаться численность и штат работников. Новое штатное расписание (а также изменения в него) утверждается приказом. В приказе устанавливается дата введения в действие нового штатного расписания.</a:t>
            </a:r>
          </a:p>
          <a:p>
            <a:pPr algn="just"/>
            <a:r>
              <a:rPr lang="ru-RU" sz="1600" b="1" dirty="0">
                <a:solidFill>
                  <a:schemeClr val="tx1"/>
                </a:solidFill>
                <a:latin typeface="Times New Roman" pitchFamily="18" charset="0"/>
                <a:cs typeface="Times New Roman" pitchFamily="18" charset="0"/>
              </a:rPr>
              <a:t>2. Приказ о сокращении </a:t>
            </a:r>
            <a:r>
              <a:rPr lang="ru-RU" sz="1600" dirty="0">
                <a:solidFill>
                  <a:schemeClr val="tx1"/>
                </a:solidFill>
                <a:latin typeface="Times New Roman" pitchFamily="18" charset="0"/>
                <a:cs typeface="Times New Roman" pitchFamily="18" charset="0"/>
              </a:rPr>
              <a:t>численности/штата, приказ (распоряжение) об утверждении штатного расписания регистрируются в установленном у работодателя порядке, например, в соответствующем журнале регистрации приказов (распоряжений). Приказ доводится до сведения работников.</a:t>
            </a:r>
          </a:p>
          <a:p>
            <a:pPr algn="just"/>
            <a:r>
              <a:rPr lang="ru-RU" sz="1600" b="1" dirty="0">
                <a:solidFill>
                  <a:schemeClr val="tx1"/>
                </a:solidFill>
                <a:latin typeface="Times New Roman" pitchFamily="18" charset="0"/>
                <a:cs typeface="Times New Roman" pitchFamily="18" charset="0"/>
              </a:rPr>
              <a:t>3. Письменное уведомление органов службы занятости </a:t>
            </a:r>
            <a:r>
              <a:rPr lang="ru-RU" sz="1600" dirty="0">
                <a:solidFill>
                  <a:schemeClr val="tx1"/>
                </a:solidFill>
                <a:latin typeface="Times New Roman" pitchFamily="18" charset="0"/>
                <a:cs typeface="Times New Roman" pitchFamily="18" charset="0"/>
              </a:rPr>
              <a:t>о предстоящем высвобождении работников.</a:t>
            </a:r>
          </a:p>
          <a:p>
            <a:pPr algn="just"/>
            <a:r>
              <a:rPr lang="ru-RU" sz="1600" dirty="0">
                <a:solidFill>
                  <a:schemeClr val="tx1"/>
                </a:solidFill>
                <a:latin typeface="Times New Roman" pitchFamily="18" charset="0"/>
                <a:cs typeface="Times New Roman" pitchFamily="18" charset="0"/>
              </a:rPr>
              <a:t>Согласно ч. 2 ст. 25 Закона РФ от 19 апреля 1991 г. N 1032-1 «О занятости населения в Российской Федерации» при принятии решения о сокращении численности или штата работников организации, индивидуального предпринимателя и возможном расторжении трудовых договоров работодатель-организация не позднее чем за два месяца, а работодатель – индивидуальный предприниматель – не позднее чем за две недели до начала проведения соответствующих мероприятий обязаны в письменной форме сообщить об этом в органы службы занятости.</a:t>
            </a:r>
          </a:p>
          <a:p>
            <a:pPr algn="just"/>
            <a:r>
              <a:rPr lang="ru-RU" sz="1600" dirty="0" smtClean="0">
                <a:solidFill>
                  <a:schemeClr val="tx1"/>
                </a:solidFill>
                <a:latin typeface="Times New Roman" pitchFamily="18" charset="0"/>
                <a:cs typeface="Times New Roman" pitchFamily="18" charset="0"/>
              </a:rPr>
              <a:t>	В </a:t>
            </a:r>
            <a:r>
              <a:rPr lang="ru-RU" sz="1600" dirty="0">
                <a:solidFill>
                  <a:schemeClr val="tx1"/>
                </a:solidFill>
                <a:latin typeface="Times New Roman" pitchFamily="18" charset="0"/>
                <a:cs typeface="Times New Roman" pitchFamily="18" charset="0"/>
              </a:rPr>
              <a:t>таком сообщении нужно указать должность, профессию, специальность и квалификационные требования к ним, условия оплаты труда каждого конкретного работника. </a:t>
            </a:r>
          </a:p>
          <a:p>
            <a:pPr algn="just"/>
            <a:r>
              <a:rPr lang="ru-RU" sz="1600" dirty="0" smtClean="0">
                <a:solidFill>
                  <a:schemeClr val="tx1"/>
                </a:solidFill>
                <a:latin typeface="Times New Roman" pitchFamily="18" charset="0"/>
                <a:cs typeface="Times New Roman" pitchFamily="18" charset="0"/>
              </a:rPr>
              <a:t>	Отправляемое </a:t>
            </a:r>
            <a:r>
              <a:rPr lang="ru-RU" sz="1600" dirty="0">
                <a:solidFill>
                  <a:schemeClr val="tx1"/>
                </a:solidFill>
                <a:latin typeface="Times New Roman" pitchFamily="18" charset="0"/>
                <a:cs typeface="Times New Roman" pitchFamily="18" charset="0"/>
              </a:rPr>
              <a:t>в органы службы занятости сообщение регистрируется в установленном у работодателя порядке, например, в журнале регистрации исходящих документов.  </a:t>
            </a:r>
            <a:endParaRPr lang="ru-RU" sz="1600" dirty="0" smtClean="0">
              <a:solidFill>
                <a:schemeClr val="tx1"/>
              </a:solidFill>
              <a:latin typeface="Times New Roman" pitchFamily="18" charset="0"/>
              <a:cs typeface="Times New Roman" pitchFamily="18" charset="0"/>
            </a:endParaRPr>
          </a:p>
          <a:p>
            <a:pPr algn="just"/>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В </a:t>
            </a:r>
            <a:r>
              <a:rPr lang="ru-RU" sz="1600" dirty="0">
                <a:solidFill>
                  <a:schemeClr val="tx1"/>
                </a:solidFill>
                <a:latin typeface="Times New Roman" pitchFamily="18" charset="0"/>
                <a:cs typeface="Times New Roman" pitchFamily="18" charset="0"/>
              </a:rPr>
              <a:t>организации следует сохранить экземпляр сообщения с отметкой службы занятости с датой получения. </a:t>
            </a:r>
          </a:p>
          <a:p>
            <a:pPr algn="ctr"/>
            <a:endParaRPr lang="ru-RU" sz="1400" dirty="0">
              <a:solidFill>
                <a:schemeClr val="tx1"/>
              </a:solidFill>
            </a:endParaRPr>
          </a:p>
          <a:p>
            <a:pPr algn="ctr"/>
            <a:endParaRPr lang="ru-RU" sz="1400" dirty="0">
              <a:solidFill>
                <a:schemeClr val="tx1"/>
              </a:solidFill>
            </a:endParaRPr>
          </a:p>
        </p:txBody>
      </p:sp>
    </p:spTree>
    <p:extLst>
      <p:ext uri="{BB962C8B-B14F-4D97-AF65-F5344CB8AC3E}">
        <p14:creationId xmlns:p14="http://schemas.microsoft.com/office/powerpoint/2010/main" val="186156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240419" y="1"/>
            <a:ext cx="5479086" cy="6858000"/>
          </a:xfrm>
          <a:prstGeom prst="rect">
            <a:avLst/>
          </a:prstGeom>
        </p:spPr>
      </p:pic>
      <p:pic>
        <p:nvPicPr>
          <p:cNvPr id="5" name="Рисунок 4"/>
          <p:cNvPicPr>
            <a:picLocks noChangeAspect="1"/>
          </p:cNvPicPr>
          <p:nvPr/>
        </p:nvPicPr>
        <p:blipFill>
          <a:blip r:embed="rId3"/>
          <a:stretch>
            <a:fillRect/>
          </a:stretch>
        </p:blipFill>
        <p:spPr>
          <a:xfrm>
            <a:off x="277487" y="544728"/>
            <a:ext cx="5733087" cy="5239403"/>
          </a:xfrm>
          <a:prstGeom prst="rect">
            <a:avLst/>
          </a:prstGeom>
        </p:spPr>
      </p:pic>
    </p:spTree>
    <p:extLst>
      <p:ext uri="{BB962C8B-B14F-4D97-AF65-F5344CB8AC3E}">
        <p14:creationId xmlns:p14="http://schemas.microsoft.com/office/powerpoint/2010/main" val="257767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7E21F01D-4570-44FC-9CBA-3EBA331106E8}"/>
              </a:ext>
            </a:extLst>
          </p:cNvPr>
          <p:cNvSpPr/>
          <p:nvPr/>
        </p:nvSpPr>
        <p:spPr>
          <a:xfrm>
            <a:off x="5370990" y="133164"/>
            <a:ext cx="6599068" cy="3551069"/>
          </a:xfrm>
          <a:prstGeom prst="round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latin typeface="Times New Roman" pitchFamily="18" charset="0"/>
                <a:cs typeface="Times New Roman" pitchFamily="18" charset="0"/>
              </a:rPr>
              <a:t>с беременными женщинами, </a:t>
            </a:r>
          </a:p>
          <a:p>
            <a:pPr algn="just"/>
            <a:r>
              <a:rPr lang="ru-RU" sz="1600" dirty="0">
                <a:solidFill>
                  <a:schemeClr val="accent5">
                    <a:lumMod val="75000"/>
                  </a:schemeClr>
                </a:solidFill>
                <a:latin typeface="Times New Roman" pitchFamily="18" charset="0"/>
                <a:cs typeface="Times New Roman" pitchFamily="18" charset="0"/>
              </a:rPr>
              <a:t>с женщиной, имеющей ребенка в возрасте до 3 лет, </a:t>
            </a:r>
          </a:p>
          <a:p>
            <a:pPr algn="just"/>
            <a:r>
              <a:rPr lang="ru-RU" sz="1600" dirty="0">
                <a:solidFill>
                  <a:schemeClr val="accent5">
                    <a:lumMod val="75000"/>
                  </a:schemeClr>
                </a:solidFill>
                <a:latin typeface="Times New Roman" pitchFamily="18" charset="0"/>
                <a:cs typeface="Times New Roman" pitchFamily="18" charset="0"/>
              </a:rPr>
              <a:t>с одинокой матерью, воспитывающей ребенка-инвалида в возрасте до 18 лет </a:t>
            </a:r>
          </a:p>
          <a:p>
            <a:pPr algn="just"/>
            <a:r>
              <a:rPr lang="ru-RU" sz="1600" dirty="0">
                <a:solidFill>
                  <a:schemeClr val="accent5">
                    <a:lumMod val="75000"/>
                  </a:schemeClr>
                </a:solidFill>
                <a:latin typeface="Times New Roman" pitchFamily="18" charset="0"/>
                <a:cs typeface="Times New Roman" pitchFamily="18" charset="0"/>
              </a:rPr>
              <a:t>с одинокой матерью, воспитывающей малолетнего ребенка – ребенка в возрасте до 14 лет, </a:t>
            </a:r>
          </a:p>
          <a:p>
            <a:pPr algn="just"/>
            <a:r>
              <a:rPr lang="ru-RU" sz="1600" dirty="0">
                <a:solidFill>
                  <a:schemeClr val="accent5">
                    <a:lumMod val="75000"/>
                  </a:schemeClr>
                </a:solidFill>
                <a:latin typeface="Times New Roman" pitchFamily="18" charset="0"/>
                <a:cs typeface="Times New Roman" pitchFamily="18" charset="0"/>
              </a:rPr>
              <a:t>с другим лицом, воспитывающим указанных детей без матери, </a:t>
            </a:r>
          </a:p>
          <a:p>
            <a:pPr algn="just"/>
            <a:r>
              <a:rPr lang="ru-RU" sz="1600" dirty="0">
                <a:solidFill>
                  <a:schemeClr val="accent5">
                    <a:lumMod val="75000"/>
                  </a:schemeClr>
                </a:solidFill>
                <a:latin typeface="Times New Roman" pitchFamily="18" charset="0"/>
                <a:cs typeface="Times New Roman" pitchFamily="18" charset="0"/>
              </a:rPr>
              <a:t>с родителем (иным законным представителем ребенка), являющимся единственным кормильцем ребенка-инвалида в возрасте до 18 лет </a:t>
            </a:r>
          </a:p>
          <a:p>
            <a:pPr algn="just"/>
            <a:r>
              <a:rPr lang="ru-RU" sz="1600" dirty="0">
                <a:solidFill>
                  <a:schemeClr val="accent5">
                    <a:lumMod val="75000"/>
                  </a:schemeClr>
                </a:solidFill>
                <a:latin typeface="Times New Roman" pitchFamily="18" charset="0"/>
                <a:cs typeface="Times New Roman" pitchFamily="18" charset="0"/>
              </a:rPr>
              <a:t>с родителем (иным законным представителем ребенка), являющимся единственным кормильцем ребенка в возрасте до 3 лет в семье, воспитывающей 3 и более малолетних детей, если другой родитель (иной законный представитель ребенка) не состоит в трудовых отношениях.</a:t>
            </a:r>
          </a:p>
        </p:txBody>
      </p:sp>
      <p:sp>
        <p:nvSpPr>
          <p:cNvPr id="3" name="Скругленный прямоугольник 1">
            <a:extLst>
              <a:ext uri="{FF2B5EF4-FFF2-40B4-BE49-F238E27FC236}">
                <a16:creationId xmlns:a16="http://schemas.microsoft.com/office/drawing/2014/main" xmlns="" id="{42D5EF0D-077D-4B1A-9511-B8E4B1EBFF0E}"/>
              </a:ext>
            </a:extLst>
          </p:cNvPr>
          <p:cNvSpPr/>
          <p:nvPr/>
        </p:nvSpPr>
        <p:spPr>
          <a:xfrm>
            <a:off x="550416" y="2212758"/>
            <a:ext cx="4492099" cy="2576300"/>
          </a:xfrm>
          <a:prstGeom prst="homePlate">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dirty="0">
                <a:solidFill>
                  <a:schemeClr val="tx1"/>
                </a:solidFill>
                <a:latin typeface="Times New Roman" pitchFamily="18" charset="0"/>
                <a:cs typeface="Times New Roman" pitchFamily="18" charset="0"/>
              </a:rPr>
              <a:t>Согласно ст. 179 ТК РФ при сокращении численности или штата работников организации </a:t>
            </a:r>
            <a:r>
              <a:rPr lang="ru-RU" sz="1500" b="1" u="sng" dirty="0">
                <a:solidFill>
                  <a:schemeClr val="tx1"/>
                </a:solidFill>
                <a:latin typeface="Times New Roman" pitchFamily="18" charset="0"/>
                <a:cs typeface="Times New Roman" pitchFamily="18" charset="0"/>
              </a:rPr>
              <a:t>преимущественное право на оставление на работе предоставляется работникам с более высокой производительностью труда и квалификацией</a:t>
            </a:r>
            <a:r>
              <a:rPr lang="ru-RU" sz="1500" dirty="0">
                <a:solidFill>
                  <a:schemeClr val="tx1"/>
                </a:solidFill>
                <a:latin typeface="Times New Roman" pitchFamily="18" charset="0"/>
                <a:cs typeface="Times New Roman" pitchFamily="18" charset="0"/>
              </a:rPr>
              <a:t>. Более высокая производительность и квалификация должны подтверждаться документально (данными о выполнении норм выработки, о качестве выполняемой работы, отсутствии брака и т.д. или документами об образовании, об итогах аттестации).</a:t>
            </a:r>
          </a:p>
        </p:txBody>
      </p:sp>
      <p:sp>
        <p:nvSpPr>
          <p:cNvPr id="4" name="Стрелка: пятиугольник 3">
            <a:extLst>
              <a:ext uri="{FF2B5EF4-FFF2-40B4-BE49-F238E27FC236}">
                <a16:creationId xmlns:a16="http://schemas.microsoft.com/office/drawing/2014/main" xmlns="" id="{35D05E3A-D554-406D-8A7F-43D46E024F45}"/>
              </a:ext>
            </a:extLst>
          </p:cNvPr>
          <p:cNvSpPr/>
          <p:nvPr/>
        </p:nvSpPr>
        <p:spPr>
          <a:xfrm>
            <a:off x="301841" y="1380036"/>
            <a:ext cx="5299968" cy="656056"/>
          </a:xfrm>
          <a:prstGeom prst="homePlate">
            <a:avLst>
              <a:gd name="adj" fmla="val 40976"/>
            </a:avLst>
          </a:prstGeom>
          <a:solidFill>
            <a:schemeClr val="accent2">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itchFamily="18" charset="0"/>
                <a:cs typeface="Times New Roman" pitchFamily="18" charset="0"/>
              </a:rPr>
              <a:t>Согласно ст. 261 ТК РФ </a:t>
            </a:r>
            <a:r>
              <a:rPr lang="ru-RU" sz="1600" b="1" dirty="0">
                <a:solidFill>
                  <a:schemeClr val="tx1"/>
                </a:solidFill>
                <a:latin typeface="Times New Roman" pitchFamily="18" charset="0"/>
                <a:cs typeface="Times New Roman" pitchFamily="18" charset="0"/>
              </a:rPr>
              <a:t>не допускается </a:t>
            </a:r>
            <a:r>
              <a:rPr lang="ru-RU" sz="1600" dirty="0">
                <a:solidFill>
                  <a:schemeClr val="tx1"/>
                </a:solidFill>
                <a:latin typeface="Times New Roman" pitchFamily="18" charset="0"/>
                <a:cs typeface="Times New Roman" pitchFamily="18" charset="0"/>
              </a:rPr>
              <a:t>расторжение трудового договора в связи с сокращением: </a:t>
            </a:r>
          </a:p>
        </p:txBody>
      </p:sp>
      <p:sp>
        <p:nvSpPr>
          <p:cNvPr id="5" name="Прямоугольник: скругленные углы 4">
            <a:extLst>
              <a:ext uri="{FF2B5EF4-FFF2-40B4-BE49-F238E27FC236}">
                <a16:creationId xmlns:a16="http://schemas.microsoft.com/office/drawing/2014/main" xmlns="" id="{B524DE8C-06E7-4E7F-A644-945E45418ECF}"/>
              </a:ext>
            </a:extLst>
          </p:cNvPr>
          <p:cNvSpPr/>
          <p:nvPr/>
        </p:nvSpPr>
        <p:spPr>
          <a:xfrm>
            <a:off x="5447931" y="3826276"/>
            <a:ext cx="6599067" cy="2898560"/>
          </a:xfrm>
          <a:prstGeom prst="roundRect">
            <a:avLst/>
          </a:prstGeom>
          <a:solidFill>
            <a:schemeClr val="accent1">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accent5">
                    <a:lumMod val="75000"/>
                  </a:schemeClr>
                </a:solidFill>
                <a:latin typeface="Times New Roman" pitchFamily="18" charset="0"/>
                <a:cs typeface="Times New Roman" pitchFamily="18" charset="0"/>
              </a:rPr>
              <a:t>семейным – при наличии 2 или более иждивенцев (нетрудоспособных членов семьи, находящихся на полном содержании работника или получающих от него помощь, которая является для них постоянным и основным источником средств к существованию);</a:t>
            </a:r>
          </a:p>
          <a:p>
            <a:pPr algn="just"/>
            <a:r>
              <a:rPr lang="ru-RU" sz="1600" dirty="0">
                <a:solidFill>
                  <a:schemeClr val="accent5">
                    <a:lumMod val="75000"/>
                  </a:schemeClr>
                </a:solidFill>
                <a:latin typeface="Times New Roman" pitchFamily="18" charset="0"/>
                <a:cs typeface="Times New Roman" pitchFamily="18" charset="0"/>
              </a:rPr>
              <a:t>лицам, в семье которых нет других работников с самостоятельным заработком;</a:t>
            </a:r>
          </a:p>
          <a:p>
            <a:pPr algn="just"/>
            <a:r>
              <a:rPr lang="ru-RU" sz="1600" dirty="0">
                <a:solidFill>
                  <a:schemeClr val="accent5">
                    <a:lumMod val="75000"/>
                  </a:schemeClr>
                </a:solidFill>
                <a:latin typeface="Times New Roman" pitchFamily="18" charset="0"/>
                <a:cs typeface="Times New Roman" pitchFamily="18" charset="0"/>
              </a:rPr>
              <a:t>работникам, получившим в период работы у данного работодателя трудовое увечье или профессиональное заболевание;</a:t>
            </a:r>
          </a:p>
          <a:p>
            <a:pPr algn="just"/>
            <a:r>
              <a:rPr lang="ru-RU" sz="1600" dirty="0">
                <a:solidFill>
                  <a:schemeClr val="accent5">
                    <a:lumMod val="75000"/>
                  </a:schemeClr>
                </a:solidFill>
                <a:latin typeface="Times New Roman" pitchFamily="18" charset="0"/>
                <a:cs typeface="Times New Roman" pitchFamily="18" charset="0"/>
              </a:rPr>
              <a:t>инвалидам ВОВ и инвалидам боевых действий по защите Отечества;</a:t>
            </a:r>
          </a:p>
          <a:p>
            <a:pPr algn="just"/>
            <a:r>
              <a:rPr lang="ru-RU" sz="1600" dirty="0">
                <a:solidFill>
                  <a:schemeClr val="accent5">
                    <a:lumMod val="75000"/>
                  </a:schemeClr>
                </a:solidFill>
                <a:latin typeface="Times New Roman" pitchFamily="18" charset="0"/>
                <a:cs typeface="Times New Roman" pitchFamily="18" charset="0"/>
              </a:rPr>
              <a:t>работникам, повышающим свою квалификацию по направлению работодателя без отрыва от работы.</a:t>
            </a:r>
          </a:p>
        </p:txBody>
      </p:sp>
      <p:sp>
        <p:nvSpPr>
          <p:cNvPr id="6" name="Скругленный прямоугольник 1">
            <a:extLst>
              <a:ext uri="{FF2B5EF4-FFF2-40B4-BE49-F238E27FC236}">
                <a16:creationId xmlns:a16="http://schemas.microsoft.com/office/drawing/2014/main" xmlns="" id="{65AD9046-D5D8-4BC1-ABDB-B860982858CE}"/>
              </a:ext>
            </a:extLst>
          </p:cNvPr>
          <p:cNvSpPr/>
          <p:nvPr/>
        </p:nvSpPr>
        <p:spPr>
          <a:xfrm>
            <a:off x="346231" y="4931101"/>
            <a:ext cx="5299968" cy="785968"/>
          </a:xfrm>
          <a:prstGeom prst="homePlate">
            <a:avLst>
              <a:gd name="adj" fmla="val 39156"/>
            </a:avLst>
          </a:prstGeom>
          <a:solidFill>
            <a:schemeClr val="accent2">
              <a:lumMod val="20000"/>
              <a:lumOff val="8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a:solidFill>
                  <a:schemeClr val="tx1"/>
                </a:solidFill>
                <a:latin typeface="Times New Roman" pitchFamily="18" charset="0"/>
                <a:cs typeface="Times New Roman" pitchFamily="18" charset="0"/>
              </a:rPr>
              <a:t>При равной производительности </a:t>
            </a:r>
            <a:r>
              <a:rPr lang="ru-RU" sz="1500" dirty="0">
                <a:solidFill>
                  <a:schemeClr val="tx1"/>
                </a:solidFill>
                <a:latin typeface="Times New Roman" pitchFamily="18" charset="0"/>
                <a:cs typeface="Times New Roman" pitchFamily="18" charset="0"/>
              </a:rPr>
              <a:t>труда и квалификации </a:t>
            </a:r>
            <a:r>
              <a:rPr lang="ru-RU" sz="1500" b="1" dirty="0">
                <a:solidFill>
                  <a:schemeClr val="tx1"/>
                </a:solidFill>
                <a:latin typeface="Times New Roman" pitchFamily="18" charset="0"/>
                <a:cs typeface="Times New Roman" pitchFamily="18" charset="0"/>
              </a:rPr>
              <a:t>предпочтение</a:t>
            </a:r>
            <a:r>
              <a:rPr lang="ru-RU" sz="1500" dirty="0">
                <a:solidFill>
                  <a:schemeClr val="tx1"/>
                </a:solidFill>
                <a:latin typeface="Times New Roman" pitchFamily="18" charset="0"/>
                <a:cs typeface="Times New Roman" pitchFamily="18" charset="0"/>
              </a:rPr>
              <a:t> в оставлении на работе отдается (ст. 179):</a:t>
            </a:r>
          </a:p>
        </p:txBody>
      </p:sp>
      <p:sp>
        <p:nvSpPr>
          <p:cNvPr id="7" name="Прямоугольник 6">
            <a:extLst>
              <a:ext uri="{FF2B5EF4-FFF2-40B4-BE49-F238E27FC236}">
                <a16:creationId xmlns:a16="http://schemas.microsoft.com/office/drawing/2014/main" xmlns="" id="{DD05073E-D026-4AA2-87B4-67A8457D759B}"/>
              </a:ext>
            </a:extLst>
          </p:cNvPr>
          <p:cNvSpPr/>
          <p:nvPr/>
        </p:nvSpPr>
        <p:spPr>
          <a:xfrm>
            <a:off x="301841" y="106436"/>
            <a:ext cx="4989250" cy="923330"/>
          </a:xfrm>
          <a:prstGeom prst="rect">
            <a:avLst/>
          </a:prstGeom>
        </p:spPr>
        <p:txBody>
          <a:bodyPr wrap="square">
            <a:spAutoFit/>
          </a:bodyPr>
          <a:lstStyle/>
          <a:p>
            <a:pPr algn="just"/>
            <a:r>
              <a:rPr lang="ru-RU" b="1" dirty="0">
                <a:latin typeface="Times New Roman" pitchFamily="18" charset="0"/>
                <a:cs typeface="Times New Roman" pitchFamily="18" charset="0"/>
              </a:rPr>
              <a:t>4. Определяем, какие работники не могут быть уволены по закону, а какие имеют право на преимущественное оставление на работе.</a:t>
            </a:r>
          </a:p>
        </p:txBody>
      </p:sp>
      <p:sp>
        <p:nvSpPr>
          <p:cNvPr id="8" name="Прямоугольник: скругленные углы 7">
            <a:extLst>
              <a:ext uri="{FF2B5EF4-FFF2-40B4-BE49-F238E27FC236}">
                <a16:creationId xmlns:a16="http://schemas.microsoft.com/office/drawing/2014/main" xmlns="" id="{567EC78E-65B0-4F46-A135-0E30E6C676DF}"/>
              </a:ext>
            </a:extLst>
          </p:cNvPr>
          <p:cNvSpPr/>
          <p:nvPr/>
        </p:nvSpPr>
        <p:spPr>
          <a:xfrm>
            <a:off x="145002" y="5779363"/>
            <a:ext cx="5225987" cy="107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a:solidFill>
                  <a:schemeClr val="bg1"/>
                </a:solidFill>
                <a:latin typeface="Times New Roman" pitchFamily="18" charset="0"/>
                <a:cs typeface="Times New Roman" pitchFamily="18" charset="0"/>
              </a:rPr>
              <a:t>Коллективным договором могут предусматриваться другие категории работников, пользующиеся преимущественным правом на оставление на работе при равной производительности труда и квалификации (например, лица, проработавшие на предприятии больше 20 лет и др.) </a:t>
            </a:r>
            <a:endParaRPr lang="ru-RU" sz="1400" i="1" dirty="0">
              <a:solidFill>
                <a:schemeClr val="bg1"/>
              </a:solidFill>
            </a:endParaRPr>
          </a:p>
        </p:txBody>
      </p:sp>
    </p:spTree>
    <p:extLst>
      <p:ext uri="{BB962C8B-B14F-4D97-AF65-F5344CB8AC3E}">
        <p14:creationId xmlns:p14="http://schemas.microsoft.com/office/powerpoint/2010/main" val="26042514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2495</Words>
  <Application>Microsoft Office PowerPoint</Application>
  <PresentationFormat>Широкоэкранный</PresentationFormat>
  <Paragraphs>315</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Владимировна Кардакова</dc:creator>
  <cp:lastModifiedBy>Ирина Владимировна Кардакова</cp:lastModifiedBy>
  <cp:revision>85</cp:revision>
  <dcterms:created xsi:type="dcterms:W3CDTF">2016-10-13T11:48:49Z</dcterms:created>
  <dcterms:modified xsi:type="dcterms:W3CDTF">2018-11-21T08:56:52Z</dcterms:modified>
</cp:coreProperties>
</file>