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367" r:id="rId3"/>
    <p:sldId id="385" r:id="rId4"/>
    <p:sldId id="379" r:id="rId5"/>
    <p:sldId id="380" r:id="rId6"/>
    <p:sldId id="381" r:id="rId7"/>
    <p:sldId id="382" r:id="rId8"/>
    <p:sldId id="383" r:id="rId9"/>
    <p:sldId id="384" r:id="rId10"/>
    <p:sldId id="349" r:id="rId11"/>
    <p:sldId id="350" r:id="rId12"/>
    <p:sldId id="378" r:id="rId13"/>
    <p:sldId id="341" r:id="rId14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F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49" autoAdjust="0"/>
  </p:normalViewPr>
  <p:slideViewPr>
    <p:cSldViewPr>
      <p:cViewPr>
        <p:scale>
          <a:sx n="126" d="100"/>
          <a:sy n="126" d="100"/>
        </p:scale>
        <p:origin x="90" y="32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85B478-45A3-44FE-A797-85530663857D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711EA1-CB36-4DD8-A530-6E6A46C01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903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8BF-B476-411E-B252-1147775B79C7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F8C1-B8CB-4DAA-ADD6-1B2B5E5DB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F2A6-DE30-46DD-9590-CD78964D482C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55090-109A-4DF1-B64D-1706F88BC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5A1-C96A-4A61-A506-A7F6999BB4F3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5D44-F062-4265-BBD4-F49F6A30C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64A8-FE71-4A2F-B932-7296B306F4E9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8D7B-30A0-4D08-AC86-FE41EF8B5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104D3-7710-451E-A5C2-A92914577DDE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DE63-C9A3-4609-A83F-5BC6FBB88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3D6D-E2B8-4244-9A08-5BE67DC0DA10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3ED6-2D72-46DB-84E1-2AD6582D4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AED-01C0-445B-B79E-62A5085E913B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2F20D-D39D-426A-94ED-A8A4AB113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6912-273E-4986-9D6C-E88121172744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E81A-0646-40C6-81A1-33DD5D9BA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1F8B-8DAC-4CE6-9F78-88EE105E16F4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999E-A237-4FE7-ADE4-AA90903EA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C151-7FD7-4E82-AD8B-7B21EC18696A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BE19-85A4-487D-BA3C-292D3F128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2AAE-02B9-43A6-97A2-613B6D5BD9BF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D9C6-C4CC-400F-B401-B39A4C287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B319F-356B-4963-A5EB-3CDDCA7CD45F}" type="datetimeFigureOut">
              <a:rPr lang="ru-RU"/>
              <a:pPr>
                <a:defRPr/>
              </a:pPr>
              <a:t>08.05.2013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C9B982-C665-4F9D-9443-8030E7980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8"/>
          <p:cNvSpPr>
            <a:spLocks noChangeArrowheads="1"/>
          </p:cNvSpPr>
          <p:nvPr/>
        </p:nvSpPr>
        <p:spPr bwMode="auto">
          <a:xfrm>
            <a:off x="3923928" y="3476379"/>
            <a:ext cx="502577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Степанова Елена Олеговна</a:t>
            </a:r>
          </a:p>
          <a:p>
            <a:pPr marL="457200" indent="-457200" algn="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</a:rPr>
              <a:t>ректор ГОАУ </a:t>
            </a:r>
            <a:r>
              <a:rPr lang="ru-RU" sz="1600" dirty="0">
                <a:solidFill>
                  <a:schemeClr val="bg1"/>
                </a:solidFill>
              </a:rPr>
              <a:t>Ярославской области «</a:t>
            </a:r>
            <a:r>
              <a:rPr lang="ru-RU" sz="1600" dirty="0" smtClean="0">
                <a:solidFill>
                  <a:schemeClr val="bg1"/>
                </a:solidFill>
              </a:rPr>
              <a:t>Институт </a:t>
            </a:r>
            <a:r>
              <a:rPr lang="ru-RU" sz="1600" dirty="0">
                <a:solidFill>
                  <a:schemeClr val="bg1"/>
                </a:solidFill>
              </a:rPr>
              <a:t>развития </a:t>
            </a:r>
            <a:r>
              <a:rPr lang="ru-RU" sz="1600" dirty="0" smtClean="0">
                <a:solidFill>
                  <a:schemeClr val="bg1"/>
                </a:solidFill>
              </a:rPr>
              <a:t>образования», к.э.н.</a:t>
            </a: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0" y="1419622"/>
            <a:ext cx="899998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</a:t>
            </a:r>
            <a:r>
              <a:rPr lang="ru-RU" sz="4000" dirty="0" smtClean="0">
                <a:solidFill>
                  <a:schemeClr val="bg1"/>
                </a:solidFill>
              </a:rPr>
              <a:t>Самооценка образовательного учреждения: цели, проведение и использование результатов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 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/>
              <a:t>Для чего нужна самооценка самому образовательному учреждению?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400" dirty="0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1187450" y="1275556"/>
            <a:ext cx="7416801" cy="3744913"/>
            <a:chOff x="748" y="1257"/>
            <a:chExt cx="4672" cy="2359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472" y="2024"/>
              <a:ext cx="1298" cy="1134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b="1" dirty="0" smtClean="0">
                  <a:solidFill>
                    <a:schemeClr val="bg2"/>
                  </a:solidFill>
                </a:rPr>
                <a:t>Самооценка</a:t>
              </a:r>
              <a:r>
                <a:rPr lang="ru-RU" dirty="0" smtClean="0">
                  <a:solidFill>
                    <a:schemeClr val="bg1"/>
                  </a:solidFill>
                </a:rPr>
                <a:t>: </a:t>
              </a: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выявление текущей </a:t>
              </a: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ситуации и </a:t>
              </a: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ее причин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014" y="2826"/>
              <a:ext cx="1406" cy="7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b="1" dirty="0" smtClean="0">
                  <a:solidFill>
                    <a:schemeClr val="bg2"/>
                  </a:solidFill>
                </a:rPr>
                <a:t>Реализация </a:t>
              </a: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планов , </a:t>
              </a: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корректировка планов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4014" y="1484"/>
              <a:ext cx="1406" cy="8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b="1" dirty="0" smtClean="0">
                  <a:solidFill>
                    <a:schemeClr val="bg2"/>
                  </a:solidFill>
                </a:rPr>
                <a:t>Планирование: </a:t>
              </a:r>
            </a:p>
            <a:p>
              <a:pPr algn="ctr"/>
              <a:r>
                <a:rPr lang="ru-RU" dirty="0" smtClean="0">
                  <a:solidFill>
                    <a:schemeClr val="bg2"/>
                  </a:solidFill>
                </a:rPr>
                <a:t>результатов </a:t>
              </a:r>
            </a:p>
            <a:p>
              <a:pPr algn="ctr"/>
              <a:r>
                <a:rPr lang="ru-RU" dirty="0" smtClean="0">
                  <a:solidFill>
                    <a:schemeClr val="bg2"/>
                  </a:solidFill>
                </a:rPr>
                <a:t>и улучшений</a:t>
              </a:r>
              <a:endParaRPr lang="ru-RU" dirty="0">
                <a:solidFill>
                  <a:schemeClr val="bg2"/>
                </a:solidFill>
              </a:endParaRPr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 flipH="1" flipV="1">
              <a:off x="3531" y="3158"/>
              <a:ext cx="477" cy="272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 flipV="1">
              <a:off x="3424" y="1616"/>
              <a:ext cx="590" cy="408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>
              <a:off x="4649" y="2341"/>
              <a:ext cx="0" cy="485"/>
            </a:xfrm>
            <a:prstGeom prst="line">
              <a:avLst/>
            </a:prstGeom>
            <a:noFill/>
            <a:ln w="50800">
              <a:solidFill>
                <a:srgbClr val="00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" name="Oval 21"/>
            <p:cNvSpPr>
              <a:spLocks noChangeArrowheads="1"/>
            </p:cNvSpPr>
            <p:nvPr/>
          </p:nvSpPr>
          <p:spPr bwMode="auto">
            <a:xfrm>
              <a:off x="748" y="1257"/>
              <a:ext cx="1316" cy="72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solidFill>
                    <a:srgbClr val="000000"/>
                  </a:solidFill>
                </a:rPr>
                <a:t>Публичный отчет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директора</a:t>
              </a:r>
            </a:p>
          </p:txBody>
        </p:sp>
        <p:sp>
          <p:nvSpPr>
            <p:cNvPr id="14" name="Oval 22"/>
            <p:cNvSpPr>
              <a:spLocks noChangeArrowheads="1"/>
            </p:cNvSpPr>
            <p:nvPr/>
          </p:nvSpPr>
          <p:spPr bwMode="auto">
            <a:xfrm>
              <a:off x="748" y="2100"/>
              <a:ext cx="1316" cy="72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Отчет </a:t>
              </a:r>
            </a:p>
            <a:p>
              <a:pPr algn="ctr"/>
              <a:r>
                <a:rPr lang="ru-RU">
                  <a:solidFill>
                    <a:srgbClr val="000000"/>
                  </a:solidFill>
                </a:rPr>
                <a:t>учредителю</a:t>
              </a:r>
            </a:p>
          </p:txBody>
        </p:sp>
        <p:sp>
          <p:nvSpPr>
            <p:cNvPr id="15" name="Oval 23"/>
            <p:cNvSpPr>
              <a:spLocks noChangeArrowheads="1"/>
            </p:cNvSpPr>
            <p:nvPr/>
          </p:nvSpPr>
          <p:spPr bwMode="auto">
            <a:xfrm>
              <a:off x="748" y="2946"/>
              <a:ext cx="1316" cy="67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>
                  <a:solidFill>
                    <a:srgbClr val="000000"/>
                  </a:solidFill>
                </a:rPr>
                <a:t>Информирование</a:t>
              </a:r>
            </a:p>
            <a:p>
              <a:pPr algn="ctr"/>
              <a:r>
                <a:rPr lang="ru-RU">
                  <a:solidFill>
                    <a:srgbClr val="000000"/>
                  </a:solidFill>
                </a:rPr>
                <a:t>общественности</a:t>
              </a:r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 flipV="1">
              <a:off x="2018" y="1752"/>
              <a:ext cx="499" cy="31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 flipH="1">
              <a:off x="2064" y="2568"/>
              <a:ext cx="408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 flipH="1">
              <a:off x="2064" y="3113"/>
              <a:ext cx="453" cy="31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" name="Овал 2"/>
          <p:cNvSpPr/>
          <p:nvPr/>
        </p:nvSpPr>
        <p:spPr>
          <a:xfrm>
            <a:off x="3636169" y="1131590"/>
            <a:ext cx="5507831" cy="4011911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97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dirty="0"/>
              <a:t>На какие вопросы позволяет ответить применение механизмов </a:t>
            </a:r>
            <a:r>
              <a:rPr lang="ru-RU" sz="2800" dirty="0" smtClean="0"/>
              <a:t>самооценки</a:t>
            </a:r>
            <a:r>
              <a:rPr lang="ru-RU" sz="2800" dirty="0"/>
              <a:t>?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157288"/>
            <a:ext cx="8640960" cy="386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u="sng" dirty="0" smtClean="0"/>
              <a:t>Как </a:t>
            </a:r>
            <a:r>
              <a:rPr lang="ru-RU" sz="2800" u="sng" dirty="0"/>
              <a:t>далеки мы от идеала</a:t>
            </a:r>
            <a:r>
              <a:rPr lang="ru-RU" sz="2800" dirty="0"/>
              <a:t>? – оценка средних, </a:t>
            </a:r>
            <a:r>
              <a:rPr lang="ru-RU" sz="2800" dirty="0" smtClean="0"/>
              <a:t>отклонений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u="sng" dirty="0"/>
              <a:t>Насколько мы лучше / хуже других? </a:t>
            </a:r>
            <a:r>
              <a:rPr lang="ru-RU" sz="2800" dirty="0"/>
              <a:t>– сопоставительный анализ и </a:t>
            </a:r>
            <a:r>
              <a:rPr lang="ru-RU" sz="2800" dirty="0" smtClean="0"/>
              <a:t>рейтинги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u="sng" dirty="0"/>
              <a:t>Туда ли мы идем? </a:t>
            </a:r>
            <a:r>
              <a:rPr lang="ru-RU" sz="2800" dirty="0"/>
              <a:t>– анализ </a:t>
            </a:r>
            <a:r>
              <a:rPr lang="ru-RU" sz="2800" dirty="0" smtClean="0"/>
              <a:t>тенденций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 smtClean="0"/>
              <a:t> </a:t>
            </a:r>
            <a:endParaRPr lang="ru-RU" sz="2800" dirty="0"/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GB" sz="2800" u="sng" dirty="0" smtClean="0"/>
              <a:t>Г </a:t>
            </a:r>
            <a:r>
              <a:rPr lang="en-GB" sz="2800" u="sng" dirty="0"/>
              <a:t>мы будем? </a:t>
            </a:r>
            <a:r>
              <a:rPr lang="en-GB" sz="2800" dirty="0" smtClean="0"/>
              <a:t>– прогноз</a:t>
            </a:r>
            <a:endParaRPr lang="ru-RU" sz="2800" dirty="0" smtClean="0"/>
          </a:p>
          <a:p>
            <a:pPr>
              <a:lnSpc>
                <a:spcPct val="80000"/>
              </a:lnSpc>
              <a:defRPr/>
            </a:pPr>
            <a:endParaRPr lang="ru-RU" sz="2800" dirty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2800" u="sng" dirty="0" smtClean="0"/>
              <a:t>В </a:t>
            </a:r>
            <a:r>
              <a:rPr lang="ru-RU" sz="2800" u="sng" dirty="0"/>
              <a:t>чем наши проблемы?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287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86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dirty="0"/>
              <a:t>Как это влияет на управление качеством образования:</a:t>
            </a:r>
            <a:br>
              <a:rPr lang="ru-RU" sz="2800" dirty="0"/>
            </a:b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843558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 smtClean="0"/>
              <a:t>дает </a:t>
            </a:r>
            <a:r>
              <a:rPr lang="ru-RU" sz="2000" dirty="0"/>
              <a:t>возможность </a:t>
            </a:r>
            <a:r>
              <a:rPr lang="ru-RU" sz="2000" u="sng" dirty="0"/>
              <a:t>оценивать динамику </a:t>
            </a:r>
            <a:r>
              <a:rPr lang="ru-RU" sz="2000" dirty="0"/>
              <a:t>ученика, школы, муниципалитета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/>
              <a:t>дает возможность </a:t>
            </a:r>
            <a:r>
              <a:rPr lang="ru-RU" sz="2000" u="sng" dirty="0"/>
              <a:t>оценивать деятельность </a:t>
            </a:r>
            <a:r>
              <a:rPr lang="ru-RU" sz="2000" dirty="0"/>
              <a:t>учителя или группы учителей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/>
              <a:t>По схеме «вход-процесс-выход» дает возможность </a:t>
            </a:r>
            <a:r>
              <a:rPr lang="ru-RU" sz="2000" u="sng" dirty="0"/>
              <a:t>оценить прирост/улучшение и эффективность </a:t>
            </a:r>
            <a:r>
              <a:rPr lang="ru-RU" sz="2000" dirty="0"/>
              <a:t>деятельности самой школы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u="sng" dirty="0"/>
              <a:t>Обязывает ставить конкретные измеряемые цели </a:t>
            </a:r>
            <a:r>
              <a:rPr lang="ru-RU" sz="2000" dirty="0"/>
              <a:t>и задачи на улучшение, формировать реалистичные планы </a:t>
            </a:r>
            <a:r>
              <a:rPr lang="ru-RU" sz="2000" dirty="0" smtClean="0"/>
              <a:t>работы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ru-RU" sz="2000" dirty="0" smtClean="0"/>
          </a:p>
          <a:p>
            <a:pPr marL="457200" indent="-457200" eaLnBrk="1" hangingPunct="1">
              <a:buFontTx/>
              <a:buAutoNum type="arabicPeriod"/>
              <a:defRPr/>
            </a:pPr>
            <a:endParaRPr lang="ru-RU" sz="2000" dirty="0"/>
          </a:p>
          <a:p>
            <a:pPr>
              <a:defRPr/>
            </a:pPr>
            <a:endParaRPr lang="ru-RU" sz="1200" dirty="0" smtClean="0"/>
          </a:p>
          <a:p>
            <a:pPr>
              <a:defRPr/>
            </a:pPr>
            <a:r>
              <a:rPr lang="ru-RU" sz="1200" dirty="0" smtClean="0"/>
              <a:t>Из руководства по формированию отчета о самооценке общеобразовательного учреждения: </a:t>
            </a:r>
            <a:r>
              <a:rPr lang="ru-RU" sz="1200" dirty="0" smtClean="0">
                <a:solidFill>
                  <a:srgbClr val="FF0000"/>
                </a:solidFill>
              </a:rPr>
              <a:t>«…ВНИМАНИЕ</a:t>
            </a:r>
            <a:r>
              <a:rPr lang="ru-RU" sz="1200" dirty="0">
                <a:solidFill>
                  <a:srgbClr val="FF0000"/>
                </a:solidFill>
              </a:rPr>
              <a:t>! Каждый результат, прописанный в данной таблице, должен быть отражен в плане работы Вашего ОУ на следующий год (в случае если выявлена системная, повторяющаяся проблема, отрицательная динамика, то это должно быть зафиксировано не только в годовом плане, но и в программе развития ОУ), детализирован в количественных показателях (</a:t>
            </a:r>
            <a:r>
              <a:rPr lang="ru-RU" sz="1200" i="1" dirty="0">
                <a:solidFill>
                  <a:srgbClr val="FF0000"/>
                </a:solidFill>
              </a:rPr>
              <a:t>например, увеличение на 5% количества обучающихся, сдавших ЕГЭ по математике на оценки «4» и «5»</a:t>
            </a:r>
            <a:r>
              <a:rPr lang="ru-RU" sz="1200" dirty="0">
                <a:solidFill>
                  <a:srgbClr val="FF0000"/>
                </a:solidFill>
              </a:rPr>
              <a:t>). Управленческие действия, которые необходимо предпринять, также должны быть отражены в плане работы ОУ: </a:t>
            </a:r>
            <a:r>
              <a:rPr lang="ru-RU" sz="1200" i="1" dirty="0">
                <a:solidFill>
                  <a:srgbClr val="FF0000"/>
                </a:solidFill>
              </a:rPr>
              <a:t>в зависимости от вида деятельности, эти действия могут быть отнесены, например, к разделу плана «Развитие персонала ОУ», либо «Совершенствование МТБ ОУ» и т.д</a:t>
            </a:r>
            <a:r>
              <a:rPr lang="ru-RU" sz="1200" i="1" dirty="0" smtClean="0">
                <a:solidFill>
                  <a:srgbClr val="FF0000"/>
                </a:solidFill>
              </a:rPr>
              <a:t>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20157"/>
            <a:ext cx="6621463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918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06" y="3327282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501907"/>
            <a:ext cx="8208143" cy="82867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sp>
        <p:nvSpPr>
          <p:cNvPr id="5125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156176" y="4515966"/>
            <a:ext cx="164703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WWW.RTC-EDU.RU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505208"/>
            <a:ext cx="2183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stepanova@iro.yar.ru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835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Определиться в ситуации – это точно знать, в какую следующую ситуацию вы попадете.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27560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buFontTx/>
              <a:buNone/>
              <a:defRPr/>
            </a:pPr>
            <a:r>
              <a:rPr lang="ru-RU" dirty="0"/>
              <a:t>Сунь-</a:t>
            </a:r>
            <a:r>
              <a:rPr lang="ru-RU" dirty="0" err="1"/>
              <a:t>Цзы</a:t>
            </a:r>
            <a:endParaRPr lang="ru-RU" dirty="0"/>
          </a:p>
          <a:p>
            <a:pPr algn="r" eaLnBrk="1" hangingPunct="1">
              <a:buFontTx/>
              <a:buNone/>
              <a:defRPr/>
            </a:pPr>
            <a:r>
              <a:rPr lang="ru-RU" dirty="0"/>
              <a:t>трактат «О военном искусстве»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3478"/>
            <a:ext cx="9108504" cy="828675"/>
          </a:xfrm>
        </p:spPr>
        <p:txBody>
          <a:bodyPr/>
          <a:lstStyle/>
          <a:p>
            <a:r>
              <a:rPr lang="ru-RU" sz="2800" b="1" dirty="0" smtClean="0"/>
              <a:t>Сбалансированная оценка (механизм саморазвития) </a:t>
            </a:r>
            <a:br>
              <a:rPr lang="ru-RU" sz="2800" b="1" dirty="0" smtClean="0"/>
            </a:br>
            <a:r>
              <a:rPr lang="ru-RU" sz="2800" b="1" dirty="0" smtClean="0"/>
              <a:t>= самооценка + проверки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7504" y="1203598"/>
            <a:ext cx="4313336" cy="371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300" dirty="0" smtClean="0"/>
              <a:t>Выводы строятся на сопоставимых, актуальных, достоверных </a:t>
            </a:r>
            <a:r>
              <a:rPr lang="ru-RU" sz="2300" dirty="0"/>
              <a:t>данных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300" dirty="0"/>
              <a:t>Оценка </a:t>
            </a:r>
            <a:r>
              <a:rPr lang="ru-RU" sz="2300" dirty="0" smtClean="0"/>
              <a:t>происходит на основе динамики </a:t>
            </a:r>
            <a:r>
              <a:rPr lang="ru-RU" sz="2300" dirty="0"/>
              <a:t>результатов деятельности </a:t>
            </a:r>
            <a:r>
              <a:rPr lang="ru-RU" sz="2300" dirty="0" smtClean="0"/>
              <a:t>школы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2300" dirty="0" smtClean="0"/>
              <a:t>Процесс </a:t>
            </a:r>
            <a:r>
              <a:rPr lang="ru-RU" sz="2300" dirty="0"/>
              <a:t>сбора </a:t>
            </a:r>
            <a:r>
              <a:rPr lang="ru-RU" sz="2300" dirty="0" smtClean="0"/>
              <a:t>и анализа информации </a:t>
            </a:r>
            <a:r>
              <a:rPr lang="ru-RU" sz="2300" dirty="0"/>
              <a:t>о качестве образования является одновременно процессом развития учителя и </a:t>
            </a:r>
            <a:r>
              <a:rPr lang="ru-RU" sz="2300" dirty="0" smtClean="0"/>
              <a:t>школы</a:t>
            </a:r>
            <a:endParaRPr lang="en-US" sz="23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4798502" y="1156820"/>
            <a:ext cx="4313336" cy="3986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300" dirty="0" smtClean="0"/>
              <a:t>Проверки </a:t>
            </a:r>
            <a:r>
              <a:rPr lang="ru-RU" sz="2300" dirty="0"/>
              <a:t>дополняют самооценку и планирование развития в </a:t>
            </a:r>
            <a:r>
              <a:rPr lang="ru-RU" sz="2300" dirty="0" smtClean="0"/>
              <a:t>школах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300" dirty="0"/>
              <a:t>Проверки – важная воздействующая сила для улучшения работы школы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300" dirty="0" smtClean="0"/>
              <a:t>Проверки </a:t>
            </a:r>
            <a:r>
              <a:rPr lang="ru-RU" sz="2300" dirty="0"/>
              <a:t>представляют возможность внешним сторонам понять общий уровень результативности </a:t>
            </a:r>
            <a:r>
              <a:rPr lang="ru-RU" sz="2300" dirty="0" smtClean="0"/>
              <a:t>школы</a:t>
            </a:r>
            <a:endParaRPr lang="ru-RU" sz="2300" dirty="0"/>
          </a:p>
        </p:txBody>
      </p:sp>
      <p:cxnSp>
        <p:nvCxnSpPr>
          <p:cNvPr id="6" name="Прямая со стрелкой 5"/>
          <p:cNvCxnSpPr>
            <a:endCxn id="8" idx="0"/>
          </p:cNvCxnSpPr>
          <p:nvPr/>
        </p:nvCxnSpPr>
        <p:spPr>
          <a:xfrm flipH="1">
            <a:off x="2264172" y="915566"/>
            <a:ext cx="129971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5" idx="0"/>
          </p:cNvCxnSpPr>
          <p:nvPr/>
        </p:nvCxnSpPr>
        <p:spPr>
          <a:xfrm>
            <a:off x="5872231" y="923950"/>
            <a:ext cx="1082939" cy="2328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59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/>
              <a:t>Схема работы с отчетами о самооценке ОУ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79512" y="1279490"/>
            <a:ext cx="8712968" cy="3814476"/>
            <a:chOff x="179512" y="1279490"/>
            <a:chExt cx="7777039" cy="381447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79512" y="1279490"/>
              <a:ext cx="2016001" cy="144160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000" dirty="0" err="1" smtClean="0">
                  <a:solidFill>
                    <a:srgbClr val="000000"/>
                  </a:solidFill>
                </a:rPr>
                <a:t>Самооценивание</a:t>
              </a:r>
              <a:r>
                <a:rPr lang="ru-RU" sz="2000" dirty="0" smtClean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r>
                <a:rPr lang="ru-RU" sz="2000" dirty="0" smtClean="0">
                  <a:solidFill>
                    <a:srgbClr val="000000"/>
                  </a:solidFill>
                </a:rPr>
                <a:t>деятельности </a:t>
              </a:r>
            </a:p>
            <a:p>
              <a:pPr algn="ctr"/>
              <a:r>
                <a:rPr lang="ru-RU" sz="2000" dirty="0" smtClean="0">
                  <a:solidFill>
                    <a:srgbClr val="000000"/>
                  </a:solidFill>
                </a:rPr>
                <a:t>образовательным </a:t>
              </a:r>
            </a:p>
            <a:p>
              <a:pPr algn="ctr"/>
              <a:r>
                <a:rPr lang="ru-RU" sz="2000" dirty="0" smtClean="0">
                  <a:solidFill>
                    <a:srgbClr val="000000"/>
                  </a:solidFill>
                </a:rPr>
                <a:t>учреждением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446705" y="3996209"/>
              <a:ext cx="2592388" cy="109775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solidFill>
                    <a:srgbClr val="000000"/>
                  </a:solidFill>
                </a:rPr>
                <a:t>Департамент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образования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Ярославской области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364163" y="1623335"/>
              <a:ext cx="2592388" cy="109775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solidFill>
                    <a:srgbClr val="000000"/>
                  </a:solidFill>
                </a:rPr>
                <a:t>Муниципальный орган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управления </a:t>
              </a:r>
            </a:p>
            <a:p>
              <a:pPr algn="ctr"/>
              <a:r>
                <a:rPr lang="ru-RU" dirty="0">
                  <a:solidFill>
                    <a:srgbClr val="000000"/>
                  </a:solidFill>
                </a:rPr>
                <a:t>образованием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2512269" y="1450139"/>
              <a:ext cx="1143000" cy="1037903"/>
            </a:xfrm>
            <a:prstGeom prst="wedgeRectCallout">
              <a:avLst>
                <a:gd name="adj1" fmla="val -30949"/>
                <a:gd name="adj2" fmla="val 6463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dirty="0">
                  <a:solidFill>
                    <a:srgbClr val="000000"/>
                  </a:solidFill>
                </a:rPr>
                <a:t>Отчет о </a:t>
              </a:r>
              <a:r>
                <a:rPr lang="ru-RU" sz="1600" dirty="0">
                  <a:solidFill>
                    <a:srgbClr val="000000"/>
                  </a:solidFill>
                </a:rPr>
                <a:t>самооценке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4742899" y="1853839"/>
              <a:ext cx="621265" cy="230504"/>
            </a:xfrm>
            <a:prstGeom prst="rightArrow">
              <a:avLst>
                <a:gd name="adj1" fmla="val 50000"/>
                <a:gd name="adj2" fmla="val 175414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655269" y="2373427"/>
              <a:ext cx="1708894" cy="231777"/>
            </a:xfrm>
            <a:prstGeom prst="leftArrow">
              <a:avLst>
                <a:gd name="adj1" fmla="val 50000"/>
                <a:gd name="adj2" fmla="val 174451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16"/>
            <p:cNvSpPr>
              <a:spLocks noChangeArrowheads="1"/>
            </p:cNvSpPr>
            <p:nvPr/>
          </p:nvSpPr>
          <p:spPr bwMode="auto">
            <a:xfrm>
              <a:off x="5341258" y="2725255"/>
              <a:ext cx="719138" cy="1270954"/>
            </a:xfrm>
            <a:prstGeom prst="upArrow">
              <a:avLst>
                <a:gd name="adj1" fmla="val 50000"/>
                <a:gd name="adj2" fmla="val 5507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ru-RU" sz="1400" b="1" dirty="0">
                  <a:solidFill>
                    <a:srgbClr val="CC3300"/>
                  </a:solidFill>
                </a:rPr>
                <a:t>Инспектирование</a:t>
              </a:r>
            </a:p>
          </p:txBody>
        </p:sp>
      </p:grp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79512" y="3977413"/>
            <a:ext cx="2592388" cy="847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Центр оценки и контроля 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</a:rPr>
              <a:t>качества образования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395536" y="2715921"/>
            <a:ext cx="719138" cy="1261492"/>
          </a:xfrm>
          <a:prstGeom prst="upArrow">
            <a:avLst>
              <a:gd name="adj1" fmla="val 50000"/>
              <a:gd name="adj2" fmla="val 55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ru-RU" sz="1400" b="1" dirty="0" smtClean="0">
                <a:solidFill>
                  <a:srgbClr val="CC3300"/>
                </a:solidFill>
              </a:rPr>
              <a:t>Аккредитация</a:t>
            </a:r>
            <a:endParaRPr lang="ru-RU" sz="1400" b="1" dirty="0">
              <a:solidFill>
                <a:srgbClr val="CC33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619672" y="2721093"/>
            <a:ext cx="364778" cy="1256320"/>
          </a:xfrm>
          <a:prstGeom prst="downArrow">
            <a:avLst/>
          </a:prstGeom>
          <a:solidFill>
            <a:srgbClr val="2BF54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93113" y="2211710"/>
            <a:ext cx="864096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Анализ отчета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73559" y="1785332"/>
            <a:ext cx="1218522" cy="304681"/>
          </a:xfrm>
          <a:prstGeom prst="rect">
            <a:avLst/>
          </a:prstGeom>
          <a:solidFill>
            <a:srgbClr val="2BF5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Ежегодно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2438129" y="1853838"/>
            <a:ext cx="354876" cy="230504"/>
          </a:xfrm>
          <a:prstGeom prst="rightArrow">
            <a:avLst>
              <a:gd name="adj1" fmla="val 50000"/>
              <a:gd name="adj2" fmla="val 17541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73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Отчет о самооценке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sz="2800" b="1" dirty="0"/>
              <a:t>Цель проведения </a:t>
            </a:r>
            <a:br>
              <a:rPr lang="ru-RU" sz="2800" b="1" dirty="0"/>
            </a:br>
            <a:r>
              <a:rPr lang="ru-RU" sz="2800" b="1" dirty="0" smtClean="0"/>
              <a:t>самооценки:</a:t>
            </a:r>
            <a:endParaRPr lang="ru-RU" sz="2800" dirty="0" smtClean="0"/>
          </a:p>
          <a:p>
            <a:pPr eaLnBrk="1" hangingPunct="1">
              <a:defRPr/>
            </a:pPr>
            <a:r>
              <a:rPr lang="ru-RU" sz="2400" dirty="0" smtClean="0"/>
              <a:t>Получить </a:t>
            </a:r>
            <a:r>
              <a:rPr lang="ru-RU" sz="2400" dirty="0"/>
              <a:t>представление о результатах и процессах в образовательном учреждении на основе </a:t>
            </a:r>
            <a:r>
              <a:rPr lang="ru-RU" sz="2400" dirty="0" smtClean="0"/>
              <a:t>самооценки</a:t>
            </a:r>
          </a:p>
          <a:p>
            <a:pPr eaLnBrk="1" hangingPunct="1">
              <a:defRPr/>
            </a:pPr>
            <a:r>
              <a:rPr lang="ru-RU" sz="2800" b="1" dirty="0" smtClean="0"/>
              <a:t>Кто заполняет форму отчета?</a:t>
            </a:r>
          </a:p>
          <a:p>
            <a:pPr eaLnBrk="1" hangingPunct="1">
              <a:defRPr/>
            </a:pPr>
            <a:r>
              <a:rPr lang="ru-RU" sz="2400" dirty="0"/>
              <a:t>Руководитель образовательного учреждения (несет ответственность за достоверность и качество информации, содержащейся в отчете)</a:t>
            </a:r>
          </a:p>
          <a:p>
            <a:pPr eaLnBrk="1" hangingPunct="1">
              <a:defRPr/>
            </a:pPr>
            <a:r>
              <a:rPr lang="ru-RU" sz="2400" dirty="0"/>
              <a:t>Для проведения самооценки руководитель должен привлекать персонал своего учреждения</a:t>
            </a:r>
          </a:p>
          <a:p>
            <a:pPr eaLnBrk="1" hangingPunct="1">
              <a:defRPr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b="1" dirty="0"/>
              <a:t>Основные требования</a:t>
            </a:r>
            <a:r>
              <a:rPr lang="en-US" sz="2800" b="1" dirty="0"/>
              <a:t> </a:t>
            </a:r>
            <a:r>
              <a:rPr lang="ru-RU" sz="2800" b="1" dirty="0"/>
              <a:t>к отчету: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1. Выводы </a:t>
            </a:r>
            <a:r>
              <a:rPr lang="ru-RU" sz="2800" dirty="0"/>
              <a:t>необходимо доказательно обосновать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2. Фокус </a:t>
            </a:r>
            <a:r>
              <a:rPr lang="ru-RU" sz="2800" dirty="0"/>
              <a:t>описания и оценивания – как это влияет на результаты учеников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3. Краткость </a:t>
            </a:r>
            <a:r>
              <a:rPr lang="ru-RU" sz="2800" dirty="0"/>
              <a:t>(объем 10 стр.; не включать очевидно доступные данные)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4. Шкала </a:t>
            </a:r>
            <a:r>
              <a:rPr lang="ru-RU" sz="2800" dirty="0"/>
              <a:t>самооценки от 1 (очень мало) до 4 (превосходно)</a:t>
            </a:r>
          </a:p>
        </p:txBody>
      </p:sp>
    </p:spTree>
    <p:extLst>
      <p:ext uri="{BB962C8B-B14F-4D97-AF65-F5344CB8AC3E}">
        <p14:creationId xmlns:p14="http://schemas.microsoft.com/office/powerpoint/2010/main" val="360633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b="1" dirty="0"/>
              <a:t>Структура отчета о самооценке: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indent="-609600" eaLnBrk="1" hangingPunct="1">
              <a:defRPr/>
            </a:pPr>
            <a:r>
              <a:rPr lang="ru-RU" sz="2800" dirty="0" smtClean="0"/>
              <a:t>1. </a:t>
            </a:r>
            <a:r>
              <a:rPr lang="ru-RU" sz="3200" u="sng" dirty="0"/>
              <a:t>11 вопросов</a:t>
            </a:r>
          </a:p>
          <a:p>
            <a:pPr marL="609600" indent="-609600" eaLnBrk="1" hangingPunct="1">
              <a:defRPr/>
            </a:pPr>
            <a:r>
              <a:rPr lang="ru-RU" sz="3200" u="sng" dirty="0"/>
              <a:t>Внутри каждого вопроса – 4 части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Оценка в баллах от 1 до 4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Почему Вы так считаете?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Что наиболее улучшилось?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sz="2800" dirty="0"/>
              <a:t>Что необходимо улучшать и какие действия для этого надо предпринять?</a:t>
            </a:r>
          </a:p>
        </p:txBody>
      </p:sp>
    </p:spTree>
    <p:extLst>
      <p:ext uri="{BB962C8B-B14F-4D97-AF65-F5344CB8AC3E}">
        <p14:creationId xmlns:p14="http://schemas.microsoft.com/office/powerpoint/2010/main" val="241266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2800" b="1" dirty="0"/>
              <a:t>Раздел 1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51520" y="1359014"/>
            <a:ext cx="8640960" cy="366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buFontTx/>
              <a:buNone/>
              <a:defRPr/>
            </a:pPr>
            <a:r>
              <a:rPr lang="ru-RU" sz="2800" dirty="0" smtClean="0"/>
              <a:t>1. </a:t>
            </a:r>
            <a:r>
              <a:rPr lang="ru-RU" sz="3200" dirty="0"/>
              <a:t>1 а. Ключевые характеристики и основные показатели ОУ</a:t>
            </a:r>
          </a:p>
          <a:p>
            <a:pPr eaLnBrk="1" hangingPunct="1">
              <a:buFontTx/>
              <a:buNone/>
              <a:defRPr/>
            </a:pPr>
            <a:r>
              <a:rPr lang="ru-RU" sz="3200" dirty="0"/>
              <a:t>1 б. Насколько в целом эффективно ОУ?</a:t>
            </a:r>
          </a:p>
          <a:p>
            <a:pPr eaLnBrk="1" hangingPunct="1">
              <a:buFontTx/>
              <a:buNone/>
              <a:defRPr/>
            </a:pPr>
            <a:r>
              <a:rPr lang="ru-RU" sz="3200" dirty="0"/>
              <a:t>1 в. Как оценивается улучшение ОУ за последние 3 года?</a:t>
            </a:r>
          </a:p>
        </p:txBody>
      </p:sp>
    </p:spTree>
    <p:extLst>
      <p:ext uri="{BB962C8B-B14F-4D97-AF65-F5344CB8AC3E}">
        <p14:creationId xmlns:p14="http://schemas.microsoft.com/office/powerpoint/2010/main" val="80447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08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64096"/>
          </a:xfrm>
        </p:spPr>
        <p:txBody>
          <a:bodyPr/>
          <a:lstStyle/>
          <a:p>
            <a:pPr algn="l"/>
            <a:r>
              <a:rPr lang="ru-RU" sz="2400" b="1" dirty="0" smtClean="0"/>
              <a:t>Вопросы 2 -6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7504" y="1086447"/>
            <a:ext cx="8928992" cy="40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2.Насколько </a:t>
            </a:r>
            <a:r>
              <a:rPr lang="ru-RU" sz="2800" dirty="0"/>
              <a:t>хорошо справляются обучающиеся с требованиями государственного образовательного стандарта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3</a:t>
            </a:r>
            <a:r>
              <a:rPr lang="ru-RU" sz="2800" dirty="0"/>
              <a:t>. Каково отношение к обучающимся? Как развивают их персональные качества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4. Насколько эффективно преподавание в ОУ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5</a:t>
            </a:r>
            <a:r>
              <a:rPr lang="ru-RU" sz="2800" dirty="0"/>
              <a:t>. Насколько эффективна система мониторинга в ОУ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/>
              <a:t>6. Насколько хорошо образовательная программа ОУ отвечает потребностям обучающихся?</a:t>
            </a:r>
          </a:p>
        </p:txBody>
      </p:sp>
    </p:spTree>
    <p:extLst>
      <p:ext uri="{BB962C8B-B14F-4D97-AF65-F5344CB8AC3E}">
        <p14:creationId xmlns:p14="http://schemas.microsoft.com/office/powerpoint/2010/main" val="96072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08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64096"/>
          </a:xfrm>
        </p:spPr>
        <p:txBody>
          <a:bodyPr/>
          <a:lstStyle/>
          <a:p>
            <a:pPr algn="l"/>
            <a:r>
              <a:rPr lang="ru-RU" sz="2400" b="1" dirty="0" smtClean="0"/>
              <a:t>Вопросы 7-11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7504" y="1086447"/>
            <a:ext cx="8928992" cy="40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7. Насколько </a:t>
            </a:r>
            <a:r>
              <a:rPr lang="ru-RU" sz="2800" dirty="0"/>
              <a:t>материальная база, ресурсы, информационно-техническое обеспечение ОУ отвечают требованиям нормативно-правовой документации и реализуемых программ? 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8. </a:t>
            </a:r>
            <a:r>
              <a:rPr lang="ru-RU" sz="2800" dirty="0"/>
              <a:t>Насколько обучающимся безопасно в ОУ? Насколько о них хорошо заботятся и поддерживают</a:t>
            </a:r>
            <a:r>
              <a:rPr lang="ru-RU" sz="2800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9. </a:t>
            </a:r>
            <a:r>
              <a:rPr lang="ru-RU" sz="2800" dirty="0"/>
              <a:t>Насколько хорошо ОУ работает в партнерстве с родителями, другими ОУ, сообществом? 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10. </a:t>
            </a:r>
            <a:r>
              <a:rPr lang="ru-RU" sz="2800" dirty="0"/>
              <a:t>Каково отношение к ОУ обучающихся, родителей? 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11. </a:t>
            </a:r>
            <a:r>
              <a:rPr lang="ru-RU" sz="2800" dirty="0"/>
              <a:t>Насколько эффективно управление ОУ?</a:t>
            </a:r>
          </a:p>
        </p:txBody>
      </p:sp>
    </p:spTree>
    <p:extLst>
      <p:ext uri="{BB962C8B-B14F-4D97-AF65-F5344CB8AC3E}">
        <p14:creationId xmlns:p14="http://schemas.microsoft.com/office/powerpoint/2010/main" val="26784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5230</TotalTime>
  <Words>687</Words>
  <Application>Microsoft Office PowerPoint</Application>
  <PresentationFormat>Экран (16:9)</PresentationFormat>
  <Paragraphs>117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Сбалансированная оценка (механизм саморазвития)  = самооценка + проверки</vt:lpstr>
      <vt:lpstr>Схема работы с отчетами о самооценке ОУ</vt:lpstr>
      <vt:lpstr>Отчет о самооценке</vt:lpstr>
      <vt:lpstr>Основные требования к отчету:</vt:lpstr>
      <vt:lpstr>Структура отчета о самооценке:</vt:lpstr>
      <vt:lpstr>Раздел 1</vt:lpstr>
      <vt:lpstr>Вопросы 2 -6 </vt:lpstr>
      <vt:lpstr>Вопросы 7-11 </vt:lpstr>
      <vt:lpstr>Для чего нужна самооценка самому образовательному учреждению?</vt:lpstr>
      <vt:lpstr>На какие вопросы позволяет ответить применение механизмов самооценки?</vt:lpstr>
      <vt:lpstr>Как это влияет на управление качеством образования: </vt:lpstr>
      <vt:lpstr>СПАСИБО ЗА ВНИМАНИЕ!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Татьяна Валерьевна Гредасова</cp:lastModifiedBy>
  <cp:revision>168</cp:revision>
  <dcterms:created xsi:type="dcterms:W3CDTF">2011-08-25T06:09:31Z</dcterms:created>
  <dcterms:modified xsi:type="dcterms:W3CDTF">2013-05-08T07:36:20Z</dcterms:modified>
</cp:coreProperties>
</file>