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B8626-1EA1-4DD1-8546-FC7231E72334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EFAA-7DF8-4701-B929-911E95EB13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B8626-1EA1-4DD1-8546-FC7231E72334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EFAA-7DF8-4701-B929-911E95EB13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B8626-1EA1-4DD1-8546-FC7231E72334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EFAA-7DF8-4701-B929-911E95EB13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B8626-1EA1-4DD1-8546-FC7231E72334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EFAA-7DF8-4701-B929-911E95EB13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B8626-1EA1-4DD1-8546-FC7231E72334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EFAA-7DF8-4701-B929-911E95EB13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B8626-1EA1-4DD1-8546-FC7231E72334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EFAA-7DF8-4701-B929-911E95EB13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B8626-1EA1-4DD1-8546-FC7231E72334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EFAA-7DF8-4701-B929-911E95EB13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B8626-1EA1-4DD1-8546-FC7231E72334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EFAA-7DF8-4701-B929-911E95EB13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B8626-1EA1-4DD1-8546-FC7231E72334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EFAA-7DF8-4701-B929-911E95EB13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B8626-1EA1-4DD1-8546-FC7231E72334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EFAA-7DF8-4701-B929-911E95EB13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B8626-1EA1-4DD1-8546-FC7231E72334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EFAA-7DF8-4701-B929-911E95EB13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B8626-1EA1-4DD1-8546-FC7231E72334}" type="datetimeFigureOut">
              <a:rPr lang="ru-RU" smtClean="0"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0EFAA-7DF8-4701-B929-911E95EB13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vyudin2013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206680" cy="1470025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7030A0"/>
                </a:solidFill>
              </a:rPr>
              <a:t> «Методика педагогических исследований</a:t>
            </a:r>
            <a:r>
              <a:rPr lang="ru-RU" sz="3600" b="1" dirty="0" smtClean="0">
                <a:solidFill>
                  <a:srgbClr val="7030A0"/>
                </a:solidFill>
              </a:rPr>
              <a:t>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4869160"/>
            <a:ext cx="6400800" cy="1752600"/>
          </a:xfrm>
        </p:spPr>
        <p:txBody>
          <a:bodyPr/>
          <a:lstStyle/>
          <a:p>
            <a:r>
              <a:rPr lang="ru-RU" dirty="0" smtClean="0"/>
              <a:t>Юдин В.В.</a:t>
            </a:r>
          </a:p>
          <a:p>
            <a:r>
              <a:rPr lang="en-US" u="sng" dirty="0" err="1">
                <a:hlinkClick r:id="rId2"/>
              </a:rPr>
              <a:t>vvyudin</a:t>
            </a:r>
            <a:r>
              <a:rPr lang="ru-RU" u="sng" dirty="0">
                <a:hlinkClick r:id="rId2"/>
              </a:rPr>
              <a:t>2013</a:t>
            </a:r>
            <a:r>
              <a:rPr lang="en-US" u="sng" dirty="0">
                <a:hlinkClick r:id="rId2"/>
              </a:rPr>
              <a:t>@</a:t>
            </a:r>
            <a:r>
              <a:rPr lang="en-US" u="sng" dirty="0" err="1">
                <a:hlinkClick r:id="rId2"/>
              </a:rPr>
              <a:t>yandex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ru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88640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ГО</a:t>
            </a:r>
            <a:r>
              <a:rPr lang="en-US" dirty="0"/>
              <a:t>A</a:t>
            </a:r>
            <a:r>
              <a:rPr lang="ru-RU" dirty="0" smtClean="0"/>
              <a:t>У </a:t>
            </a:r>
            <a:r>
              <a:rPr lang="ru-RU" dirty="0"/>
              <a:t>ЯРОСЛАВКОЙ ОБЛАСТИ "ИНСТИТУТ РАЗВИТИЯ ОБРАЗОВАНИЯ"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611560" y="1556792"/>
            <a:ext cx="864096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Элементы аппарата НИР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83568" y="1700808"/>
            <a:ext cx="93610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55576" y="2060848"/>
            <a:ext cx="1135360" cy="12073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войные фигурные скобки 7"/>
          <p:cNvSpPr/>
          <p:nvPr/>
        </p:nvSpPr>
        <p:spPr>
          <a:xfrm>
            <a:off x="323528" y="1700808"/>
            <a:ext cx="1872208" cy="1440160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483768" y="2204864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Проблема</a:t>
            </a:r>
            <a:endParaRPr lang="ru-RU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508104" y="213285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Цель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779912" y="126876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 Е М А 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95936" y="263691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Гипотеза</a:t>
            </a:r>
          </a:p>
        </p:txBody>
      </p:sp>
      <p:sp>
        <p:nvSpPr>
          <p:cNvPr id="13" name="Содержимое 3"/>
          <p:cNvSpPr txBox="1">
            <a:spLocks/>
          </p:cNvSpPr>
          <p:nvPr/>
        </p:nvSpPr>
        <p:spPr>
          <a:xfrm>
            <a:off x="3347864" y="3573016"/>
            <a:ext cx="792088" cy="283691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</a:p>
        </p:txBody>
      </p:sp>
      <p:sp>
        <p:nvSpPr>
          <p:cNvPr id="14" name="Содержимое 3"/>
          <p:cNvSpPr txBox="1">
            <a:spLocks/>
          </p:cNvSpPr>
          <p:nvPr/>
        </p:nvSpPr>
        <p:spPr>
          <a:xfrm>
            <a:off x="5436096" y="3573016"/>
            <a:ext cx="792088" cy="283691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</a:p>
        </p:txBody>
      </p:sp>
      <p:sp>
        <p:nvSpPr>
          <p:cNvPr id="15" name="Стрелка вправо 14"/>
          <p:cNvSpPr/>
          <p:nvPr/>
        </p:nvSpPr>
        <p:spPr>
          <a:xfrm>
            <a:off x="4283968" y="4509120"/>
            <a:ext cx="72008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043608" y="2276872"/>
            <a:ext cx="7920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Противоречия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771800" y="3861048"/>
            <a:ext cx="3600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З А Д А Ч И 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84168" y="3573016"/>
            <a:ext cx="3600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Положения 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6732240" y="3933056"/>
            <a:ext cx="504056" cy="1296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7380312" y="4221088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Рекомендации</a:t>
            </a:r>
            <a:endParaRPr lang="ru-RU" dirty="0"/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3779912" y="2276872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5" grpId="0" animBg="1"/>
      <p:bldP spid="17" grpId="0"/>
      <p:bldP spid="18" grpId="0"/>
      <p:bldP spid="19" grpId="0" animBg="1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Курс  «Методика педагогических исследований»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Цель</a:t>
            </a:r>
            <a:r>
              <a:rPr lang="ru-RU" dirty="0"/>
              <a:t>: формирование компетенций планирования, реализации собственного исследования, оформления и защиты его результатов. </a:t>
            </a:r>
          </a:p>
          <a:p>
            <a:r>
              <a:rPr lang="ru-RU" b="1" u="sng" dirty="0" smtClean="0"/>
              <a:t>Объём </a:t>
            </a:r>
            <a:r>
              <a:rPr lang="ru-RU" b="1" u="sng" dirty="0"/>
              <a:t>часов, виды и формы обучения:</a:t>
            </a:r>
            <a:r>
              <a:rPr lang="ru-RU" dirty="0"/>
              <a:t> 36 час (трудоёмкость 1 кредит), из них аудиторных - 8 часов, в том числе лекционных – 6 часов, практических – 2 часа. </a:t>
            </a:r>
          </a:p>
          <a:p>
            <a:r>
              <a:rPr lang="ru-RU" b="1" dirty="0">
                <a:solidFill>
                  <a:srgbClr val="7030A0"/>
                </a:solidFill>
              </a:rPr>
              <a:t>Необходимость </a:t>
            </a:r>
            <a:r>
              <a:rPr lang="ru-RU" b="1" dirty="0" err="1" smtClean="0">
                <a:solidFill>
                  <a:srgbClr val="7030A0"/>
                </a:solidFill>
              </a:rPr>
              <a:t>пед</a:t>
            </a:r>
            <a:r>
              <a:rPr lang="ru-RU" b="1" dirty="0" smtClean="0">
                <a:solidFill>
                  <a:srgbClr val="7030A0"/>
                </a:solidFill>
              </a:rPr>
              <a:t>. исследований</a:t>
            </a:r>
            <a:r>
              <a:rPr lang="ru-RU" dirty="0" smtClean="0">
                <a:solidFill>
                  <a:srgbClr val="7030A0"/>
                </a:solidFill>
              </a:rPr>
              <a:t> - </a:t>
            </a:r>
            <a:r>
              <a:rPr lang="ru-RU" b="1" dirty="0" smtClean="0"/>
              <a:t>Развитие, инновации   - норма </a:t>
            </a:r>
            <a:r>
              <a:rPr lang="ru-RU" dirty="0" smtClean="0"/>
              <a:t>(С-О  и продуктивный типы ПП, жизнь динамично меняется, проблемы от неточности понятий,  «целина»  требует инструментария создания нового знания)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2051719" y="188913"/>
            <a:ext cx="6768753" cy="8636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- Наука о том, как получать новое знание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188640"/>
            <a:ext cx="21471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МТДЛ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339752" y="1052736"/>
            <a:ext cx="662473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/>
              <a:t>Основа </a:t>
            </a:r>
            <a:r>
              <a:rPr lang="ru-RU" sz="2000" dirty="0" smtClean="0"/>
              <a:t>– системное видение образовательного процесса , разработки – конкретизация фундаментальных подходов  (не алхимики),  осведомленность в опыте  других</a:t>
            </a:r>
            <a:endParaRPr lang="ru-RU" sz="2000" dirty="0"/>
          </a:p>
          <a:p>
            <a:pPr marL="457200" indent="-457200">
              <a:buAutoNum type="arabicPeriod"/>
            </a:pPr>
            <a:r>
              <a:rPr lang="ru-RU" sz="2000" b="1" dirty="0" smtClean="0"/>
              <a:t>Иерархия </a:t>
            </a:r>
            <a:r>
              <a:rPr lang="ru-RU" sz="2000" b="1" dirty="0"/>
              <a:t>исследований  </a:t>
            </a:r>
            <a:r>
              <a:rPr lang="ru-RU" sz="2000" dirty="0"/>
              <a:t>(</a:t>
            </a:r>
            <a:r>
              <a:rPr lang="ru-RU" sz="2000" u="sng" dirty="0"/>
              <a:t>Фундаментальные </a:t>
            </a:r>
            <a:r>
              <a:rPr lang="ru-RU" sz="2000" dirty="0"/>
              <a:t>– концепции, теории, принципы; </a:t>
            </a:r>
            <a:r>
              <a:rPr lang="ru-RU" sz="2000" u="sng" dirty="0" smtClean="0"/>
              <a:t>Прикладные</a:t>
            </a:r>
            <a:r>
              <a:rPr lang="ru-RU" sz="2000" dirty="0" smtClean="0"/>
              <a:t> </a:t>
            </a:r>
            <a:r>
              <a:rPr lang="ru-RU" sz="2000" dirty="0"/>
              <a:t>– решение практических проблем и задач; </a:t>
            </a:r>
            <a:r>
              <a:rPr lang="ru-RU" sz="2000" u="sng" dirty="0"/>
              <a:t>Разработки</a:t>
            </a:r>
            <a:r>
              <a:rPr lang="ru-RU" sz="2000" dirty="0"/>
              <a:t> – программы, методические руководства)</a:t>
            </a:r>
          </a:p>
          <a:p>
            <a:pPr marL="457200" indent="-457200">
              <a:buAutoNum type="arabicPeriod"/>
            </a:pPr>
            <a:r>
              <a:rPr lang="ru-RU" sz="2000" b="1" dirty="0" smtClean="0"/>
              <a:t>Критерии оправданности  инноваций: </a:t>
            </a:r>
            <a:r>
              <a:rPr lang="ru-RU" sz="2000" dirty="0" smtClean="0"/>
              <a:t>соответствие запросам,  опора на базовые концепции, </a:t>
            </a:r>
            <a:r>
              <a:rPr lang="ru-RU" sz="2000" dirty="0" err="1" smtClean="0"/>
              <a:t>проверяемость</a:t>
            </a:r>
            <a:r>
              <a:rPr lang="ru-RU" sz="2000" dirty="0" smtClean="0"/>
              <a:t>  (</a:t>
            </a:r>
            <a:r>
              <a:rPr lang="ru-RU" sz="2000" dirty="0" err="1" smtClean="0"/>
              <a:t>варифицируемость</a:t>
            </a:r>
            <a:r>
              <a:rPr lang="ru-RU" sz="2000" dirty="0" smtClean="0"/>
              <a:t>) –неопровержимость(</a:t>
            </a:r>
            <a:r>
              <a:rPr lang="ru-RU" sz="2000" dirty="0" err="1" smtClean="0"/>
              <a:t>фальсифицируемость</a:t>
            </a:r>
            <a:r>
              <a:rPr lang="ru-RU" sz="2000" dirty="0" smtClean="0"/>
              <a:t>), непротиворечивость,  новизна</a:t>
            </a:r>
          </a:p>
          <a:p>
            <a:pPr marL="457200" indent="-457200">
              <a:buAutoNum type="arabicPeriod"/>
            </a:pPr>
            <a:r>
              <a:rPr lang="ru-RU" sz="2000" b="1" dirty="0" err="1" smtClean="0"/>
              <a:t>Итерационнность</a:t>
            </a:r>
            <a:r>
              <a:rPr lang="ru-RU" sz="2000" b="1" dirty="0" smtClean="0"/>
              <a:t> (</a:t>
            </a:r>
            <a:r>
              <a:rPr lang="ru-RU" sz="2000" dirty="0" smtClean="0"/>
              <a:t>«маятник апробации»)</a:t>
            </a:r>
            <a:endParaRPr lang="ru-RU" sz="2000" dirty="0"/>
          </a:p>
        </p:txBody>
      </p:sp>
      <p:pic>
        <p:nvPicPr>
          <p:cNvPr id="8" name="Содержимое 7" descr="x_0d5d71e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996952"/>
            <a:ext cx="2314575" cy="163381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7030A0"/>
                </a:solidFill>
              </a:rPr>
              <a:t>Характеристика    курса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980729"/>
            <a:ext cx="84969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Предполагается возможность освоения курса </a:t>
            </a:r>
            <a:r>
              <a:rPr lang="ru-RU" u="sng" dirty="0"/>
              <a:t>на 3-х уровнях</a:t>
            </a:r>
            <a:r>
              <a:rPr lang="ru-RU" dirty="0"/>
              <a:t>:</a:t>
            </a:r>
          </a:p>
          <a:p>
            <a:pPr lvl="0">
              <a:buFont typeface="Arial" pitchFamily="34" charset="0"/>
              <a:buChar char="•"/>
            </a:pPr>
            <a:r>
              <a:rPr lang="ru-RU" dirty="0"/>
              <a:t>Ознакомительном (формально-репродуктивном);</a:t>
            </a:r>
          </a:p>
          <a:p>
            <a:pPr lvl="0">
              <a:buFont typeface="Arial" pitchFamily="34" charset="0"/>
              <a:buChar char="•"/>
            </a:pPr>
            <a:r>
              <a:rPr lang="ru-RU" dirty="0"/>
              <a:t>Стандартном (сущностном с элементами творчества);</a:t>
            </a:r>
          </a:p>
          <a:p>
            <a:pPr lvl="0">
              <a:buFont typeface="Arial" pitchFamily="34" charset="0"/>
              <a:buChar char="•"/>
            </a:pPr>
            <a:r>
              <a:rPr lang="ru-RU" dirty="0"/>
              <a:t>Продвинутым. Данный уровень предполагает субъектную позицию слушателя и ориентирован на освоение содержания для развертывания собственного научного исследования. 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3356992"/>
            <a:ext cx="85689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Соответственно этим уровням предполагаются  следующие выходы </a:t>
            </a:r>
            <a:r>
              <a:rPr lang="ru-RU" b="1" dirty="0"/>
              <a:t>образовательного процесса и формы </a:t>
            </a:r>
            <a:r>
              <a:rPr lang="ru-RU" dirty="0"/>
              <a:t>контроля :</a:t>
            </a:r>
          </a:p>
          <a:p>
            <a:pPr lvl="0">
              <a:buFont typeface="Arial" pitchFamily="34" charset="0"/>
              <a:buChar char="•"/>
            </a:pPr>
            <a:r>
              <a:rPr lang="ru-RU" dirty="0"/>
              <a:t>Знание основных положений методики НИР, подтверждаемое сдачей </a:t>
            </a:r>
            <a:r>
              <a:rPr lang="ru-RU" b="1" dirty="0"/>
              <a:t>теста</a:t>
            </a:r>
            <a:r>
              <a:rPr lang="ru-RU" dirty="0"/>
              <a:t>;</a:t>
            </a:r>
          </a:p>
          <a:p>
            <a:pPr lvl="0">
              <a:buFont typeface="Arial" pitchFamily="34" charset="0"/>
              <a:buChar char="•"/>
            </a:pPr>
            <a:r>
              <a:rPr lang="ru-RU" dirty="0"/>
              <a:t>Разработка аппарата исследования с обоснованием актуальности его элементов, например по теме собственной выпускной работы, с представлением соответствующей </a:t>
            </a:r>
            <a:r>
              <a:rPr lang="ru-RU" b="1" dirty="0"/>
              <a:t>записки;</a:t>
            </a:r>
          </a:p>
          <a:p>
            <a:pPr lvl="0">
              <a:buFont typeface="Arial" pitchFamily="34" charset="0"/>
              <a:buChar char="•"/>
            </a:pPr>
            <a:r>
              <a:rPr lang="ru-RU" dirty="0"/>
              <a:t>Детальное обоснование актуальности планируемого исследования с методологической проработкой элементов аппарата исследования, подготовкой  </a:t>
            </a:r>
            <a:r>
              <a:rPr lang="ru-RU" b="1" dirty="0"/>
              <a:t>вводной части автореферата </a:t>
            </a:r>
            <a:r>
              <a:rPr lang="ru-RU" dirty="0"/>
              <a:t>педагогического исследования и  его защитой.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53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3030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000" kern="50" dirty="0">
                          <a:latin typeface="Times New Roman"/>
                          <a:ea typeface="Andale Sans UI"/>
                        </a:rPr>
                        <a:t>Методологические основы НИР и современного  образования                                                                                                      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50">
                          <a:latin typeface="Times New Roman"/>
                          <a:ea typeface="Andale Sans UI"/>
                        </a:rPr>
                        <a:t>Лекция</a:t>
                      </a:r>
                    </a:p>
                  </a:txBody>
                  <a:tcPr marL="68580" marR="68580" marT="0" marB="0"/>
                </a:tc>
              </a:tr>
              <a:tr h="6346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000" kern="50" dirty="0">
                          <a:latin typeface="Times New Roman"/>
                          <a:ea typeface="Andale Sans UI"/>
                        </a:rPr>
                        <a:t>Планирование НИР (аппарат исследования)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50">
                          <a:latin typeface="Times New Roman"/>
                          <a:ea typeface="Andale Sans UI"/>
                        </a:rPr>
                        <a:t>Лекция</a:t>
                      </a:r>
                    </a:p>
                  </a:txBody>
                  <a:tcPr marL="68580" marR="68580" marT="0" marB="0"/>
                </a:tc>
              </a:tr>
              <a:tr h="6346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000" kern="50" dirty="0">
                          <a:latin typeface="Times New Roman"/>
                          <a:ea typeface="Andale Sans UI"/>
                        </a:rPr>
                        <a:t>Планирование НИР (аппарат исследования)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50">
                          <a:latin typeface="Times New Roman"/>
                          <a:ea typeface="Andale Sans UI"/>
                        </a:rPr>
                        <a:t>Практикум</a:t>
                      </a:r>
                    </a:p>
                  </a:txBody>
                  <a:tcPr marL="68580" marR="68580" marT="0" marB="0"/>
                </a:tc>
              </a:tr>
              <a:tr h="6346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000" kern="50" dirty="0">
                          <a:latin typeface="Times New Roman"/>
                          <a:ea typeface="Andale Sans UI"/>
                        </a:rPr>
                        <a:t>Методы НИР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50">
                          <a:latin typeface="Times New Roman"/>
                          <a:ea typeface="Andale Sans UI"/>
                        </a:rPr>
                        <a:t>Лекция</a:t>
                      </a:r>
                    </a:p>
                  </a:txBody>
                  <a:tcPr marL="68580" marR="68580" marT="0" marB="0"/>
                </a:tc>
              </a:tr>
              <a:tr h="6346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000" kern="50" dirty="0">
                          <a:latin typeface="Times New Roman"/>
                          <a:ea typeface="Andale Sans UI"/>
                        </a:rPr>
                        <a:t>Проблемное поле образования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kern="50" dirty="0">
                          <a:latin typeface="Times New Roman"/>
                          <a:ea typeface="Andale Sans UI"/>
                        </a:rPr>
                        <a:t>Лекция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БРС</a:t>
            </a:r>
            <a:endParaRPr lang="ru-RU" dirty="0">
              <a:solidFill>
                <a:srgbClr val="7030A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3" y="1196750"/>
          <a:ext cx="8676457" cy="5307637"/>
        </p:xfrm>
        <a:graphic>
          <a:graphicData uri="http://schemas.openxmlformats.org/drawingml/2006/table">
            <a:tbl>
              <a:tblPr/>
              <a:tblGrid>
                <a:gridCol w="4935844"/>
                <a:gridCol w="1394280"/>
                <a:gridCol w="782111"/>
                <a:gridCol w="782111"/>
                <a:gridCol w="782111"/>
              </a:tblGrid>
              <a:tr h="719901">
                <a:tc rowSpan="2">
                  <a:txBody>
                    <a:bodyPr/>
                    <a:lstStyle/>
                    <a:p>
                      <a:pPr marL="228600" algn="ctr">
                        <a:spcAft>
                          <a:spcPts val="0"/>
                        </a:spcAft>
                      </a:pPr>
                      <a:endParaRPr lang="ru-RU" sz="1800" kern="50" dirty="0">
                        <a:latin typeface="Times New Roman"/>
                        <a:ea typeface="Andale Sans UI"/>
                      </a:endParaRPr>
                    </a:p>
                    <a:p>
                      <a:pPr marL="228600" algn="ctr">
                        <a:spcAft>
                          <a:spcPts val="0"/>
                        </a:spcAft>
                      </a:pPr>
                      <a:r>
                        <a:rPr lang="ru-RU" sz="1800" b="1" kern="50" dirty="0">
                          <a:latin typeface="Times New Roman"/>
                          <a:ea typeface="Andale Sans UI"/>
                        </a:rPr>
                        <a:t>Вид работы</a:t>
                      </a:r>
                      <a:endParaRPr lang="ru-RU" sz="1800" kern="50" dirty="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5405" algn="ctr">
                        <a:spcAft>
                          <a:spcPts val="0"/>
                        </a:spcAft>
                      </a:pPr>
                      <a:r>
                        <a:rPr lang="ru-RU" sz="1800" b="1" kern="50" dirty="0">
                          <a:latin typeface="Times New Roman"/>
                          <a:ea typeface="Andale Sans UI"/>
                        </a:rPr>
                        <a:t>Баллы</a:t>
                      </a:r>
                      <a:endParaRPr lang="ru-RU" sz="1800" kern="50" dirty="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37465" algn="ctr">
                        <a:spcAft>
                          <a:spcPts val="0"/>
                        </a:spcAft>
                      </a:pPr>
                      <a:r>
                        <a:rPr lang="ru-RU" sz="1800" b="1" kern="50" dirty="0">
                          <a:latin typeface="Times New Roman"/>
                          <a:ea typeface="Andale Sans UI"/>
                        </a:rPr>
                        <a:t>Обязательные задания (по  уровням)</a:t>
                      </a:r>
                      <a:endParaRPr lang="ru-RU" sz="1800" kern="50" dirty="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36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0645" algn="ctr">
                        <a:spcAft>
                          <a:spcPts val="0"/>
                        </a:spcAft>
                      </a:pPr>
                      <a:endParaRPr lang="ru-RU" sz="1800" kern="5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800" b="1" kern="50">
                          <a:latin typeface="Times New Roman"/>
                          <a:ea typeface="Andale Sans UI"/>
                        </a:rPr>
                        <a:t>О</a:t>
                      </a:r>
                      <a:endParaRPr lang="ru-RU" sz="1800" kern="5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800" b="1" kern="50">
                          <a:latin typeface="Times New Roman"/>
                          <a:ea typeface="Andale Sans UI"/>
                        </a:rPr>
                        <a:t>С</a:t>
                      </a:r>
                      <a:endParaRPr lang="ru-RU" sz="1800" kern="5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800" b="1" kern="50" dirty="0">
                          <a:latin typeface="Times New Roman"/>
                          <a:ea typeface="Andale Sans UI"/>
                        </a:rPr>
                        <a:t>П</a:t>
                      </a:r>
                      <a:endParaRPr lang="ru-RU" sz="1800" kern="50" dirty="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951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kern="50" dirty="0" smtClean="0">
                          <a:latin typeface="Times New Roman"/>
                          <a:ea typeface="Andale Sans UI"/>
                        </a:rPr>
                        <a:t>   Написание </a:t>
                      </a:r>
                      <a:r>
                        <a:rPr lang="ru-RU" sz="1800" b="1" kern="50" dirty="0">
                          <a:latin typeface="Times New Roman"/>
                          <a:ea typeface="Andale Sans UI"/>
                        </a:rPr>
                        <a:t>теста</a:t>
                      </a:r>
                      <a:endParaRPr lang="ru-RU" sz="1800" kern="50" dirty="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 algn="ctr">
                        <a:spcAft>
                          <a:spcPts val="0"/>
                        </a:spcAft>
                      </a:pPr>
                      <a:r>
                        <a:rPr lang="ru-RU" sz="1800" kern="50">
                          <a:latin typeface="Times New Roman"/>
                          <a:ea typeface="Andale Sans UI"/>
                        </a:rPr>
                        <a:t>20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2800" b="1" kern="50" dirty="0">
                          <a:solidFill>
                            <a:srgbClr val="7030A0"/>
                          </a:solidFill>
                          <a:latin typeface="Times New Roman"/>
                          <a:ea typeface="Andale Sans UI"/>
                        </a:rPr>
                        <a:t>+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2800" b="1" kern="50" dirty="0">
                          <a:solidFill>
                            <a:srgbClr val="7030A0"/>
                          </a:solidFill>
                          <a:latin typeface="Times New Roman"/>
                          <a:ea typeface="Andale Sans UI"/>
                        </a:rPr>
                        <a:t>+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2800" b="1" kern="50" dirty="0">
                          <a:solidFill>
                            <a:srgbClr val="7030A0"/>
                          </a:solidFill>
                          <a:latin typeface="Times New Roman"/>
                          <a:ea typeface="Andale Sans UI"/>
                        </a:rPr>
                        <a:t>+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951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kern="50" dirty="0" smtClean="0">
                          <a:latin typeface="Times New Roman"/>
                          <a:ea typeface="Andale Sans UI"/>
                        </a:rPr>
                        <a:t>   Разработка </a:t>
                      </a:r>
                      <a:r>
                        <a:rPr lang="ru-RU" sz="1800" kern="50" dirty="0">
                          <a:latin typeface="Times New Roman"/>
                          <a:ea typeface="Andale Sans UI"/>
                        </a:rPr>
                        <a:t>аппарата исследования (</a:t>
                      </a:r>
                      <a:r>
                        <a:rPr lang="ru-RU" sz="1800" b="1" kern="50" dirty="0">
                          <a:latin typeface="Times New Roman"/>
                          <a:ea typeface="Andale Sans UI"/>
                        </a:rPr>
                        <a:t>записка</a:t>
                      </a:r>
                      <a:r>
                        <a:rPr lang="ru-RU" sz="1800" kern="50" dirty="0">
                          <a:latin typeface="Times New Roman"/>
                          <a:ea typeface="Andale Sans UI"/>
                        </a:rPr>
                        <a:t>)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 algn="ctr">
                        <a:spcAft>
                          <a:spcPts val="0"/>
                        </a:spcAft>
                      </a:pPr>
                      <a:r>
                        <a:rPr lang="ru-RU" sz="1800" kern="50">
                          <a:latin typeface="Times New Roman"/>
                          <a:ea typeface="Andale Sans UI"/>
                        </a:rPr>
                        <a:t>30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ru-RU" sz="2800" b="1" kern="50">
                        <a:solidFill>
                          <a:srgbClr val="7030A0"/>
                        </a:solidFill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2800" b="1" kern="50" dirty="0">
                          <a:solidFill>
                            <a:srgbClr val="7030A0"/>
                          </a:solidFill>
                          <a:latin typeface="Times New Roman"/>
                          <a:ea typeface="Andale Sans UI"/>
                        </a:rPr>
                        <a:t>+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ru-RU" sz="2800" b="1" kern="50" dirty="0">
                        <a:solidFill>
                          <a:srgbClr val="7030A0"/>
                        </a:solidFill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18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kern="50" dirty="0" smtClean="0">
                          <a:latin typeface="Times New Roman"/>
                          <a:ea typeface="Andale Sans UI"/>
                        </a:rPr>
                        <a:t>   Написание </a:t>
                      </a:r>
                      <a:r>
                        <a:rPr lang="ru-RU" sz="1800" b="1" kern="50" dirty="0">
                          <a:latin typeface="Times New Roman"/>
                          <a:ea typeface="Andale Sans UI"/>
                        </a:rPr>
                        <a:t>автореферата (введение)</a:t>
                      </a:r>
                      <a:endParaRPr lang="ru-RU" sz="1800" kern="50" dirty="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 algn="ctr">
                        <a:spcAft>
                          <a:spcPts val="0"/>
                        </a:spcAft>
                      </a:pPr>
                      <a:r>
                        <a:rPr lang="ru-RU" sz="1800" kern="50">
                          <a:latin typeface="Times New Roman"/>
                          <a:ea typeface="Andale Sans UI"/>
                        </a:rPr>
                        <a:t>60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ru-RU" sz="2800" b="1" kern="50">
                        <a:solidFill>
                          <a:srgbClr val="7030A0"/>
                        </a:solidFill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ru-RU" sz="2800" b="1" kern="50" dirty="0">
                        <a:solidFill>
                          <a:srgbClr val="7030A0"/>
                        </a:solidFill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2800" b="1" kern="50" dirty="0">
                          <a:solidFill>
                            <a:srgbClr val="7030A0"/>
                          </a:solidFill>
                          <a:latin typeface="Times New Roman"/>
                          <a:ea typeface="Andale Sans UI"/>
                        </a:rPr>
                        <a:t>+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951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kern="50" dirty="0" smtClean="0">
                          <a:latin typeface="Times New Roman"/>
                          <a:ea typeface="Andale Sans UI"/>
                        </a:rPr>
                        <a:t>   Собеседование </a:t>
                      </a:r>
                      <a:r>
                        <a:rPr lang="ru-RU" sz="1800" kern="50" dirty="0">
                          <a:latin typeface="Times New Roman"/>
                          <a:ea typeface="Andale Sans UI"/>
                        </a:rPr>
                        <a:t>(зачетное занятие)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 algn="ctr">
                        <a:spcAft>
                          <a:spcPts val="0"/>
                        </a:spcAft>
                      </a:pPr>
                      <a:r>
                        <a:rPr lang="ru-RU" sz="1800" kern="50">
                          <a:latin typeface="Times New Roman"/>
                          <a:ea typeface="Andale Sans UI"/>
                        </a:rPr>
                        <a:t>10-15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2800" b="1" kern="50">
                          <a:solidFill>
                            <a:srgbClr val="7030A0"/>
                          </a:solidFill>
                          <a:latin typeface="Times New Roman"/>
                          <a:ea typeface="Andale Sans UI"/>
                        </a:rPr>
                        <a:t>+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2800" b="1" kern="50" dirty="0">
                          <a:solidFill>
                            <a:srgbClr val="7030A0"/>
                          </a:solidFill>
                          <a:latin typeface="Times New Roman"/>
                          <a:ea typeface="Andale Sans UI"/>
                        </a:rPr>
                        <a:t>+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2800" b="1" kern="50" dirty="0">
                          <a:solidFill>
                            <a:srgbClr val="7030A0"/>
                          </a:solidFill>
                          <a:latin typeface="Times New Roman"/>
                          <a:ea typeface="Andale Sans UI"/>
                        </a:rPr>
                        <a:t>+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951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kern="50" dirty="0" smtClean="0">
                          <a:latin typeface="Times New Roman"/>
                          <a:ea typeface="Andale Sans UI"/>
                        </a:rPr>
                        <a:t>   Реферат</a:t>
                      </a:r>
                      <a:endParaRPr lang="ru-RU" sz="1800" kern="50" dirty="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 algn="ctr">
                        <a:spcAft>
                          <a:spcPts val="0"/>
                        </a:spcAft>
                      </a:pPr>
                      <a:r>
                        <a:rPr lang="ru-RU" sz="1800" kern="50">
                          <a:latin typeface="Times New Roman"/>
                          <a:ea typeface="Andale Sans UI"/>
                        </a:rPr>
                        <a:t>15 / 25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2800" b="1" kern="50">
                          <a:solidFill>
                            <a:srgbClr val="7030A0"/>
                          </a:solidFill>
                          <a:latin typeface="Times New Roman"/>
                          <a:ea typeface="Andale Sans UI"/>
                        </a:rPr>
                        <a:t>+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ru-RU" sz="2800" b="1" kern="50" dirty="0">
                        <a:solidFill>
                          <a:srgbClr val="7030A0"/>
                        </a:solidFill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ru-RU" sz="2800" b="1" kern="50" dirty="0">
                        <a:solidFill>
                          <a:srgbClr val="7030A0"/>
                        </a:solidFill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189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kern="50" dirty="0" smtClean="0">
                          <a:latin typeface="Times New Roman"/>
                          <a:ea typeface="Andale Sans UI"/>
                        </a:rPr>
                        <a:t>  Ответы </a:t>
                      </a:r>
                      <a:r>
                        <a:rPr lang="ru-RU" sz="1800" kern="50" dirty="0">
                          <a:latin typeface="Times New Roman"/>
                          <a:ea typeface="Andale Sans UI"/>
                        </a:rPr>
                        <a:t>на семинаре (практикуме)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 algn="ctr">
                        <a:spcAft>
                          <a:spcPts val="0"/>
                        </a:spcAft>
                      </a:pPr>
                      <a:r>
                        <a:rPr lang="ru-RU" sz="1800" kern="50">
                          <a:latin typeface="Times New Roman"/>
                          <a:ea typeface="Andale Sans UI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ru-RU" sz="1800" kern="5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ru-RU" sz="1800" kern="50" dirty="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ru-RU" sz="1800" kern="50" dirty="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951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kern="50" dirty="0" smtClean="0">
                          <a:latin typeface="Times New Roman"/>
                          <a:ea typeface="Andale Sans UI"/>
                        </a:rPr>
                        <a:t>   Письменные </a:t>
                      </a:r>
                      <a:r>
                        <a:rPr lang="ru-RU" sz="1800" kern="50" dirty="0">
                          <a:latin typeface="Times New Roman"/>
                          <a:ea typeface="Andale Sans UI"/>
                        </a:rPr>
                        <a:t>ответы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 algn="ctr">
                        <a:spcAft>
                          <a:spcPts val="0"/>
                        </a:spcAft>
                      </a:pPr>
                      <a:r>
                        <a:rPr lang="ru-RU" sz="1800" kern="50">
                          <a:latin typeface="Times New Roman"/>
                          <a:ea typeface="Andale Sans UI"/>
                        </a:rPr>
                        <a:t>5-10-15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ru-RU" sz="1800" kern="5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ru-RU" sz="1800" kern="5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ru-RU" sz="1800" kern="50" dirty="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9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kern="50" dirty="0" smtClean="0">
                          <a:latin typeface="Times New Roman"/>
                          <a:ea typeface="Andale Sans UI"/>
                        </a:rPr>
                        <a:t>   Дополнительные </a:t>
                      </a:r>
                      <a:r>
                        <a:rPr lang="ru-RU" sz="1800" kern="50" dirty="0">
                          <a:latin typeface="Times New Roman"/>
                          <a:ea typeface="Andale Sans UI"/>
                        </a:rPr>
                        <a:t>задания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 algn="ctr">
                        <a:spcAft>
                          <a:spcPts val="0"/>
                        </a:spcAft>
                      </a:pPr>
                      <a:r>
                        <a:rPr lang="ru-RU" sz="1800" kern="50">
                          <a:latin typeface="Times New Roman"/>
                          <a:ea typeface="Andale Sans UI"/>
                        </a:rPr>
                        <a:t>До 30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ru-RU" sz="1800" kern="5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ru-RU" sz="1800" kern="5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ru-RU" sz="1800" kern="50" dirty="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951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kern="50" dirty="0" smtClean="0">
                          <a:latin typeface="Times New Roman"/>
                          <a:ea typeface="Andale Sans UI"/>
                        </a:rPr>
                        <a:t>   Бонус</a:t>
                      </a:r>
                      <a:endParaRPr lang="ru-RU" sz="1800" kern="50" dirty="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 algn="ctr">
                        <a:spcAft>
                          <a:spcPts val="0"/>
                        </a:spcAft>
                      </a:pPr>
                      <a:r>
                        <a:rPr lang="ru-RU" sz="1800" kern="50">
                          <a:latin typeface="Times New Roman"/>
                          <a:ea typeface="Andale Sans UI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ru-RU" sz="1800" kern="5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ru-RU" sz="1800" kern="5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ru-RU" sz="1800" kern="50" dirty="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951"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latin typeface="Times New Roman"/>
                          <a:ea typeface="Andale Sans UI"/>
                        </a:rPr>
                        <a:t>В с е г о: 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 algn="ctr">
                        <a:spcAft>
                          <a:spcPts val="0"/>
                        </a:spcAft>
                      </a:pPr>
                      <a:r>
                        <a:rPr lang="ru-RU" sz="1800" kern="50">
                          <a:latin typeface="Times New Roman"/>
                          <a:ea typeface="Andale Sans UI"/>
                        </a:rPr>
                        <a:t>150-210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ru-RU" sz="1800" kern="5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ru-RU" sz="1800" kern="5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ru-RU" sz="1800" kern="50" dirty="0">
                        <a:latin typeface="Times New Roman"/>
                        <a:ea typeface="Andale Sans U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7030A0"/>
                </a:solidFill>
              </a:rPr>
              <a:t>Методологические основы современной </a:t>
            </a:r>
            <a:r>
              <a:rPr lang="ru-RU" sz="2400" b="1" dirty="0" smtClean="0">
                <a:solidFill>
                  <a:srgbClr val="7030A0"/>
                </a:solidFill>
              </a:rPr>
              <a:t>педагогики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b="1" dirty="0" err="1"/>
              <a:t>Деятельностный</a:t>
            </a:r>
            <a:r>
              <a:rPr lang="ru-RU" b="1" dirty="0"/>
              <a:t> подход. Принцип целостности.</a:t>
            </a:r>
            <a:endParaRPr lang="ru-RU" dirty="0"/>
          </a:p>
          <a:p>
            <a:pPr lvl="0"/>
            <a:r>
              <a:rPr lang="ru-RU" b="1" dirty="0"/>
              <a:t>Законы педагогики.</a:t>
            </a:r>
            <a:endParaRPr lang="ru-RU" dirty="0"/>
          </a:p>
          <a:p>
            <a:pPr lvl="0"/>
            <a:r>
              <a:rPr lang="ru-RU" b="1" dirty="0"/>
              <a:t>Базовые концепции (</a:t>
            </a:r>
            <a:r>
              <a:rPr lang="ru-RU" b="1" dirty="0" err="1"/>
              <a:t>Б.С.Гершунский</a:t>
            </a:r>
            <a:r>
              <a:rPr lang="ru-RU" b="1" dirty="0"/>
              <a:t> , Теория учебной деятельности, Концепция содержания </a:t>
            </a:r>
            <a:r>
              <a:rPr lang="ru-RU" b="1" dirty="0" smtClean="0"/>
              <a:t>образования, технологии) </a:t>
            </a:r>
            <a:r>
              <a:rPr lang="ru-RU" b="1" dirty="0"/>
              <a:t>.</a:t>
            </a:r>
            <a:endParaRPr lang="ru-RU" dirty="0"/>
          </a:p>
          <a:p>
            <a:pPr lvl="0"/>
            <a:r>
              <a:rPr lang="ru-RU" b="1" dirty="0"/>
              <a:t>Вклад методологических школ (Г.П.Щедровицкий, М.А. </a:t>
            </a:r>
            <a:r>
              <a:rPr lang="ru-RU" b="1" dirty="0" err="1"/>
              <a:t>Мкртчан</a:t>
            </a:r>
            <a:r>
              <a:rPr lang="ru-RU" b="1" dirty="0"/>
              <a:t>, А.И. Громыко)</a:t>
            </a:r>
            <a:endParaRPr lang="ru-RU" dirty="0"/>
          </a:p>
          <a:p>
            <a:pPr lvl="0"/>
            <a:r>
              <a:rPr lang="ru-RU" b="1" dirty="0"/>
              <a:t>История смены концептуальных подходов в отечественной педагогике.</a:t>
            </a:r>
            <a:endParaRPr lang="ru-RU" dirty="0"/>
          </a:p>
          <a:p>
            <a:pPr lvl="0"/>
            <a:r>
              <a:rPr lang="ru-RU" b="1" dirty="0"/>
              <a:t>Примеры реализации методологических подходов (включая примеры ошибок и мифов).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«Над»системы объекта изучения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482453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Представления о человеке</a:t>
            </a:r>
          </a:p>
          <a:p>
            <a:r>
              <a:rPr lang="ru-RU" dirty="0" smtClean="0"/>
              <a:t>Теория личности</a:t>
            </a:r>
          </a:p>
          <a:p>
            <a:r>
              <a:rPr lang="ru-RU" dirty="0" smtClean="0"/>
              <a:t>Естественные механизмы развития (ум, эмоции, личность)</a:t>
            </a:r>
          </a:p>
          <a:p>
            <a:r>
              <a:rPr lang="ru-RU" dirty="0" smtClean="0"/>
              <a:t>Деятельность (личная, </a:t>
            </a:r>
            <a:r>
              <a:rPr lang="ru-RU" dirty="0" err="1" smtClean="0"/>
              <a:t>социокультурный</a:t>
            </a:r>
            <a:r>
              <a:rPr lang="ru-RU" dirty="0" smtClean="0"/>
              <a:t> опыт, общественная жизнь)</a:t>
            </a:r>
          </a:p>
          <a:p>
            <a:r>
              <a:rPr lang="ru-RU" dirty="0" smtClean="0"/>
              <a:t>Цель и сущность образования, закономерности</a:t>
            </a:r>
          </a:p>
          <a:p>
            <a:r>
              <a:rPr lang="ru-RU" dirty="0" smtClean="0"/>
              <a:t>Содержание образования</a:t>
            </a:r>
          </a:p>
          <a:p>
            <a:r>
              <a:rPr lang="ru-RU" dirty="0" smtClean="0"/>
              <a:t>Технологии педагогические</a:t>
            </a:r>
          </a:p>
          <a:p>
            <a:r>
              <a:rPr lang="ru-RU" dirty="0" smtClean="0"/>
              <a:t>Методики предметные и аспектные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175448" y="6027003"/>
            <a:ext cx="4968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err="1" smtClean="0"/>
              <a:t>Лызь</a:t>
            </a:r>
            <a:r>
              <a:rPr lang="ru-RU" sz="1200" dirty="0" smtClean="0"/>
              <a:t> Н.А. О теоретико-методологических основах диссертационных исследований содержания общего образования. // Сб. научных статей Всероссийского семинара по методологии педагогики. Волгоград 2003г. – С 122 – 127.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Аппарат исследования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 fontScale="25000" lnSpcReduction="20000"/>
          </a:bodyPr>
          <a:lstStyle/>
          <a:p>
            <a:r>
              <a:rPr lang="ru-RU" sz="6400" b="1" dirty="0"/>
              <a:t>Актуальность исследования.</a:t>
            </a:r>
            <a:r>
              <a:rPr lang="ru-RU" sz="6400" dirty="0"/>
              <a:t> </a:t>
            </a:r>
          </a:p>
          <a:p>
            <a:pPr>
              <a:buNone/>
            </a:pPr>
            <a:r>
              <a:rPr lang="ru-RU" sz="6400" dirty="0" smtClean="0"/>
              <a:t>Таким </a:t>
            </a:r>
            <a:r>
              <a:rPr lang="ru-RU" sz="6400" dirty="0"/>
              <a:t>образом, нами выявлено сложившееся </a:t>
            </a:r>
            <a:r>
              <a:rPr lang="ru-RU" sz="6400" b="1" i="1" dirty="0"/>
              <a:t>противоречие.</a:t>
            </a:r>
            <a:r>
              <a:rPr lang="ru-RU" sz="6400" dirty="0"/>
              <a:t> </a:t>
            </a:r>
          </a:p>
          <a:p>
            <a:r>
              <a:rPr lang="ru-RU" sz="6400" dirty="0" smtClean="0"/>
              <a:t>и </a:t>
            </a:r>
            <a:r>
              <a:rPr lang="ru-RU" sz="6400" dirty="0"/>
              <a:t>позволило сформулировать </a:t>
            </a:r>
            <a:r>
              <a:rPr lang="ru-RU" sz="6400" b="1" i="1" dirty="0"/>
              <a:t>проблему</a:t>
            </a:r>
            <a:r>
              <a:rPr lang="ru-RU" sz="6400" i="1" dirty="0"/>
              <a:t>:</a:t>
            </a:r>
            <a:r>
              <a:rPr lang="ru-RU" sz="6400" dirty="0"/>
              <a:t> </a:t>
            </a:r>
            <a:r>
              <a:rPr lang="ru-RU" sz="6400" b="1" dirty="0"/>
              <a:t> </a:t>
            </a:r>
            <a:endParaRPr lang="ru-RU" sz="6400" dirty="0"/>
          </a:p>
          <a:p>
            <a:r>
              <a:rPr lang="ru-RU" sz="6400" b="1" dirty="0">
                <a:solidFill>
                  <a:srgbClr val="7030A0"/>
                </a:solidFill>
              </a:rPr>
              <a:t>Проблема</a:t>
            </a:r>
            <a:r>
              <a:rPr lang="ru-RU" sz="6400" b="1" dirty="0"/>
              <a:t> исследования.</a:t>
            </a:r>
            <a:r>
              <a:rPr lang="ru-RU" sz="6400" dirty="0"/>
              <a:t> </a:t>
            </a:r>
          </a:p>
          <a:p>
            <a:r>
              <a:rPr lang="ru-RU" sz="6400" dirty="0" smtClean="0"/>
              <a:t>…  определило выбор</a:t>
            </a:r>
            <a:r>
              <a:rPr lang="ru-RU" sz="6400" b="1" dirty="0" smtClean="0"/>
              <a:t> </a:t>
            </a:r>
            <a:r>
              <a:rPr lang="ru-RU" sz="6400" b="1" dirty="0" smtClean="0">
                <a:solidFill>
                  <a:srgbClr val="7030A0"/>
                </a:solidFill>
              </a:rPr>
              <a:t>темы</a:t>
            </a:r>
            <a:r>
              <a:rPr lang="ru-RU" sz="6400" b="1" i="1" dirty="0" smtClean="0">
                <a:solidFill>
                  <a:srgbClr val="7030A0"/>
                </a:solidFill>
              </a:rPr>
              <a:t> </a:t>
            </a:r>
            <a:r>
              <a:rPr lang="ru-RU" sz="6400" i="1" dirty="0" smtClean="0"/>
              <a:t>«….»</a:t>
            </a:r>
            <a:r>
              <a:rPr lang="ru-RU" sz="6400" dirty="0"/>
              <a:t> </a:t>
            </a:r>
            <a:endParaRPr lang="ru-RU" sz="6400" dirty="0" smtClean="0"/>
          </a:p>
          <a:p>
            <a:r>
              <a:rPr lang="ru-RU" sz="6400" b="1" dirty="0" smtClean="0"/>
              <a:t>Объект </a:t>
            </a:r>
            <a:r>
              <a:rPr lang="ru-RU" sz="6400" b="1" dirty="0"/>
              <a:t>исследования </a:t>
            </a:r>
            <a:r>
              <a:rPr lang="ru-RU" sz="6400" dirty="0"/>
              <a:t>– </a:t>
            </a:r>
          </a:p>
          <a:p>
            <a:r>
              <a:rPr lang="ru-RU" sz="6400" dirty="0"/>
              <a:t> </a:t>
            </a:r>
            <a:r>
              <a:rPr lang="ru-RU" sz="6400" b="1" dirty="0" smtClean="0"/>
              <a:t>Предмет </a:t>
            </a:r>
            <a:r>
              <a:rPr lang="ru-RU" sz="6400" b="1" dirty="0"/>
              <a:t>исследования –</a:t>
            </a:r>
            <a:r>
              <a:rPr lang="ru-RU" sz="6400" dirty="0"/>
              <a:t> </a:t>
            </a:r>
          </a:p>
          <a:p>
            <a:r>
              <a:rPr lang="ru-RU" sz="6400" b="1" dirty="0"/>
              <a:t> </a:t>
            </a:r>
            <a:r>
              <a:rPr lang="ru-RU" sz="6400" b="1" dirty="0" smtClean="0">
                <a:solidFill>
                  <a:srgbClr val="7030A0"/>
                </a:solidFill>
              </a:rPr>
              <a:t>Цель</a:t>
            </a:r>
            <a:r>
              <a:rPr lang="ru-RU" sz="6400" dirty="0" smtClean="0">
                <a:solidFill>
                  <a:srgbClr val="7030A0"/>
                </a:solidFill>
              </a:rPr>
              <a:t> </a:t>
            </a:r>
            <a:r>
              <a:rPr lang="ru-RU" sz="6400" b="1" dirty="0"/>
              <a:t>исследования</a:t>
            </a:r>
            <a:r>
              <a:rPr lang="ru-RU" sz="6400" dirty="0"/>
              <a:t> – </a:t>
            </a:r>
          </a:p>
          <a:p>
            <a:r>
              <a:rPr lang="ru-RU" sz="6400" dirty="0" smtClean="0"/>
              <a:t>В </a:t>
            </a:r>
            <a:r>
              <a:rPr lang="ru-RU" sz="6400" dirty="0"/>
              <a:t>качестве</a:t>
            </a:r>
            <a:r>
              <a:rPr lang="ru-RU" sz="6400" dirty="0">
                <a:solidFill>
                  <a:srgbClr val="7030A0"/>
                </a:solidFill>
              </a:rPr>
              <a:t> </a:t>
            </a:r>
            <a:r>
              <a:rPr lang="ru-RU" sz="6400" b="1" dirty="0">
                <a:solidFill>
                  <a:srgbClr val="7030A0"/>
                </a:solidFill>
              </a:rPr>
              <a:t>гипотезы</a:t>
            </a:r>
            <a:r>
              <a:rPr lang="ru-RU" sz="6400" dirty="0">
                <a:solidFill>
                  <a:srgbClr val="7030A0"/>
                </a:solidFill>
              </a:rPr>
              <a:t> </a:t>
            </a:r>
            <a:r>
              <a:rPr lang="ru-RU" sz="6400" dirty="0"/>
              <a:t>выдвинуто предположение о том, …… при условии, если: </a:t>
            </a:r>
          </a:p>
          <a:p>
            <a:r>
              <a:rPr lang="ru-RU" sz="6400" dirty="0" smtClean="0"/>
              <a:t>Цель </a:t>
            </a:r>
            <a:r>
              <a:rPr lang="ru-RU" sz="6400" dirty="0"/>
              <a:t>и гипотеза обусловили постановку следующих </a:t>
            </a:r>
            <a:r>
              <a:rPr lang="ru-RU" sz="6400" b="1" dirty="0">
                <a:solidFill>
                  <a:srgbClr val="7030A0"/>
                </a:solidFill>
              </a:rPr>
              <a:t>задач</a:t>
            </a:r>
            <a:r>
              <a:rPr lang="ru-RU" sz="6400" b="1" dirty="0"/>
              <a:t> исследования:</a:t>
            </a:r>
            <a:r>
              <a:rPr lang="ru-RU" sz="6400" dirty="0"/>
              <a:t> </a:t>
            </a:r>
          </a:p>
          <a:p>
            <a:r>
              <a:rPr lang="ru-RU" sz="6400" b="1" dirty="0" smtClean="0"/>
              <a:t>…</a:t>
            </a:r>
            <a:endParaRPr lang="ru-RU" sz="6400" dirty="0"/>
          </a:p>
          <a:p>
            <a:r>
              <a:rPr lang="ru-RU" sz="6400" b="1" dirty="0"/>
              <a:t>Теоретико-методологическую основу</a:t>
            </a:r>
            <a:r>
              <a:rPr lang="ru-RU" sz="6400" dirty="0"/>
              <a:t> исследования составляют: </a:t>
            </a:r>
          </a:p>
          <a:p>
            <a:r>
              <a:rPr lang="ru-RU" sz="6400" b="1" dirty="0"/>
              <a:t>Методы исследования. </a:t>
            </a:r>
            <a:endParaRPr lang="ru-RU" sz="6400" dirty="0"/>
          </a:p>
          <a:p>
            <a:r>
              <a:rPr lang="ru-RU" sz="6400" b="1" dirty="0"/>
              <a:t>База исследования.</a:t>
            </a:r>
            <a:r>
              <a:rPr lang="ru-RU" sz="6400" dirty="0"/>
              <a:t> </a:t>
            </a:r>
          </a:p>
          <a:p>
            <a:r>
              <a:rPr lang="ru-RU" sz="6400" b="1" dirty="0" smtClean="0"/>
              <a:t>Этапы </a:t>
            </a:r>
            <a:r>
              <a:rPr lang="ru-RU" sz="6400" b="1" dirty="0"/>
              <a:t>исследования</a:t>
            </a:r>
            <a:endParaRPr lang="ru-RU" sz="6400" dirty="0"/>
          </a:p>
          <a:p>
            <a:r>
              <a:rPr lang="ru-RU" sz="6400" b="1" dirty="0" smtClean="0"/>
              <a:t>Научная </a:t>
            </a:r>
            <a:r>
              <a:rPr lang="ru-RU" sz="6400" b="1" dirty="0">
                <a:solidFill>
                  <a:srgbClr val="7030A0"/>
                </a:solidFill>
              </a:rPr>
              <a:t>новизна</a:t>
            </a:r>
            <a:r>
              <a:rPr lang="ru-RU" sz="6400" b="1" dirty="0"/>
              <a:t> результатов исследования</a:t>
            </a:r>
            <a:endParaRPr lang="ru-RU" sz="6400" dirty="0"/>
          </a:p>
          <a:p>
            <a:pPr lvl="0"/>
            <a:r>
              <a:rPr lang="ru-RU" sz="6400" dirty="0"/>
              <a:t> </a:t>
            </a:r>
            <a:r>
              <a:rPr lang="ru-RU" sz="6400" b="1" dirty="0" smtClean="0"/>
              <a:t>Теоретическая </a:t>
            </a:r>
            <a:r>
              <a:rPr lang="ru-RU" sz="6400" b="1" dirty="0"/>
              <a:t>значимость исследования </a:t>
            </a:r>
            <a:r>
              <a:rPr lang="ru-RU" sz="6400" dirty="0"/>
              <a:t>состоит в том, </a:t>
            </a:r>
          </a:p>
          <a:p>
            <a:r>
              <a:rPr lang="ru-RU" sz="6400" dirty="0"/>
              <a:t> </a:t>
            </a:r>
            <a:r>
              <a:rPr lang="ru-RU" sz="6400" b="1" dirty="0" smtClean="0"/>
              <a:t>Практическая </a:t>
            </a:r>
            <a:r>
              <a:rPr lang="ru-RU" sz="6400" b="1" dirty="0"/>
              <a:t>значимость исследования</a:t>
            </a:r>
            <a:endParaRPr lang="ru-RU" sz="6400" dirty="0"/>
          </a:p>
          <a:p>
            <a:pPr lvl="0"/>
            <a:r>
              <a:rPr lang="ru-RU" sz="6400" dirty="0"/>
              <a:t> </a:t>
            </a:r>
            <a:r>
              <a:rPr lang="ru-RU" sz="6400" b="1" dirty="0" smtClean="0"/>
              <a:t>Основные </a:t>
            </a:r>
            <a:r>
              <a:rPr lang="ru-RU" sz="6400" b="1" dirty="0">
                <a:solidFill>
                  <a:srgbClr val="7030A0"/>
                </a:solidFill>
              </a:rPr>
              <a:t>положения, </a:t>
            </a:r>
            <a:r>
              <a:rPr lang="ru-RU" sz="6400" b="1" dirty="0"/>
              <a:t>выносимые на защиту :</a:t>
            </a:r>
            <a:endParaRPr lang="ru-RU" sz="6400" dirty="0"/>
          </a:p>
          <a:p>
            <a:r>
              <a:rPr lang="ru-RU" sz="6400" b="1" dirty="0"/>
              <a:t> </a:t>
            </a:r>
            <a:r>
              <a:rPr lang="ru-RU" sz="6400" b="1" dirty="0" smtClean="0"/>
              <a:t>Достоверность </a:t>
            </a:r>
            <a:r>
              <a:rPr lang="ru-RU" sz="6400" b="1" dirty="0"/>
              <a:t>и обоснованность результатов исследования </a:t>
            </a:r>
            <a:endParaRPr lang="ru-RU" sz="6400" dirty="0"/>
          </a:p>
          <a:p>
            <a:r>
              <a:rPr lang="ru-RU" sz="6400" b="1" dirty="0"/>
              <a:t>Апробация результатов исследования: </a:t>
            </a:r>
            <a:endParaRPr lang="ru-RU" sz="6400" dirty="0"/>
          </a:p>
          <a:p>
            <a:r>
              <a:rPr lang="ru-RU" sz="6400" b="1" dirty="0"/>
              <a:t>Внедрение результатов исследования</a:t>
            </a:r>
            <a:r>
              <a:rPr lang="ru-RU" sz="6400" dirty="0"/>
              <a:t> осуществлялось </a:t>
            </a:r>
          </a:p>
          <a:p>
            <a:r>
              <a:rPr lang="ru-RU" sz="6400" b="1" dirty="0"/>
              <a:t>Структура работы. </a:t>
            </a:r>
            <a:r>
              <a:rPr lang="ru-RU" sz="6400" dirty="0"/>
              <a:t>Диссертация состоит из введения, трех глав, заключения, списка литературы и приложений.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604</Words>
  <Application>Microsoft Office PowerPoint</Application>
  <PresentationFormat>Экран (4:3)</PresentationFormat>
  <Paragraphs>131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«Методика педагогических исследований» </vt:lpstr>
      <vt:lpstr>Курс  «Методика педагогических исследований»</vt:lpstr>
      <vt:lpstr>- Наука о том, как получать новое знание</vt:lpstr>
      <vt:lpstr>Характеристика    курса</vt:lpstr>
      <vt:lpstr>Презентация PowerPoint</vt:lpstr>
      <vt:lpstr>БРС</vt:lpstr>
      <vt:lpstr>Методологические основы современной педагогики</vt:lpstr>
      <vt:lpstr>«Над»системы объекта изучения </vt:lpstr>
      <vt:lpstr>Аппарат исследования</vt:lpstr>
      <vt:lpstr>Элементы аппарата НИР</vt:lpstr>
    </vt:vector>
  </TitlesOfParts>
  <Company>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«Методика педагогических исследований» </dc:title>
  <dc:creator>папа</dc:creator>
  <cp:lastModifiedBy>tanya</cp:lastModifiedBy>
  <cp:revision>29</cp:revision>
  <dcterms:created xsi:type="dcterms:W3CDTF">2012-10-28T17:05:19Z</dcterms:created>
  <dcterms:modified xsi:type="dcterms:W3CDTF">2012-10-30T09:27:47Z</dcterms:modified>
</cp:coreProperties>
</file>