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57" r:id="rId4"/>
    <p:sldId id="258" r:id="rId5"/>
    <p:sldId id="260" r:id="rId6"/>
    <p:sldId id="265" r:id="rId7"/>
    <p:sldId id="259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906DE3-A3DB-4203-A995-2C6C3C74B5B1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/>
      <dgm:spPr/>
    </dgm:pt>
    <dgm:pt modelId="{7ACC3C2B-B9F2-4C38-B481-7479426DA87D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rgbClr val="9933FF"/>
              </a:solidFill>
              <a:effectLst/>
              <a:latin typeface="Arial" charset="0"/>
            </a:rPr>
            <a:t>W</a:t>
          </a:r>
          <a:endParaRPr kumimoji="0" lang="ru-RU" b="1" i="0" u="none" strike="noStrike" cap="none" normalizeH="0" baseline="0" smtClean="0">
            <a:ln>
              <a:noFill/>
            </a:ln>
            <a:solidFill>
              <a:srgbClr val="9933FF"/>
            </a:solidFill>
            <a:effectLst/>
            <a:latin typeface="Arial" charset="0"/>
          </a:endParaRPr>
        </a:p>
      </dgm:t>
    </dgm:pt>
    <dgm:pt modelId="{1397416B-6CF1-4F09-B144-CD3E3973BB31}" type="parTrans" cxnId="{A5367392-966A-43DB-AC99-B75440243A66}">
      <dgm:prSet/>
      <dgm:spPr/>
    </dgm:pt>
    <dgm:pt modelId="{7862E1E1-AFB9-46A5-AD25-C119D42B9E3E}" type="sibTrans" cxnId="{A5367392-966A-43DB-AC99-B75440243A66}">
      <dgm:prSet/>
      <dgm:spPr/>
    </dgm:pt>
    <dgm:pt modelId="{7B6C4926-10E9-43B6-AAA1-FF1FCF9641E5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ТЕЛО</a:t>
          </a:r>
          <a:endParaRPr kumimoji="0" 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736B1E57-A1EE-4B2C-88A6-EA350CE9F568}" type="parTrans" cxnId="{E2EF3EBD-1989-4256-9759-FDCB9926557C}">
      <dgm:prSet/>
      <dgm:spPr/>
    </dgm:pt>
    <dgm:pt modelId="{FC827974-03EB-496B-93FA-399A17D23E68}" type="sibTrans" cxnId="{E2EF3EBD-1989-4256-9759-FDCB9926557C}">
      <dgm:prSet/>
      <dgm:spPr/>
    </dgm:pt>
    <dgm:pt modelId="{EE0C6382-DEB0-4454-BB4D-051E7F4DA95B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ДУША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(сознание)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CDFAC1ED-B255-4609-ADE5-90541B680779}" type="parTrans" cxnId="{CA648A85-7817-4D6E-B909-0739E3595F7A}">
      <dgm:prSet/>
      <dgm:spPr/>
    </dgm:pt>
    <dgm:pt modelId="{201A3AD0-A0C4-49A6-930F-6B79A6472707}" type="sibTrans" cxnId="{CA648A85-7817-4D6E-B909-0739E3595F7A}">
      <dgm:prSet/>
      <dgm:spPr/>
    </dgm:pt>
    <dgm:pt modelId="{551BB818-580D-4850-B69C-4A4FC0011799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rgbClr val="9933FF"/>
              </a:solidFill>
              <a:effectLst/>
              <a:latin typeface="Arial" charset="0"/>
            </a:rPr>
            <a:t>ДУХ</a:t>
          </a:r>
          <a:endParaRPr kumimoji="0" lang="ru-RU" b="1" i="0" u="none" strike="noStrike" cap="none" normalizeH="0" baseline="0" smtClean="0">
            <a:ln>
              <a:noFill/>
            </a:ln>
            <a:solidFill>
              <a:srgbClr val="9933FF"/>
            </a:solidFill>
            <a:effectLst/>
            <a:latin typeface="Arial" charset="0"/>
          </a:endParaRPr>
        </a:p>
      </dgm:t>
    </dgm:pt>
    <dgm:pt modelId="{72B5708C-274F-45C5-8BFE-1B360B36E59D}" type="parTrans" cxnId="{6086CAA7-4009-4C49-9BB4-B0524EDBA9F2}">
      <dgm:prSet/>
      <dgm:spPr/>
    </dgm:pt>
    <dgm:pt modelId="{480BD9AC-7616-49DC-88BA-8C51FA76D8B8}" type="sibTrans" cxnId="{6086CAA7-4009-4C49-9BB4-B0524EDBA9F2}">
      <dgm:prSet/>
      <dgm:spPr/>
    </dgm:pt>
    <dgm:pt modelId="{C6F860D2-6EEF-427C-9954-CDE0C847286B}" type="pres">
      <dgm:prSet presAssocID="{DC906DE3-A3DB-4203-A995-2C6C3C74B5B1}" presName="composite" presStyleCnt="0">
        <dgm:presLayoutVars>
          <dgm:chMax val="5"/>
          <dgm:dir/>
          <dgm:resizeHandles val="exact"/>
        </dgm:presLayoutVars>
      </dgm:prSet>
      <dgm:spPr/>
    </dgm:pt>
    <dgm:pt modelId="{3B9D4A05-2049-4833-95D7-1D98C2403E01}" type="pres">
      <dgm:prSet presAssocID="{7ACC3C2B-B9F2-4C38-B481-7479426DA87D}" presName="circle1" presStyleLbl="lnNode1" presStyleIdx="0" presStyleCnt="4"/>
      <dgm:spPr/>
    </dgm:pt>
    <dgm:pt modelId="{E9578805-A332-47FF-A552-5B3D1E9A5732}" type="pres">
      <dgm:prSet presAssocID="{7ACC3C2B-B9F2-4C38-B481-7479426DA87D}" presName="text1" presStyleLbl="revTx" presStyleIdx="0" presStyleCnt="4">
        <dgm:presLayoutVars>
          <dgm:bulletEnabled val="1"/>
        </dgm:presLayoutVars>
      </dgm:prSet>
      <dgm:spPr/>
    </dgm:pt>
    <dgm:pt modelId="{E9270BEC-18AC-46E0-ACD2-FC5F606E5015}" type="pres">
      <dgm:prSet presAssocID="{7ACC3C2B-B9F2-4C38-B481-7479426DA87D}" presName="line1" presStyleLbl="callout" presStyleIdx="0" presStyleCnt="8"/>
      <dgm:spPr/>
    </dgm:pt>
    <dgm:pt modelId="{310C3E81-D0CD-4A23-8C7F-BFC7597B3067}" type="pres">
      <dgm:prSet presAssocID="{7ACC3C2B-B9F2-4C38-B481-7479426DA87D}" presName="d1" presStyleLbl="callout" presStyleIdx="1" presStyleCnt="8"/>
      <dgm:spPr/>
    </dgm:pt>
    <dgm:pt modelId="{ABEF4919-C631-4AEA-919C-9A06E96B3B99}" type="pres">
      <dgm:prSet presAssocID="{7B6C4926-10E9-43B6-AAA1-FF1FCF9641E5}" presName="circle2" presStyleLbl="lnNode1" presStyleIdx="1" presStyleCnt="4"/>
      <dgm:spPr/>
    </dgm:pt>
    <dgm:pt modelId="{BBF563B1-396B-4670-99F1-FD97B046C969}" type="pres">
      <dgm:prSet presAssocID="{7B6C4926-10E9-43B6-AAA1-FF1FCF9641E5}" presName="text2" presStyleLbl="revTx" presStyleIdx="1" presStyleCnt="4">
        <dgm:presLayoutVars>
          <dgm:bulletEnabled val="1"/>
        </dgm:presLayoutVars>
      </dgm:prSet>
      <dgm:spPr/>
    </dgm:pt>
    <dgm:pt modelId="{E3C6144A-F31D-4294-B770-27C6EEB5B4CA}" type="pres">
      <dgm:prSet presAssocID="{7B6C4926-10E9-43B6-AAA1-FF1FCF9641E5}" presName="line2" presStyleLbl="callout" presStyleIdx="2" presStyleCnt="8"/>
      <dgm:spPr/>
    </dgm:pt>
    <dgm:pt modelId="{6E5D4FD6-F46A-48DE-AAF1-6276CA9CBF0E}" type="pres">
      <dgm:prSet presAssocID="{7B6C4926-10E9-43B6-AAA1-FF1FCF9641E5}" presName="d2" presStyleLbl="callout" presStyleIdx="3" presStyleCnt="8"/>
      <dgm:spPr/>
    </dgm:pt>
    <dgm:pt modelId="{D33BB612-F2EB-44EF-BCC8-4A87F5D80628}" type="pres">
      <dgm:prSet presAssocID="{EE0C6382-DEB0-4454-BB4D-051E7F4DA95B}" presName="circle3" presStyleLbl="lnNode1" presStyleIdx="2" presStyleCnt="4"/>
      <dgm:spPr/>
    </dgm:pt>
    <dgm:pt modelId="{C62C6C6E-0AF3-499F-8727-FBEBFD4B16D2}" type="pres">
      <dgm:prSet presAssocID="{EE0C6382-DEB0-4454-BB4D-051E7F4DA95B}" presName="text3" presStyleLbl="revTx" presStyleIdx="2" presStyleCnt="4">
        <dgm:presLayoutVars>
          <dgm:bulletEnabled val="1"/>
        </dgm:presLayoutVars>
      </dgm:prSet>
      <dgm:spPr/>
    </dgm:pt>
    <dgm:pt modelId="{A12F2579-AAB6-407F-8E48-EA99C9A597B2}" type="pres">
      <dgm:prSet presAssocID="{EE0C6382-DEB0-4454-BB4D-051E7F4DA95B}" presName="line3" presStyleLbl="callout" presStyleIdx="4" presStyleCnt="8"/>
      <dgm:spPr/>
    </dgm:pt>
    <dgm:pt modelId="{C609AAAC-E571-4F54-872F-E086BA6D60A5}" type="pres">
      <dgm:prSet presAssocID="{EE0C6382-DEB0-4454-BB4D-051E7F4DA95B}" presName="d3" presStyleLbl="callout" presStyleIdx="5" presStyleCnt="8"/>
      <dgm:spPr/>
    </dgm:pt>
    <dgm:pt modelId="{383EA1E9-0CD8-4868-BCBB-1E4C8F38DE1C}" type="pres">
      <dgm:prSet presAssocID="{551BB818-580D-4850-B69C-4A4FC0011799}" presName="circle4" presStyleLbl="lnNode1" presStyleIdx="3" presStyleCnt="4"/>
      <dgm:spPr/>
    </dgm:pt>
    <dgm:pt modelId="{DD9F3370-E3B3-4A8B-BB0D-B995AAA8CD11}" type="pres">
      <dgm:prSet presAssocID="{551BB818-580D-4850-B69C-4A4FC0011799}" presName="text4" presStyleLbl="revTx" presStyleIdx="3" presStyleCnt="4">
        <dgm:presLayoutVars>
          <dgm:bulletEnabled val="1"/>
        </dgm:presLayoutVars>
      </dgm:prSet>
      <dgm:spPr/>
    </dgm:pt>
    <dgm:pt modelId="{7F468EB6-8EF7-4ACF-972D-BEEF0BBA2950}" type="pres">
      <dgm:prSet presAssocID="{551BB818-580D-4850-B69C-4A4FC0011799}" presName="line4" presStyleLbl="callout" presStyleIdx="6" presStyleCnt="8"/>
      <dgm:spPr/>
    </dgm:pt>
    <dgm:pt modelId="{C4D7ADAF-0C7E-4E48-9037-6312060541FA}" type="pres">
      <dgm:prSet presAssocID="{551BB818-580D-4850-B69C-4A4FC0011799}" presName="d4" presStyleLbl="callout" presStyleIdx="7" presStyleCnt="8"/>
      <dgm:spPr/>
    </dgm:pt>
  </dgm:ptLst>
  <dgm:cxnLst>
    <dgm:cxn modelId="{6086CAA7-4009-4C49-9BB4-B0524EDBA9F2}" srcId="{DC906DE3-A3DB-4203-A995-2C6C3C74B5B1}" destId="{551BB818-580D-4850-B69C-4A4FC0011799}" srcOrd="3" destOrd="0" parTransId="{72B5708C-274F-45C5-8BFE-1B360B36E59D}" sibTransId="{480BD9AC-7616-49DC-88BA-8C51FA76D8B8}"/>
    <dgm:cxn modelId="{EE9A8916-8EDD-47A1-8B39-1D5C2B72A6E4}" type="presOf" srcId="{DC906DE3-A3DB-4203-A995-2C6C3C74B5B1}" destId="{C6F860D2-6EEF-427C-9954-CDE0C847286B}" srcOrd="0" destOrd="0" presId="urn:microsoft.com/office/officeart/2005/8/layout/target1"/>
    <dgm:cxn modelId="{A40128C7-01B4-457B-B4FA-E7B06946486C}" type="presOf" srcId="{7ACC3C2B-B9F2-4C38-B481-7479426DA87D}" destId="{E9578805-A332-47FF-A552-5B3D1E9A5732}" srcOrd="0" destOrd="0" presId="urn:microsoft.com/office/officeart/2005/8/layout/target1"/>
    <dgm:cxn modelId="{A5367392-966A-43DB-AC99-B75440243A66}" srcId="{DC906DE3-A3DB-4203-A995-2C6C3C74B5B1}" destId="{7ACC3C2B-B9F2-4C38-B481-7479426DA87D}" srcOrd="0" destOrd="0" parTransId="{1397416B-6CF1-4F09-B144-CD3E3973BB31}" sibTransId="{7862E1E1-AFB9-46A5-AD25-C119D42B9E3E}"/>
    <dgm:cxn modelId="{CA648A85-7817-4D6E-B909-0739E3595F7A}" srcId="{DC906DE3-A3DB-4203-A995-2C6C3C74B5B1}" destId="{EE0C6382-DEB0-4454-BB4D-051E7F4DA95B}" srcOrd="2" destOrd="0" parTransId="{CDFAC1ED-B255-4609-ADE5-90541B680779}" sibTransId="{201A3AD0-A0C4-49A6-930F-6B79A6472707}"/>
    <dgm:cxn modelId="{F24A6FCB-EAAA-4CA0-A9FA-7AD73D4CDC1C}" type="presOf" srcId="{551BB818-580D-4850-B69C-4A4FC0011799}" destId="{DD9F3370-E3B3-4A8B-BB0D-B995AAA8CD11}" srcOrd="0" destOrd="0" presId="urn:microsoft.com/office/officeart/2005/8/layout/target1"/>
    <dgm:cxn modelId="{3424629A-A680-4F64-BCCA-3AF97EC70FA7}" type="presOf" srcId="{7B6C4926-10E9-43B6-AAA1-FF1FCF9641E5}" destId="{BBF563B1-396B-4670-99F1-FD97B046C969}" srcOrd="0" destOrd="0" presId="urn:microsoft.com/office/officeart/2005/8/layout/target1"/>
    <dgm:cxn modelId="{80061ADE-B151-4E07-8996-A823EA991816}" type="presOf" srcId="{EE0C6382-DEB0-4454-BB4D-051E7F4DA95B}" destId="{C62C6C6E-0AF3-499F-8727-FBEBFD4B16D2}" srcOrd="0" destOrd="0" presId="urn:microsoft.com/office/officeart/2005/8/layout/target1"/>
    <dgm:cxn modelId="{E2EF3EBD-1989-4256-9759-FDCB9926557C}" srcId="{DC906DE3-A3DB-4203-A995-2C6C3C74B5B1}" destId="{7B6C4926-10E9-43B6-AAA1-FF1FCF9641E5}" srcOrd="1" destOrd="0" parTransId="{736B1E57-A1EE-4B2C-88A6-EA350CE9F568}" sibTransId="{FC827974-03EB-496B-93FA-399A17D23E68}"/>
    <dgm:cxn modelId="{56CF92A6-B23A-486A-9B95-CB9DA119DAB1}" type="presParOf" srcId="{C6F860D2-6EEF-427C-9954-CDE0C847286B}" destId="{3B9D4A05-2049-4833-95D7-1D98C2403E01}" srcOrd="0" destOrd="0" presId="urn:microsoft.com/office/officeart/2005/8/layout/target1"/>
    <dgm:cxn modelId="{1BC92986-5ADD-4FEF-8060-99CE461DB15C}" type="presParOf" srcId="{C6F860D2-6EEF-427C-9954-CDE0C847286B}" destId="{E9578805-A332-47FF-A552-5B3D1E9A5732}" srcOrd="1" destOrd="0" presId="urn:microsoft.com/office/officeart/2005/8/layout/target1"/>
    <dgm:cxn modelId="{46AC84FE-78A4-4F8A-94CC-556DCB32DD39}" type="presParOf" srcId="{C6F860D2-6EEF-427C-9954-CDE0C847286B}" destId="{E9270BEC-18AC-46E0-ACD2-FC5F606E5015}" srcOrd="2" destOrd="0" presId="urn:microsoft.com/office/officeart/2005/8/layout/target1"/>
    <dgm:cxn modelId="{1D474D6D-521B-494D-8575-6477D09C65F7}" type="presParOf" srcId="{C6F860D2-6EEF-427C-9954-CDE0C847286B}" destId="{310C3E81-D0CD-4A23-8C7F-BFC7597B3067}" srcOrd="3" destOrd="0" presId="urn:microsoft.com/office/officeart/2005/8/layout/target1"/>
    <dgm:cxn modelId="{A8FDECA1-94C7-4C71-ABE7-6E8BED196EDF}" type="presParOf" srcId="{C6F860D2-6EEF-427C-9954-CDE0C847286B}" destId="{ABEF4919-C631-4AEA-919C-9A06E96B3B99}" srcOrd="4" destOrd="0" presId="urn:microsoft.com/office/officeart/2005/8/layout/target1"/>
    <dgm:cxn modelId="{3E7D55FD-4C30-4646-A85C-2A317CCBC26F}" type="presParOf" srcId="{C6F860D2-6EEF-427C-9954-CDE0C847286B}" destId="{BBF563B1-396B-4670-99F1-FD97B046C969}" srcOrd="5" destOrd="0" presId="urn:microsoft.com/office/officeart/2005/8/layout/target1"/>
    <dgm:cxn modelId="{F2943594-008A-48F0-B51D-78D8C2D21DA3}" type="presParOf" srcId="{C6F860D2-6EEF-427C-9954-CDE0C847286B}" destId="{E3C6144A-F31D-4294-B770-27C6EEB5B4CA}" srcOrd="6" destOrd="0" presId="urn:microsoft.com/office/officeart/2005/8/layout/target1"/>
    <dgm:cxn modelId="{06677041-08AA-468A-836B-BA7D7C0509E6}" type="presParOf" srcId="{C6F860D2-6EEF-427C-9954-CDE0C847286B}" destId="{6E5D4FD6-F46A-48DE-AAF1-6276CA9CBF0E}" srcOrd="7" destOrd="0" presId="urn:microsoft.com/office/officeart/2005/8/layout/target1"/>
    <dgm:cxn modelId="{6E417F85-781D-4051-8DA6-20ADD2DCE7A0}" type="presParOf" srcId="{C6F860D2-6EEF-427C-9954-CDE0C847286B}" destId="{D33BB612-F2EB-44EF-BCC8-4A87F5D80628}" srcOrd="8" destOrd="0" presId="urn:microsoft.com/office/officeart/2005/8/layout/target1"/>
    <dgm:cxn modelId="{8065073C-0D5B-4AC9-993A-9BE8E7403546}" type="presParOf" srcId="{C6F860D2-6EEF-427C-9954-CDE0C847286B}" destId="{C62C6C6E-0AF3-499F-8727-FBEBFD4B16D2}" srcOrd="9" destOrd="0" presId="urn:microsoft.com/office/officeart/2005/8/layout/target1"/>
    <dgm:cxn modelId="{25DEFCED-8A9A-4869-AECB-C5F0EC0E9259}" type="presParOf" srcId="{C6F860D2-6EEF-427C-9954-CDE0C847286B}" destId="{A12F2579-AAB6-407F-8E48-EA99C9A597B2}" srcOrd="10" destOrd="0" presId="urn:microsoft.com/office/officeart/2005/8/layout/target1"/>
    <dgm:cxn modelId="{C06C8027-9CC9-4708-9CD0-C65AE0F55A5B}" type="presParOf" srcId="{C6F860D2-6EEF-427C-9954-CDE0C847286B}" destId="{C609AAAC-E571-4F54-872F-E086BA6D60A5}" srcOrd="11" destOrd="0" presId="urn:microsoft.com/office/officeart/2005/8/layout/target1"/>
    <dgm:cxn modelId="{F237DBF6-6724-47FA-A40A-2DFD6B622EE0}" type="presParOf" srcId="{C6F860D2-6EEF-427C-9954-CDE0C847286B}" destId="{383EA1E9-0CD8-4868-BCBB-1E4C8F38DE1C}" srcOrd="12" destOrd="0" presId="urn:microsoft.com/office/officeart/2005/8/layout/target1"/>
    <dgm:cxn modelId="{D468F72C-B4D0-407D-9062-271451B60344}" type="presParOf" srcId="{C6F860D2-6EEF-427C-9954-CDE0C847286B}" destId="{DD9F3370-E3B3-4A8B-BB0D-B995AAA8CD11}" srcOrd="13" destOrd="0" presId="urn:microsoft.com/office/officeart/2005/8/layout/target1"/>
    <dgm:cxn modelId="{160F68A5-6B59-4D43-BD9D-BE569747D997}" type="presParOf" srcId="{C6F860D2-6EEF-427C-9954-CDE0C847286B}" destId="{7F468EB6-8EF7-4ACF-972D-BEEF0BBA2950}" srcOrd="14" destOrd="0" presId="urn:microsoft.com/office/officeart/2005/8/layout/target1"/>
    <dgm:cxn modelId="{7C5FC2CC-F2F3-40DA-82D1-C399868503B8}" type="presParOf" srcId="{C6F860D2-6EEF-427C-9954-CDE0C847286B}" destId="{C4D7ADAF-0C7E-4E48-9037-6312060541FA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FA48F-2B9A-464F-9712-E24A37E26CC4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50F63-B89C-447C-B504-DD59440F2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5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D08194A-A5B2-448A-ADFF-686C1342BFCA}" type="slidenum">
              <a:rPr lang="ru-RU" sz="1200" smtClean="0"/>
              <a:pPr eaLnBrk="1" hangingPunct="1"/>
              <a:t>9</a:t>
            </a:fld>
            <a:endParaRPr lang="ru-RU" sz="1200" smtClean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E0B07-1ECB-4A41-B67B-7E354B24850F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89FED-F5ED-45BB-A537-234F79272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083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E0B07-1ECB-4A41-B67B-7E354B24850F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89FED-F5ED-45BB-A537-234F79272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956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E0B07-1ECB-4A41-B67B-7E354B24850F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89FED-F5ED-45BB-A537-234F79272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18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38438-0B6D-4147-B98A-59BC707662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48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E0B07-1ECB-4A41-B67B-7E354B24850F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89FED-F5ED-45BB-A537-234F79272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61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E0B07-1ECB-4A41-B67B-7E354B24850F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89FED-F5ED-45BB-A537-234F79272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72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E0B07-1ECB-4A41-B67B-7E354B24850F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89FED-F5ED-45BB-A537-234F79272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353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E0B07-1ECB-4A41-B67B-7E354B24850F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89FED-F5ED-45BB-A537-234F79272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89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E0B07-1ECB-4A41-B67B-7E354B24850F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89FED-F5ED-45BB-A537-234F79272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08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E0B07-1ECB-4A41-B67B-7E354B24850F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89FED-F5ED-45BB-A537-234F79272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80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E0B07-1ECB-4A41-B67B-7E354B24850F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89FED-F5ED-45BB-A537-234F79272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658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E0B07-1ECB-4A41-B67B-7E354B24850F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89FED-F5ED-45BB-A537-234F79272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661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E0B07-1ECB-4A41-B67B-7E354B24850F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89FED-F5ED-45BB-A537-234F79272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943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Основные концепции современного образования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217912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ru-RU" dirty="0" smtClean="0"/>
              <a:t>Понимание человека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dirty="0" smtClean="0"/>
              <a:t>Закономерности. Целостность образовательного процесса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dirty="0" err="1" smtClean="0"/>
              <a:t>Деятельностный</a:t>
            </a:r>
            <a:r>
              <a:rPr lang="ru-RU" dirty="0" smtClean="0"/>
              <a:t> подход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dirty="0" smtClean="0"/>
              <a:t>Теория учебной деятельности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dirty="0" smtClean="0"/>
              <a:t>Содержание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2772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7772400" cy="1143000"/>
          </a:xfrm>
        </p:spPr>
        <p:txBody>
          <a:bodyPr/>
          <a:lstStyle/>
          <a:p>
            <a:pPr eaLnBrk="1" hangingPunct="1"/>
            <a:r>
              <a:rPr lang="ru-RU" smtClean="0"/>
              <a:t>Открытое образование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Не ограниченно временными и пространственными рамками.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Студент - субъект в ситуации вариативных образовательных возможностей, в которых он должен сделать ответственный выбор.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Цель - развитие субъектности и индивидуальности человека, при активной его самореализации.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Разнообразие используемых способов постижения жизни, обеспечивающих целостное восприятие действительности и многогранность опыта человека</a:t>
            </a:r>
            <a:r>
              <a:rPr lang="ru-RU" sz="2000" smtClean="0"/>
              <a:t> 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smtClean="0"/>
          </a:p>
        </p:txBody>
      </p:sp>
    </p:spTree>
    <p:extLst>
      <p:ext uri="{BB962C8B-B14F-4D97-AF65-F5344CB8AC3E}">
        <p14:creationId xmlns:p14="http://schemas.microsoft.com/office/powerpoint/2010/main" val="3561493708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>
                <a:solidFill>
                  <a:srgbClr val="CC3300"/>
                </a:solidFill>
              </a:rPr>
              <a:t>Этажи человека </a:t>
            </a:r>
            <a:br>
              <a:rPr lang="ru-RU" sz="3200" smtClean="0">
                <a:solidFill>
                  <a:srgbClr val="CC3300"/>
                </a:solidFill>
              </a:rPr>
            </a:br>
            <a:r>
              <a:rPr lang="ru-RU" sz="3200" smtClean="0">
                <a:solidFill>
                  <a:srgbClr val="CC3300"/>
                </a:solidFill>
              </a:rPr>
              <a:t>(сферы развития потенциала)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468313" y="1557338"/>
          <a:ext cx="4535487" cy="4967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5292725" y="1557338"/>
            <a:ext cx="360045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/>
              <a:t>Показатели сформированности:</a:t>
            </a:r>
          </a:p>
          <a:p>
            <a:pPr algn="ctr" eaLnBrk="1" hangingPunct="1">
              <a:spcBef>
                <a:spcPct val="50000"/>
              </a:spcBef>
            </a:pPr>
            <a:endParaRPr lang="ru-RU" b="1"/>
          </a:p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9933FF"/>
                </a:solidFill>
              </a:rPr>
              <a:t>W</a:t>
            </a:r>
            <a:r>
              <a:rPr lang="en-US"/>
              <a:t> – </a:t>
            </a:r>
            <a:r>
              <a:rPr lang="ru-RU"/>
              <a:t>саморегуляция</a:t>
            </a:r>
          </a:p>
          <a:p>
            <a:pPr eaLnBrk="1" hangingPunct="1">
              <a:spcBef>
                <a:spcPct val="50000"/>
              </a:spcBef>
            </a:pPr>
            <a:r>
              <a:rPr lang="ru-RU" b="1">
                <a:solidFill>
                  <a:srgbClr val="009900"/>
                </a:solidFill>
              </a:rPr>
              <a:t>ТЕЛО</a:t>
            </a:r>
            <a:r>
              <a:rPr lang="ru-RU">
                <a:solidFill>
                  <a:srgbClr val="009900"/>
                </a:solidFill>
              </a:rPr>
              <a:t> </a:t>
            </a:r>
            <a:r>
              <a:rPr lang="ru-RU"/>
              <a:t>– здоровье</a:t>
            </a:r>
          </a:p>
          <a:p>
            <a:pPr eaLnBrk="1" hangingPunct="1">
              <a:spcBef>
                <a:spcPct val="50000"/>
              </a:spcBef>
            </a:pPr>
            <a:r>
              <a:rPr lang="ru-RU" sz="2000">
                <a:solidFill>
                  <a:srgbClr val="CC3300"/>
                </a:solidFill>
              </a:rPr>
              <a:t>СОЗНАНИЕ</a:t>
            </a:r>
            <a:r>
              <a:rPr lang="ru-RU"/>
              <a:t> – способ деятельности</a:t>
            </a:r>
          </a:p>
          <a:p>
            <a:pPr eaLnBrk="1" hangingPunct="1">
              <a:spcBef>
                <a:spcPct val="50000"/>
              </a:spcBef>
            </a:pPr>
            <a:r>
              <a:rPr lang="ru-RU" b="1">
                <a:solidFill>
                  <a:srgbClr val="9933FF"/>
                </a:solidFill>
              </a:rPr>
              <a:t>ДУХ</a:t>
            </a:r>
            <a:r>
              <a:rPr lang="ru-RU"/>
              <a:t> – наличие смыслов</a:t>
            </a:r>
          </a:p>
        </p:txBody>
      </p:sp>
    </p:spTree>
    <p:extLst>
      <p:ext uri="{BB962C8B-B14F-4D97-AF65-F5344CB8AC3E}">
        <p14:creationId xmlns:p14="http://schemas.microsoft.com/office/powerpoint/2010/main" val="110304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Закономерности (законы) педагогики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68413"/>
            <a:ext cx="7772400" cy="4827587"/>
          </a:xfrm>
        </p:spPr>
        <p:txBody>
          <a:bodyPr/>
          <a:lstStyle/>
          <a:p>
            <a:pPr eaLnBrk="1" hangingPunct="1"/>
            <a:r>
              <a:rPr lang="ru-RU" sz="2800" smtClean="0"/>
              <a:t>Неразделимость составляющих процесса и результата образования (обучение, воспитание, развитие),  представляющего собой освоенные способы деятельности</a:t>
            </a:r>
          </a:p>
          <a:p>
            <a:pPr eaLnBrk="1" hangingPunct="1"/>
            <a:r>
              <a:rPr lang="ru-RU" sz="2800" smtClean="0"/>
              <a:t>Главным средством формирования образовательного результата является деятельность обучающегося</a:t>
            </a:r>
          </a:p>
          <a:p>
            <a:pPr eaLnBrk="1" hangingPunct="1"/>
            <a:r>
              <a:rPr lang="ru-RU" sz="2800" smtClean="0"/>
              <a:t>Эффективность образования определяется степенью соответствия его социальным запросам</a:t>
            </a:r>
          </a:p>
        </p:txBody>
      </p:sp>
    </p:spTree>
    <p:extLst>
      <p:ext uri="{BB962C8B-B14F-4D97-AF65-F5344CB8AC3E}">
        <p14:creationId xmlns:p14="http://schemas.microsoft.com/office/powerpoint/2010/main" val="84923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green circ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981075"/>
            <a:ext cx="4079875" cy="351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ru-RU" sz="2800" u="sng" smtClean="0">
                <a:solidFill>
                  <a:schemeClr val="tx1"/>
                </a:solidFill>
              </a:rPr>
              <a:t>Педагогический процесс </a:t>
            </a:r>
            <a:r>
              <a:rPr lang="ru-RU" sz="2800" smtClean="0">
                <a:solidFill>
                  <a:srgbClr val="0066FF"/>
                </a:solidFill>
              </a:rPr>
              <a:t>– </a:t>
            </a:r>
            <a:r>
              <a:rPr lang="ru-RU" sz="2800" u="sng" smtClean="0">
                <a:solidFill>
                  <a:srgbClr val="FF0000"/>
                </a:solidFill>
              </a:rPr>
              <a:t>Образовательный процесс</a:t>
            </a:r>
            <a:r>
              <a:rPr lang="ru-RU" sz="2800" smtClean="0">
                <a:solidFill>
                  <a:srgbClr val="FF0000"/>
                </a:solidFill>
              </a:rPr>
              <a:t> </a:t>
            </a:r>
            <a:r>
              <a:rPr lang="ru-RU" sz="2800" smtClean="0">
                <a:solidFill>
                  <a:srgbClr val="0066FF"/>
                </a:solidFill>
              </a:rPr>
              <a:t>– </a:t>
            </a:r>
            <a:r>
              <a:rPr lang="ru-RU" sz="2800" u="sng" smtClean="0">
                <a:solidFill>
                  <a:srgbClr val="0066FF"/>
                </a:solidFill>
              </a:rPr>
              <a:t>Образовательный результат</a:t>
            </a:r>
          </a:p>
        </p:txBody>
      </p:sp>
      <p:pic>
        <p:nvPicPr>
          <p:cNvPr id="11268" name="Picture 4" descr="blue circ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989138"/>
            <a:ext cx="40767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 descr="tan circ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981075"/>
            <a:ext cx="4105275" cy="351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971550" y="2133600"/>
            <a:ext cx="28082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000" b="1"/>
              <a:t>Обучение -  </a:t>
            </a:r>
            <a:r>
              <a:rPr lang="ru-RU" sz="2000" b="1">
                <a:solidFill>
                  <a:srgbClr val="FF0000"/>
                </a:solidFill>
              </a:rPr>
              <a:t>Учение -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000">
                <a:solidFill>
                  <a:schemeClr val="accent2"/>
                </a:solidFill>
              </a:rPr>
              <a:t>ЗУН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4211638" y="1844675"/>
            <a:ext cx="3960812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ru-RU" sz="2000" b="1"/>
              <a:t>Воспитание –</a:t>
            </a:r>
          </a:p>
          <a:p>
            <a:pPr algn="r"/>
            <a:r>
              <a:rPr lang="ru-RU" sz="2000" b="1">
                <a:solidFill>
                  <a:srgbClr val="FF0000"/>
                </a:solidFill>
              </a:rPr>
              <a:t>Самовоспитание</a:t>
            </a:r>
          </a:p>
          <a:p>
            <a:pPr algn="r"/>
            <a:r>
              <a:rPr lang="ru-RU" sz="2000">
                <a:solidFill>
                  <a:schemeClr val="accent2"/>
                </a:solidFill>
              </a:rPr>
              <a:t>Мировоззрение , идеалы, ценности,</a:t>
            </a:r>
          </a:p>
          <a:p>
            <a:pPr algn="r"/>
            <a:r>
              <a:rPr lang="ru-RU" sz="2000">
                <a:solidFill>
                  <a:schemeClr val="accent2"/>
                </a:solidFill>
              </a:rPr>
              <a:t>Нормы и Привычки поведения,</a:t>
            </a:r>
          </a:p>
          <a:p>
            <a:pPr algn="r"/>
            <a:r>
              <a:rPr lang="ru-RU" sz="2000">
                <a:solidFill>
                  <a:schemeClr val="accent2"/>
                </a:solidFill>
              </a:rPr>
              <a:t>Личность</a:t>
            </a:r>
            <a:endParaRPr lang="en-US" sz="2000">
              <a:solidFill>
                <a:schemeClr val="accent2"/>
              </a:solidFill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2771775" y="4221163"/>
            <a:ext cx="38163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2000" b="1"/>
              <a:t>Развитие – </a:t>
            </a:r>
          </a:p>
          <a:p>
            <a:pPr algn="ctr"/>
            <a:r>
              <a:rPr lang="ru-RU" sz="2000" b="1">
                <a:solidFill>
                  <a:srgbClr val="FF0000"/>
                </a:solidFill>
              </a:rPr>
              <a:t>Саморазвитие - </a:t>
            </a:r>
            <a:endParaRPr lang="ru-RU" sz="2000">
              <a:solidFill>
                <a:srgbClr val="FF0000"/>
              </a:solidFill>
            </a:endParaRPr>
          </a:p>
          <a:p>
            <a:pPr algn="ctr"/>
            <a:r>
              <a:rPr lang="ru-RU" sz="2000">
                <a:solidFill>
                  <a:schemeClr val="accent2"/>
                </a:solidFill>
              </a:rPr>
              <a:t>Мышление, чувства, способности</a:t>
            </a:r>
          </a:p>
          <a:p>
            <a:pPr algn="ctr"/>
            <a:endParaRPr lang="en-US" sz="2000" b="1"/>
          </a:p>
        </p:txBody>
      </p:sp>
      <p:sp>
        <p:nvSpPr>
          <p:cNvPr id="11273" name="Line 11"/>
          <p:cNvSpPr>
            <a:spLocks noChangeShapeType="1"/>
          </p:cNvSpPr>
          <p:nvPr/>
        </p:nvSpPr>
        <p:spPr bwMode="auto">
          <a:xfrm>
            <a:off x="1928813" y="571500"/>
            <a:ext cx="2643187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592138" y="6042025"/>
            <a:ext cx="7796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611188" y="5805488"/>
            <a:ext cx="8253412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b="1">
                <a:solidFill>
                  <a:schemeClr val="accent2"/>
                </a:solidFill>
              </a:rPr>
              <a:t>Образованность</a:t>
            </a:r>
            <a:r>
              <a:rPr lang="ru-RU" b="1"/>
              <a:t> </a:t>
            </a:r>
            <a:r>
              <a:rPr lang="ru-RU"/>
              <a:t>= обученность+воспитанность +развитость</a:t>
            </a:r>
          </a:p>
          <a:p>
            <a:pPr algn="ctr" eaLnBrk="1" hangingPunct="1"/>
            <a:r>
              <a:rPr lang="ru-RU" sz="1800" i="1"/>
              <a:t>Альтернативная т.зр.: Образование</a:t>
            </a:r>
            <a:r>
              <a:rPr lang="en-US" sz="1800" i="1"/>
              <a:t> </a:t>
            </a:r>
            <a:r>
              <a:rPr lang="ru-RU" sz="1800" i="1"/>
              <a:t> - </a:t>
            </a:r>
            <a:r>
              <a:rPr lang="en-US" sz="1800" i="1"/>
              <a:t>4-</a:t>
            </a:r>
            <a:r>
              <a:rPr lang="ru-RU" sz="1800" i="1"/>
              <a:t>ый процесс – обретение образа человека</a:t>
            </a:r>
          </a:p>
        </p:txBody>
      </p:sp>
    </p:spTree>
    <p:extLst>
      <p:ext uri="{BB962C8B-B14F-4D97-AF65-F5344CB8AC3E}">
        <p14:creationId xmlns:p14="http://schemas.microsoft.com/office/powerpoint/2010/main" val="1347416040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3" presetClass="entr" presetSubtype="27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3" presetClass="entr" presetSubtype="28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autoUpdateAnimBg="0"/>
      <p:bldP spid="27655" grpId="0" autoUpdateAnimBg="0"/>
      <p:bldP spid="27656" grpId="0" autoUpdateAnimBg="0"/>
      <p:bldP spid="276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2"/>
          <p:cNvSpPr>
            <a:spLocks noChangeArrowheads="1"/>
          </p:cNvSpPr>
          <p:nvPr/>
        </p:nvSpPr>
        <p:spPr bwMode="auto">
          <a:xfrm>
            <a:off x="1403350" y="1196975"/>
            <a:ext cx="6096000" cy="510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4800600" y="990600"/>
            <a:ext cx="1676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Мотивация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5943600" y="1752600"/>
            <a:ext cx="2362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Целеполагание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971800" y="2438400"/>
            <a:ext cx="28956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Цикл </a:t>
            </a:r>
          </a:p>
          <a:p>
            <a:pPr algn="ctr"/>
            <a:r>
              <a:rPr lang="ru-RU"/>
              <a:t>познавательной </a:t>
            </a:r>
          </a:p>
          <a:p>
            <a:pPr algn="ctr"/>
            <a:r>
              <a:rPr lang="ru-RU"/>
              <a:t>деятельности </a:t>
            </a:r>
          </a:p>
          <a:p>
            <a:pPr algn="ctr"/>
            <a:r>
              <a:rPr lang="ru-RU"/>
              <a:t>студента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6781800" y="3048000"/>
            <a:ext cx="1905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Информация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553200" y="44196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Обдумывание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572000" y="5867400"/>
            <a:ext cx="1981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Планирование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1524000" y="5486400"/>
            <a:ext cx="2057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Реализация 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468313" y="2852738"/>
            <a:ext cx="2209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Контроль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1447800" y="1447800"/>
            <a:ext cx="1905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Оценивание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762000" y="4343400"/>
            <a:ext cx="1981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Коррекция</a:t>
            </a:r>
          </a:p>
        </p:txBody>
      </p:sp>
    </p:spTree>
    <p:extLst>
      <p:ext uri="{BB962C8B-B14F-4D97-AF65-F5344CB8AC3E}">
        <p14:creationId xmlns:p14="http://schemas.microsoft.com/office/powerpoint/2010/main" val="58971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8"/>
          <p:cNvSpPr>
            <a:spLocks noChangeArrowheads="1"/>
          </p:cNvSpPr>
          <p:nvPr/>
        </p:nvSpPr>
        <p:spPr bwMode="auto">
          <a:xfrm>
            <a:off x="611188" y="404813"/>
            <a:ext cx="719137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r>
              <a:rPr lang="ru-RU" sz="2800" smtClean="0"/>
              <a:t>Р    = освоенные способы Деятельности = </a:t>
            </a:r>
            <a:r>
              <a:rPr lang="ru-RU" sz="2800" smtClean="0">
                <a:solidFill>
                  <a:srgbClr val="FF3300"/>
                </a:solidFill>
              </a:rPr>
              <a:t>ОПЫТ</a:t>
            </a:r>
            <a:r>
              <a:rPr lang="ru-RU" sz="2800" smtClean="0"/>
              <a:t> = Компетенции, как оспособленность</a:t>
            </a:r>
          </a:p>
        </p:txBody>
      </p:sp>
      <p:graphicFrame>
        <p:nvGraphicFramePr>
          <p:cNvPr id="29737" name="Group 41"/>
          <p:cNvGraphicFramePr>
            <a:graphicFrameLocks noGrp="1"/>
          </p:cNvGraphicFramePr>
          <p:nvPr>
            <p:ph idx="1"/>
          </p:nvPr>
        </p:nvGraphicFramePr>
        <p:xfrm>
          <a:off x="0" y="1981200"/>
          <a:ext cx="9144000" cy="3718528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1944688"/>
                <a:gridCol w="2627312"/>
              </a:tblGrid>
              <a:tr h="179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1.Знания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 мире и способах деятельности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Способ деятельности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4.Отношения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к миру, способу деятельности, себе (Мт)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9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2.Опыт материализованной деятельности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(умения)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3.Интеллек-туальный элемент опыта (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мышление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32" name="Rectangle 36"/>
          <p:cNvSpPr>
            <a:spLocks noChangeArrowheads="1"/>
          </p:cNvSpPr>
          <p:nvPr/>
        </p:nvSpPr>
        <p:spPr bwMode="auto">
          <a:xfrm>
            <a:off x="971550" y="5734050"/>
            <a:ext cx="7704138" cy="790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Опыт отличается уровнем освоенной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65010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82625" y="1412875"/>
            <a:ext cx="7777163" cy="2952750"/>
            <a:chOff x="385" y="890"/>
            <a:chExt cx="4899" cy="1860"/>
          </a:xfrm>
        </p:grpSpPr>
        <p:sp>
          <p:nvSpPr>
            <p:cNvPr id="12309" name="Rectangle 3"/>
            <p:cNvSpPr>
              <a:spLocks noChangeArrowheads="1"/>
            </p:cNvSpPr>
            <p:nvPr/>
          </p:nvSpPr>
          <p:spPr bwMode="auto">
            <a:xfrm>
              <a:off x="385" y="890"/>
              <a:ext cx="4899" cy="1860"/>
            </a:xfrm>
            <a:prstGeom prst="rect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1800">
                <a:latin typeface="Arial" charset="0"/>
              </a:endParaRPr>
            </a:p>
          </p:txBody>
        </p:sp>
        <p:sp>
          <p:nvSpPr>
            <p:cNvPr id="12310" name="Text Box 4"/>
            <p:cNvSpPr txBox="1">
              <a:spLocks noChangeArrowheads="1"/>
            </p:cNvSpPr>
            <p:nvPr/>
          </p:nvSpPr>
          <p:spPr bwMode="auto">
            <a:xfrm>
              <a:off x="4072" y="1649"/>
              <a:ext cx="401" cy="327"/>
            </a:xfrm>
            <a:prstGeom prst="rect">
              <a:avLst/>
            </a:prstGeom>
            <a:solidFill>
              <a:srgbClr val="C6FE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sz="2800" b="1">
                  <a:latin typeface="Arial" charset="0"/>
                </a:rPr>
                <a:t>Де</a:t>
              </a:r>
            </a:p>
          </p:txBody>
        </p:sp>
        <p:sp>
          <p:nvSpPr>
            <p:cNvPr id="12311" name="Rectangle 5"/>
            <p:cNvSpPr>
              <a:spLocks noChangeArrowheads="1"/>
            </p:cNvSpPr>
            <p:nvPr/>
          </p:nvSpPr>
          <p:spPr bwMode="auto">
            <a:xfrm>
              <a:off x="4552" y="1522"/>
              <a:ext cx="136" cy="590"/>
            </a:xfrm>
            <a:prstGeom prst="rect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2" name="Oval 6"/>
            <p:cNvSpPr>
              <a:spLocks noChangeArrowheads="1"/>
            </p:cNvSpPr>
            <p:nvPr/>
          </p:nvSpPr>
          <p:spPr bwMode="auto">
            <a:xfrm>
              <a:off x="4545" y="1267"/>
              <a:ext cx="165" cy="159"/>
            </a:xfrm>
            <a:prstGeom prst="ellipse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3" name="Line 7"/>
            <p:cNvSpPr>
              <a:spLocks noChangeShapeType="1"/>
            </p:cNvSpPr>
            <p:nvPr/>
          </p:nvSpPr>
          <p:spPr bwMode="auto">
            <a:xfrm flipH="1">
              <a:off x="3651" y="1797"/>
              <a:ext cx="318" cy="0"/>
            </a:xfrm>
            <a:prstGeom prst="line">
              <a:avLst/>
            </a:prstGeom>
            <a:noFill/>
            <a:ln w="9525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042988" y="1916113"/>
            <a:ext cx="4537075" cy="1873250"/>
            <a:chOff x="657" y="1207"/>
            <a:chExt cx="2858" cy="1180"/>
          </a:xfrm>
        </p:grpSpPr>
        <p:sp>
          <p:nvSpPr>
            <p:cNvPr id="12301" name="Rectangle 9"/>
            <p:cNvSpPr>
              <a:spLocks noChangeArrowheads="1"/>
            </p:cNvSpPr>
            <p:nvPr/>
          </p:nvSpPr>
          <p:spPr bwMode="auto">
            <a:xfrm>
              <a:off x="657" y="1207"/>
              <a:ext cx="2858" cy="1180"/>
            </a:xfrm>
            <a:prstGeom prst="rect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1800">
                <a:latin typeface="Arial" charset="0"/>
              </a:endParaRPr>
            </a:p>
          </p:txBody>
        </p:sp>
        <p:grpSp>
          <p:nvGrpSpPr>
            <p:cNvPr id="12302" name="Group 10"/>
            <p:cNvGrpSpPr>
              <a:grpSpLocks/>
            </p:cNvGrpSpPr>
            <p:nvPr/>
          </p:nvGrpSpPr>
          <p:grpSpPr bwMode="auto">
            <a:xfrm>
              <a:off x="2018" y="1752"/>
              <a:ext cx="272" cy="91"/>
              <a:chOff x="2018" y="1525"/>
              <a:chExt cx="272" cy="91"/>
            </a:xfrm>
          </p:grpSpPr>
          <p:sp>
            <p:nvSpPr>
              <p:cNvPr id="12306" name="Line 11"/>
              <p:cNvSpPr>
                <a:spLocks noChangeShapeType="1"/>
              </p:cNvSpPr>
              <p:nvPr/>
            </p:nvSpPr>
            <p:spPr bwMode="auto">
              <a:xfrm>
                <a:off x="2018" y="1525"/>
                <a:ext cx="272" cy="0"/>
              </a:xfrm>
              <a:prstGeom prst="line">
                <a:avLst/>
              </a:prstGeom>
              <a:noFill/>
              <a:ln w="9525">
                <a:solidFill>
                  <a:srgbClr val="0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07" name="Line 12"/>
              <p:cNvSpPr>
                <a:spLocks noChangeShapeType="1"/>
              </p:cNvSpPr>
              <p:nvPr/>
            </p:nvSpPr>
            <p:spPr bwMode="auto">
              <a:xfrm>
                <a:off x="2018" y="1570"/>
                <a:ext cx="272" cy="0"/>
              </a:xfrm>
              <a:prstGeom prst="line">
                <a:avLst/>
              </a:prstGeom>
              <a:noFill/>
              <a:ln w="9525">
                <a:solidFill>
                  <a:srgbClr val="0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08" name="Line 13"/>
              <p:cNvSpPr>
                <a:spLocks noChangeShapeType="1"/>
              </p:cNvSpPr>
              <p:nvPr/>
            </p:nvSpPr>
            <p:spPr bwMode="auto">
              <a:xfrm>
                <a:off x="2018" y="1616"/>
                <a:ext cx="272" cy="0"/>
              </a:xfrm>
              <a:prstGeom prst="line">
                <a:avLst/>
              </a:prstGeom>
              <a:noFill/>
              <a:ln w="9525">
                <a:solidFill>
                  <a:srgbClr val="0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303" name="Text Box 14"/>
            <p:cNvSpPr txBox="1">
              <a:spLocks noChangeArrowheads="1"/>
            </p:cNvSpPr>
            <p:nvPr/>
          </p:nvSpPr>
          <p:spPr bwMode="auto">
            <a:xfrm>
              <a:off x="2487" y="1616"/>
              <a:ext cx="401" cy="327"/>
            </a:xfrm>
            <a:prstGeom prst="rect">
              <a:avLst/>
            </a:prstGeom>
            <a:solidFill>
              <a:srgbClr val="C6FE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sz="2800" b="1">
                  <a:latin typeface="Arial" charset="0"/>
                </a:rPr>
                <a:t>Де</a:t>
              </a:r>
            </a:p>
          </p:txBody>
        </p:sp>
        <p:sp>
          <p:nvSpPr>
            <p:cNvPr id="12304" name="AutoShape 15"/>
            <p:cNvSpPr>
              <a:spLocks noChangeArrowheads="1"/>
            </p:cNvSpPr>
            <p:nvPr/>
          </p:nvSpPr>
          <p:spPr bwMode="auto">
            <a:xfrm rot="10800000">
              <a:off x="2911" y="1607"/>
              <a:ext cx="182" cy="454"/>
            </a:xfrm>
            <a:prstGeom prst="triangle">
              <a:avLst>
                <a:gd name="adj" fmla="val 50000"/>
              </a:avLst>
            </a:prstGeom>
            <a:solidFill>
              <a:srgbClr val="C6FEFD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5" name="Oval 16"/>
            <p:cNvSpPr>
              <a:spLocks noChangeArrowheads="1"/>
            </p:cNvSpPr>
            <p:nvPr/>
          </p:nvSpPr>
          <p:spPr bwMode="auto">
            <a:xfrm>
              <a:off x="2942" y="1417"/>
              <a:ext cx="144" cy="125"/>
            </a:xfrm>
            <a:prstGeom prst="ellipse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1547813" y="2349500"/>
            <a:ext cx="1079500" cy="1079500"/>
          </a:xfrm>
          <a:prstGeom prst="rect">
            <a:avLst/>
          </a:prstGeom>
          <a:solidFill>
            <a:srgbClr val="C6FEFD"/>
          </a:solidFill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latin typeface="Arial" charset="0"/>
              </a:rPr>
              <a:t>Р</a:t>
            </a:r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1619250" y="3429000"/>
            <a:ext cx="431800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80963" y="5781675"/>
            <a:ext cx="34607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2800" b="1">
                <a:latin typeface="Arial" charset="0"/>
              </a:rPr>
              <a:t>Образовательный</a:t>
            </a:r>
          </a:p>
          <a:p>
            <a:pPr eaLnBrk="1" hangingPunct="1"/>
            <a:r>
              <a:rPr lang="ru-RU" sz="2800" b="1">
                <a:latin typeface="Arial" charset="0"/>
              </a:rPr>
              <a:t>результат</a:t>
            </a:r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4572000" y="3789363"/>
            <a:ext cx="720725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4572000" y="6021388"/>
            <a:ext cx="14414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2800" b="1">
                <a:latin typeface="Arial" charset="0"/>
              </a:rPr>
              <a:t>Учение</a:t>
            </a:r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6948488" y="4365625"/>
            <a:ext cx="936625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7153275" y="6051550"/>
            <a:ext cx="1914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2800" b="1">
                <a:latin typeface="Arial" charset="0"/>
              </a:rPr>
              <a:t>Обучение</a:t>
            </a:r>
          </a:p>
        </p:txBody>
      </p:sp>
      <p:sp>
        <p:nvSpPr>
          <p:cNvPr id="12299" name="Text Box 24"/>
          <p:cNvSpPr txBox="1">
            <a:spLocks noChangeArrowheads="1"/>
          </p:cNvSpPr>
          <p:nvPr/>
        </p:nvSpPr>
        <p:spPr bwMode="auto">
          <a:xfrm>
            <a:off x="692150" y="404813"/>
            <a:ext cx="73247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3200" b="1">
                <a:latin typeface="Arial" charset="0"/>
              </a:rPr>
              <a:t>Модель педагогического процесса</a:t>
            </a:r>
            <a:endParaRPr lang="ru-RU">
              <a:latin typeface="Arial" charset="0"/>
            </a:endParaRPr>
          </a:p>
          <a:p>
            <a:pPr algn="ctr" eaLnBrk="1" hangingPunct="1"/>
            <a:r>
              <a:rPr lang="ru-RU">
                <a:latin typeface="Arial" charset="0"/>
              </a:rPr>
              <a:t>(Иллюстрация 2-ой закономерности)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539750" y="5013325"/>
            <a:ext cx="8064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ru-RU">
                <a:solidFill>
                  <a:srgbClr val="FF3300"/>
                </a:solidFill>
              </a:rPr>
              <a:t>Образовательный результат определяется характером деятельности (учения) студента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074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9" grpId="0" animBg="1" autoUpdateAnimBg="0"/>
      <p:bldP spid="23570" grpId="0" animBg="1"/>
      <p:bldP spid="23571" grpId="0" autoUpdateAnimBg="0"/>
      <p:bldP spid="23572" grpId="0" animBg="1"/>
      <p:bldP spid="23573" grpId="0" autoUpdateAnimBg="0"/>
      <p:bldP spid="23574" grpId="0" animBg="1"/>
      <p:bldP spid="23575" grpId="0" autoUpdateAnimBg="0"/>
      <p:bldP spid="235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5" name="WordArt 11"/>
          <p:cNvSpPr>
            <a:spLocks noChangeArrowheads="1" noChangeShapeType="1" noTextEdit="1"/>
          </p:cNvSpPr>
          <p:nvPr/>
        </p:nvSpPr>
        <p:spPr bwMode="auto">
          <a:xfrm>
            <a:off x="0" y="4005263"/>
            <a:ext cx="8839200" cy="2370137"/>
          </a:xfrm>
          <a:prstGeom prst="rect">
            <a:avLst/>
          </a:prstGeom>
        </p:spPr>
        <p:txBody>
          <a:bodyPr wrap="none" fromWordArt="1">
            <a:prstTxWarp prst="textCirclePour">
              <a:avLst>
                <a:gd name="adj1" fmla="val 10816092"/>
                <a:gd name="adj2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Мт &gt; Ц &gt; И &gt; О &gt; Пл &gt; Реализ &gt; Кп &gt; Кр &gt; Оц &gt;Мт2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588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smtClean="0"/>
              <a:t>Спираль развития</a:t>
            </a:r>
          </a:p>
        </p:txBody>
      </p:sp>
      <p:sp>
        <p:nvSpPr>
          <p:cNvPr id="14340" name="Text Box 9"/>
          <p:cNvSpPr txBox="1">
            <a:spLocks noChangeArrowheads="1"/>
          </p:cNvSpPr>
          <p:nvPr/>
        </p:nvSpPr>
        <p:spPr bwMode="auto">
          <a:xfrm>
            <a:off x="539750" y="1628775"/>
            <a:ext cx="82073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b="1"/>
              <a:t>Элементы Деятельности:</a:t>
            </a:r>
          </a:p>
          <a:p>
            <a:pPr eaLnBrk="1" hangingPunct="1"/>
            <a:r>
              <a:rPr lang="ru-RU" b="1"/>
              <a:t>Мт + Ц + И + О + Пл + Реализация + Кп + Кр + Оц</a:t>
            </a:r>
            <a:endParaRPr lang="ru-RU"/>
          </a:p>
        </p:txBody>
      </p:sp>
      <p:sp>
        <p:nvSpPr>
          <p:cNvPr id="31754" name="AutoShape 10"/>
          <p:cNvSpPr>
            <a:spLocks noChangeArrowheads="1"/>
          </p:cNvSpPr>
          <p:nvPr/>
        </p:nvSpPr>
        <p:spPr bwMode="auto">
          <a:xfrm rot="-5400000">
            <a:off x="794" y="4040982"/>
            <a:ext cx="2374900" cy="576262"/>
          </a:xfrm>
          <a:prstGeom prst="rightArrow">
            <a:avLst>
              <a:gd name="adj1" fmla="val 50000"/>
              <a:gd name="adj2" fmla="val 1030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6" name="WordArt 12"/>
          <p:cNvSpPr>
            <a:spLocks noChangeArrowheads="1" noChangeShapeType="1" noTextEdit="1"/>
          </p:cNvSpPr>
          <p:nvPr/>
        </p:nvSpPr>
        <p:spPr bwMode="auto">
          <a:xfrm>
            <a:off x="0" y="2781300"/>
            <a:ext cx="8143875" cy="1441450"/>
          </a:xfrm>
          <a:prstGeom prst="rect">
            <a:avLst/>
          </a:prstGeom>
        </p:spPr>
        <p:txBody>
          <a:bodyPr wrap="none" fromWordArt="1">
            <a:prstTxWarp prst="textCirclePour">
              <a:avLst>
                <a:gd name="adj1" fmla="val 10810620"/>
                <a:gd name="adj2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Мт2 &gt; Ц &gt; И &gt; О &gt; Пл &gt; Реализ &gt; Кп &gt; Кр &gt; Оц &gt;Mт3  </a:t>
            </a:r>
          </a:p>
        </p:txBody>
      </p:sp>
    </p:spTree>
    <p:extLst>
      <p:ext uri="{BB962C8B-B14F-4D97-AF65-F5344CB8AC3E}">
        <p14:creationId xmlns:p14="http://schemas.microsoft.com/office/powerpoint/2010/main" val="386396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5" grpId="0" animBg="1"/>
      <p:bldP spid="31748" grpId="0"/>
      <p:bldP spid="31754" grpId="0" animBg="1"/>
      <p:bldP spid="3175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Типы педагогических процессов</a:t>
            </a:r>
          </a:p>
        </p:txBody>
      </p:sp>
      <p:graphicFrame>
        <p:nvGraphicFramePr>
          <p:cNvPr id="8219" name="Group 27"/>
          <p:cNvGraphicFramePr>
            <a:graphicFrameLocks noGrp="1"/>
          </p:cNvGraphicFramePr>
          <p:nvPr>
            <p:ph type="tbl" idx="1"/>
          </p:nvPr>
        </p:nvGraphicFramePr>
        <p:xfrm>
          <a:off x="827088" y="1412875"/>
          <a:ext cx="7696200" cy="5143500"/>
        </p:xfrm>
        <a:graphic>
          <a:graphicData uri="http://schemas.openxmlformats.org/drawingml/2006/table">
            <a:tbl>
              <a:tblPr/>
              <a:tblGrid>
                <a:gridCol w="2232025"/>
                <a:gridCol w="2797175"/>
                <a:gridCol w="2667000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Выпускник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 ПП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Пед.</a:t>
                      </a:r>
                      <a:r>
                        <a:rPr kumimoji="0" 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</a:t>
                      </a:r>
                      <a:r>
                        <a:rPr kumimoji="0" 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редства</a:t>
                      </a:r>
                      <a:endParaRPr kumimoji="0" lang="ru-RU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Владеющий методиками специалист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Репродуктивный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Лекционно-семинарская система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Готовый к исследованию профессионал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Продуктивный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Проблемное обучение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НИРС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Личность, принимающая решение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Субъектно- ориентированный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Реализация собственных проектов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74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368</Words>
  <Application>Microsoft Office PowerPoint</Application>
  <PresentationFormat>Экран (4:3)</PresentationFormat>
  <Paragraphs>89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Основные концепции современного образования</vt:lpstr>
      <vt:lpstr>Этажи человека  (сферы развития потенциала)</vt:lpstr>
      <vt:lpstr>Закономерности (законы) педагогики</vt:lpstr>
      <vt:lpstr>Педагогический процесс – Образовательный процесс – Образовательный результат</vt:lpstr>
      <vt:lpstr>Презентация PowerPoint</vt:lpstr>
      <vt:lpstr>Р    = освоенные способы Деятельности = ОПЫТ = Компетенции, как оспособленность</vt:lpstr>
      <vt:lpstr>Презентация PowerPoint</vt:lpstr>
      <vt:lpstr>Спираль развития</vt:lpstr>
      <vt:lpstr>Типы педагогических процессов</vt:lpstr>
      <vt:lpstr>Открытое образование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концепции современного образования</dc:title>
  <dc:creator>tanya</dc:creator>
  <cp:lastModifiedBy>tanya</cp:lastModifiedBy>
  <cp:revision>1</cp:revision>
  <dcterms:created xsi:type="dcterms:W3CDTF">2012-10-29T06:13:07Z</dcterms:created>
  <dcterms:modified xsi:type="dcterms:W3CDTF">2012-10-29T06:20:28Z</dcterms:modified>
</cp:coreProperties>
</file>