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528" y="-31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669167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0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0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0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47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496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3408943" y="555421"/>
            <a:ext cx="4161084" cy="11835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25689" y="555421"/>
            <a:ext cx="12266507" cy="11835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48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1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290" y="6267599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290" y="4134000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062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12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1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2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3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03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04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05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0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25689" y="3237661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356233" y="3237661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80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062" indent="0">
              <a:buNone/>
              <a:defRPr sz="2800" b="1"/>
            </a:lvl2pPr>
            <a:lvl3pPr marL="1300125" indent="0">
              <a:buNone/>
              <a:defRPr sz="2600" b="1"/>
            </a:lvl3pPr>
            <a:lvl4pPr marL="1950192" indent="0">
              <a:buNone/>
              <a:defRPr sz="2300" b="1"/>
            </a:lvl4pPr>
            <a:lvl5pPr marL="2600254" indent="0">
              <a:buNone/>
              <a:defRPr sz="2300" b="1"/>
            </a:lvl5pPr>
            <a:lvl6pPr marL="3250317" indent="0">
              <a:buNone/>
              <a:defRPr sz="2300" b="1"/>
            </a:lvl6pPr>
            <a:lvl7pPr marL="3900384" indent="0">
              <a:buNone/>
              <a:defRPr sz="2300" b="1"/>
            </a:lvl7pPr>
            <a:lvl8pPr marL="4550443" indent="0">
              <a:buNone/>
              <a:defRPr sz="2300" b="1"/>
            </a:lvl8pPr>
            <a:lvl9pPr marL="5200509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062" indent="0">
              <a:buNone/>
              <a:defRPr sz="2800" b="1"/>
            </a:lvl2pPr>
            <a:lvl3pPr marL="1300125" indent="0">
              <a:buNone/>
              <a:defRPr sz="2600" b="1"/>
            </a:lvl3pPr>
            <a:lvl4pPr marL="1950192" indent="0">
              <a:buNone/>
              <a:defRPr sz="2300" b="1"/>
            </a:lvl4pPr>
            <a:lvl5pPr marL="2600254" indent="0">
              <a:buNone/>
              <a:defRPr sz="2300" b="1"/>
            </a:lvl5pPr>
            <a:lvl6pPr marL="3250317" indent="0">
              <a:buNone/>
              <a:defRPr sz="2300" b="1"/>
            </a:lvl6pPr>
            <a:lvl7pPr marL="3900384" indent="0">
              <a:buNone/>
              <a:defRPr sz="2300" b="1"/>
            </a:lvl7pPr>
            <a:lvl8pPr marL="4550443" indent="0">
              <a:buNone/>
              <a:defRPr sz="2300" b="1"/>
            </a:lvl8pPr>
            <a:lvl9pPr marL="5200509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45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0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2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3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4516" y="388346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243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062" indent="0">
              <a:buNone/>
              <a:defRPr sz="1700"/>
            </a:lvl2pPr>
            <a:lvl3pPr marL="1300125" indent="0">
              <a:buNone/>
              <a:defRPr sz="1400"/>
            </a:lvl3pPr>
            <a:lvl4pPr marL="1950192" indent="0">
              <a:buNone/>
              <a:defRPr sz="1300"/>
            </a:lvl4pPr>
            <a:lvl5pPr marL="2600254" indent="0">
              <a:buNone/>
              <a:defRPr sz="1300"/>
            </a:lvl5pPr>
            <a:lvl6pPr marL="3250317" indent="0">
              <a:buNone/>
              <a:defRPr sz="1300"/>
            </a:lvl6pPr>
            <a:lvl7pPr marL="3900384" indent="0">
              <a:buNone/>
              <a:defRPr sz="1300"/>
            </a:lvl7pPr>
            <a:lvl8pPr marL="4550443" indent="0">
              <a:buNone/>
              <a:defRPr sz="1300"/>
            </a:lvl8pPr>
            <a:lvl9pPr marL="52005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062" indent="0">
              <a:buNone/>
              <a:defRPr sz="4000"/>
            </a:lvl2pPr>
            <a:lvl3pPr marL="1300125" indent="0">
              <a:buNone/>
              <a:defRPr sz="3400"/>
            </a:lvl3pPr>
            <a:lvl4pPr marL="1950192" indent="0">
              <a:buNone/>
              <a:defRPr sz="2800"/>
            </a:lvl4pPr>
            <a:lvl5pPr marL="2600254" indent="0">
              <a:buNone/>
              <a:defRPr sz="2800"/>
            </a:lvl5pPr>
            <a:lvl6pPr marL="3250317" indent="0">
              <a:buNone/>
              <a:defRPr sz="2800"/>
            </a:lvl6pPr>
            <a:lvl7pPr marL="3900384" indent="0">
              <a:buNone/>
              <a:defRPr sz="2800"/>
            </a:lvl7pPr>
            <a:lvl8pPr marL="4550443" indent="0">
              <a:buNone/>
              <a:defRPr sz="2800"/>
            </a:lvl8pPr>
            <a:lvl9pPr marL="5200509" indent="0">
              <a:buNone/>
              <a:defRPr sz="2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062" indent="0">
              <a:buNone/>
              <a:defRPr sz="1700"/>
            </a:lvl2pPr>
            <a:lvl3pPr marL="1300125" indent="0">
              <a:buNone/>
              <a:defRPr sz="1400"/>
            </a:lvl3pPr>
            <a:lvl4pPr marL="1950192" indent="0">
              <a:buNone/>
              <a:defRPr sz="1300"/>
            </a:lvl4pPr>
            <a:lvl5pPr marL="2600254" indent="0">
              <a:buNone/>
              <a:defRPr sz="1300"/>
            </a:lvl5pPr>
            <a:lvl6pPr marL="3250317" indent="0">
              <a:buNone/>
              <a:defRPr sz="1300"/>
            </a:lvl6pPr>
            <a:lvl7pPr marL="3900384" indent="0">
              <a:buNone/>
              <a:defRPr sz="1300"/>
            </a:lvl7pPr>
            <a:lvl8pPr marL="4550443" indent="0">
              <a:buNone/>
              <a:defRPr sz="1300"/>
            </a:lvl8pPr>
            <a:lvl9pPr marL="52005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6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12" tIns="65007" rIns="130012" bIns="6500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240" y="2275848"/>
            <a:ext cx="11704320" cy="6436925"/>
          </a:xfrm>
          <a:prstGeom prst="rect">
            <a:avLst/>
          </a:prstGeom>
        </p:spPr>
        <p:txBody>
          <a:bodyPr vert="horz" lIns="130012" tIns="65007" rIns="130012" bIns="6500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50240" y="9040150"/>
            <a:ext cx="3034453" cy="519289"/>
          </a:xfrm>
          <a:prstGeom prst="rect">
            <a:avLst/>
          </a:prstGeom>
        </p:spPr>
        <p:txBody>
          <a:bodyPr vert="horz" lIns="130012" tIns="65007" rIns="130012" bIns="6500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BA92B-A11A-48DF-AFCD-C07ACEBB61B0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43308" y="9040150"/>
            <a:ext cx="4118187" cy="519289"/>
          </a:xfrm>
          <a:prstGeom prst="rect">
            <a:avLst/>
          </a:prstGeom>
        </p:spPr>
        <p:txBody>
          <a:bodyPr vert="horz" lIns="130012" tIns="65007" rIns="130012" bIns="6500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320107" y="9040150"/>
            <a:ext cx="3034453" cy="519289"/>
          </a:xfrm>
          <a:prstGeom prst="rect">
            <a:avLst/>
          </a:prstGeom>
        </p:spPr>
        <p:txBody>
          <a:bodyPr vert="horz" lIns="130012" tIns="65007" rIns="130012" bIns="6500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2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130012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549" indent="-487549" algn="l" defTabSz="1300125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353" indent="-406290" algn="l" defTabSz="13001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156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221" indent="-325031" algn="l" defTabSz="13001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288" indent="-325031" algn="l" defTabSz="13001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5352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5413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5478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5539" indent="-325031" algn="l" defTabSz="13001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062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125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192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254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317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0384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0443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0509" algn="l" defTabSz="13001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xfrm>
            <a:off x="12548166" y="9218315"/>
            <a:ext cx="22860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1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3" name="Shape 23"/>
          <p:cNvSpPr/>
          <p:nvPr/>
        </p:nvSpPr>
        <p:spPr>
          <a:xfrm>
            <a:off x="381720" y="1946539"/>
            <a:ext cx="12435257" cy="3057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Особенности</a:t>
            </a: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формирования</a:t>
            </a: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социокультурной</a:t>
            </a: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образовательной</a:t>
            </a: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среды</a:t>
            </a: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реализации</a:t>
            </a:r>
            <a:endParaRPr sz="4800" b="1" dirty="0">
              <a:solidFill>
                <a:srgbClr val="0070C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ФГОС </a:t>
            </a: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для</a:t>
            </a: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8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детей</a:t>
            </a:r>
            <a:r>
              <a:rPr sz="48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с ОВЗ</a:t>
            </a:r>
          </a:p>
        </p:txBody>
      </p:sp>
      <p:sp>
        <p:nvSpPr>
          <p:cNvPr id="24" name="Shape 24"/>
          <p:cNvSpPr/>
          <p:nvPr/>
        </p:nvSpPr>
        <p:spPr>
          <a:xfrm>
            <a:off x="6368159" y="7609676"/>
            <a:ext cx="6602609" cy="1225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just">
              <a:defRPr sz="1800"/>
            </a:pPr>
            <a:r>
              <a:rPr lang="ru-RU" sz="3300" dirty="0" smtClean="0">
                <a:solidFill>
                  <a:srgbClr val="002060"/>
                </a:solidFill>
              </a:rPr>
              <a:t>Александр Кондаков</a:t>
            </a:r>
            <a:r>
              <a:rPr sz="3300" dirty="0" smtClean="0">
                <a:solidFill>
                  <a:srgbClr val="002060"/>
                </a:solidFill>
              </a:rPr>
              <a:t>,</a:t>
            </a:r>
            <a:endParaRPr sz="3300" dirty="0">
              <a:solidFill>
                <a:srgbClr val="002060"/>
              </a:solidFill>
            </a:endParaRPr>
          </a:p>
          <a:p>
            <a:pPr lvl="0" algn="just">
              <a:defRPr sz="1800"/>
            </a:pPr>
            <a:r>
              <a:rPr sz="2000" dirty="0" err="1">
                <a:solidFill>
                  <a:srgbClr val="002060"/>
                </a:solidFill>
              </a:rPr>
              <a:t>президент</a:t>
            </a:r>
            <a:r>
              <a:rPr sz="2000" dirty="0">
                <a:solidFill>
                  <a:srgbClr val="002060"/>
                </a:solidFill>
              </a:rPr>
              <a:t> </a:t>
            </a:r>
            <a:r>
              <a:rPr sz="2000" dirty="0" err="1">
                <a:solidFill>
                  <a:srgbClr val="002060"/>
                </a:solidFill>
              </a:rPr>
              <a:t>Института</a:t>
            </a:r>
            <a:r>
              <a:rPr sz="2000" dirty="0">
                <a:solidFill>
                  <a:srgbClr val="002060"/>
                </a:solidFill>
              </a:rPr>
              <a:t> </a:t>
            </a:r>
            <a:r>
              <a:rPr sz="2000" dirty="0" err="1">
                <a:solidFill>
                  <a:srgbClr val="002060"/>
                </a:solidFill>
              </a:rPr>
              <a:t>мобильных</a:t>
            </a:r>
            <a:r>
              <a:rPr sz="2000" dirty="0">
                <a:solidFill>
                  <a:srgbClr val="002060"/>
                </a:solidFill>
              </a:rPr>
              <a:t> </a:t>
            </a:r>
            <a:r>
              <a:rPr sz="2000" dirty="0" err="1">
                <a:solidFill>
                  <a:srgbClr val="002060"/>
                </a:solidFill>
              </a:rPr>
              <a:t>образовательных</a:t>
            </a:r>
            <a:r>
              <a:rPr sz="2000" dirty="0">
                <a:solidFill>
                  <a:srgbClr val="002060"/>
                </a:solidFill>
              </a:rPr>
              <a:t> </a:t>
            </a:r>
            <a:r>
              <a:rPr sz="2000" dirty="0" err="1" smtClean="0">
                <a:solidFill>
                  <a:srgbClr val="002060"/>
                </a:solidFill>
              </a:rPr>
              <a:t>систем</a:t>
            </a:r>
            <a:r>
              <a:rPr lang="ru-RU" sz="2000" dirty="0" smtClean="0">
                <a:solidFill>
                  <a:srgbClr val="002060"/>
                </a:solidFill>
              </a:rPr>
              <a:t>,</a:t>
            </a:r>
            <a:endParaRPr sz="2000" dirty="0">
              <a:solidFill>
                <a:srgbClr val="002060"/>
              </a:solidFill>
            </a:endParaRPr>
          </a:p>
          <a:p>
            <a:pPr lvl="0" algn="just">
              <a:defRPr sz="1800"/>
            </a:pPr>
            <a:r>
              <a:rPr lang="ru-RU" sz="2000" dirty="0" err="1">
                <a:solidFill>
                  <a:srgbClr val="002060"/>
                </a:solidFill>
              </a:rPr>
              <a:t>д</a:t>
            </a:r>
            <a:r>
              <a:rPr lang="ru-RU" sz="2000" dirty="0" err="1" smtClean="0">
                <a:solidFill>
                  <a:srgbClr val="002060"/>
                </a:solidFill>
              </a:rPr>
              <a:t>.п.н</a:t>
            </a:r>
            <a:r>
              <a:rPr lang="ru-RU" sz="2000" dirty="0" smtClean="0">
                <a:solidFill>
                  <a:srgbClr val="002060"/>
                </a:solidFill>
              </a:rPr>
              <a:t>., </a:t>
            </a:r>
            <a:r>
              <a:rPr sz="2000" dirty="0" smtClean="0">
                <a:solidFill>
                  <a:srgbClr val="002060"/>
                </a:solidFill>
              </a:rPr>
              <a:t> </a:t>
            </a:r>
            <a:r>
              <a:rPr sz="2000" dirty="0" err="1" smtClean="0">
                <a:solidFill>
                  <a:srgbClr val="002060"/>
                </a:solidFill>
              </a:rPr>
              <a:t>член-корр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r>
              <a:rPr sz="2000" dirty="0" smtClean="0">
                <a:solidFill>
                  <a:srgbClr val="002060"/>
                </a:solidFill>
              </a:rPr>
              <a:t> </a:t>
            </a:r>
            <a:r>
              <a:rPr sz="2000" dirty="0">
                <a:solidFill>
                  <a:srgbClr val="002060"/>
                </a:solidFill>
              </a:rPr>
              <a:t>РАО</a:t>
            </a:r>
          </a:p>
        </p:txBody>
      </p:sp>
      <p:pic>
        <p:nvPicPr>
          <p:cNvPr id="6" name="ИМОС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3768" y="293238"/>
            <a:ext cx="1749872" cy="767138"/>
          </a:xfrm>
          <a:prstGeom prst="rect">
            <a:avLst/>
          </a:prstGeom>
          <a:ln w="25400">
            <a:miter lim="400000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sldNum" sz="quarter" idx="2"/>
          </p:nvPr>
        </p:nvSpPr>
        <p:spPr>
          <a:xfrm>
            <a:off x="12548166" y="9218315"/>
            <a:ext cx="22860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2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8" name="Shape 28"/>
          <p:cNvSpPr/>
          <p:nvPr/>
        </p:nvSpPr>
        <p:spPr>
          <a:xfrm>
            <a:off x="2556471" y="5023974"/>
            <a:ext cx="4191001" cy="419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3334048" y="282030"/>
            <a:ext cx="9270567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29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4000" b="1" dirty="0">
                <a:solidFill>
                  <a:srgbClr val="0070C0"/>
                </a:solidFill>
              </a:rPr>
              <a:t>В </a:t>
            </a:r>
            <a:r>
              <a:rPr sz="4000" b="1" dirty="0" err="1">
                <a:solidFill>
                  <a:srgbClr val="0070C0"/>
                </a:solidFill>
              </a:rPr>
              <a:t>соответствии</a:t>
            </a:r>
            <a:r>
              <a:rPr sz="4000" b="1" dirty="0">
                <a:solidFill>
                  <a:srgbClr val="0070C0"/>
                </a:solidFill>
              </a:rPr>
              <a:t> с </a:t>
            </a:r>
            <a:r>
              <a:rPr sz="4000" b="1" dirty="0" err="1">
                <a:solidFill>
                  <a:srgbClr val="0070C0"/>
                </a:solidFill>
              </a:rPr>
              <a:t>законодательством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smtClean="0">
                <a:solidFill>
                  <a:srgbClr val="0070C0"/>
                </a:solidFill>
              </a:rPr>
              <a:t>РФ</a:t>
            </a:r>
            <a:r>
              <a:rPr lang="ru-RU" sz="4000" b="1" dirty="0" smtClean="0">
                <a:solidFill>
                  <a:srgbClr val="0070C0"/>
                </a:solidFill>
              </a:rPr>
              <a:t> </a:t>
            </a:r>
            <a:r>
              <a:rPr sz="4000" b="1" dirty="0" err="1" smtClean="0">
                <a:solidFill>
                  <a:srgbClr val="0070C0"/>
                </a:solidFill>
              </a:rPr>
              <a:t>дети</a:t>
            </a:r>
            <a:r>
              <a:rPr sz="4000" b="1" dirty="0" smtClean="0">
                <a:solidFill>
                  <a:srgbClr val="0070C0"/>
                </a:solidFill>
              </a:rPr>
              <a:t> </a:t>
            </a:r>
            <a:r>
              <a:rPr sz="4000" b="1" dirty="0">
                <a:solidFill>
                  <a:srgbClr val="0070C0"/>
                </a:solidFill>
              </a:rPr>
              <a:t>с ОВЗ </a:t>
            </a:r>
            <a:r>
              <a:rPr sz="4000" b="1" dirty="0" err="1">
                <a:solidFill>
                  <a:srgbClr val="0070C0"/>
                </a:solidFill>
              </a:rPr>
              <a:t>имеют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право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на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 smtClean="0">
                <a:solidFill>
                  <a:srgbClr val="0070C0"/>
                </a:solidFill>
              </a:rPr>
              <a:t>получение</a:t>
            </a:r>
            <a:r>
              <a:rPr lang="ru-RU" sz="4000" b="1" dirty="0">
                <a:solidFill>
                  <a:srgbClr val="0070C0"/>
                </a:solidFill>
              </a:rPr>
              <a:t>:</a:t>
            </a:r>
            <a:endParaRPr sz="4000" b="1" dirty="0">
              <a:solidFill>
                <a:srgbClr val="0070C0"/>
              </a:solidFill>
            </a:endParaRPr>
          </a:p>
        </p:txBody>
      </p:sp>
      <p:sp>
        <p:nvSpPr>
          <p:cNvPr id="30" name="Shape 30"/>
          <p:cNvSpPr/>
          <p:nvPr/>
        </p:nvSpPr>
        <p:spPr>
          <a:xfrm>
            <a:off x="6307530" y="5308847"/>
            <a:ext cx="4193338" cy="41956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6612792" y="6366494"/>
            <a:ext cx="3750364" cy="2318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 b="1" dirty="0" err="1">
                <a:solidFill>
                  <a:srgbClr val="002060"/>
                </a:solidFill>
              </a:rPr>
              <a:t>социальных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услуг</a:t>
            </a:r>
            <a:endParaRPr sz="2400" b="1" dirty="0">
              <a:solidFill>
                <a:srgbClr val="002060"/>
              </a:solidFill>
            </a:endParaRPr>
          </a:p>
          <a:p>
            <a:pPr lvl="0">
              <a:defRPr sz="1800"/>
            </a:pPr>
            <a:r>
              <a:rPr sz="2400" b="1" dirty="0" err="1">
                <a:solidFill>
                  <a:srgbClr val="002060"/>
                </a:solidFill>
              </a:rPr>
              <a:t>для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детей-инвалидов</a:t>
            </a:r>
            <a:endParaRPr sz="2400" b="1" dirty="0">
              <a:solidFill>
                <a:srgbClr val="002060"/>
              </a:solidFill>
            </a:endParaRPr>
          </a:p>
          <a:p>
            <a:pPr lvl="0">
              <a:defRPr sz="1800"/>
            </a:pPr>
            <a:r>
              <a:rPr sz="2400" b="1" dirty="0" smtClean="0">
                <a:solidFill>
                  <a:srgbClr val="002060"/>
                </a:solidFill>
              </a:rPr>
              <a:t>(</a:t>
            </a:r>
            <a:r>
              <a:rPr lang="ru-RU" sz="2400" b="1" dirty="0" smtClean="0">
                <a:solidFill>
                  <a:srgbClr val="002060"/>
                </a:solidFill>
              </a:rPr>
              <a:t>ФЗ </a:t>
            </a:r>
            <a:r>
              <a:rPr sz="2400" b="1" dirty="0" smtClean="0">
                <a:solidFill>
                  <a:srgbClr val="002060"/>
                </a:solidFill>
              </a:rPr>
              <a:t>«</a:t>
            </a:r>
            <a:r>
              <a:rPr sz="2400" b="1" dirty="0" err="1" smtClean="0">
                <a:solidFill>
                  <a:srgbClr val="002060"/>
                </a:solidFill>
              </a:rPr>
              <a:t>Об</a:t>
            </a:r>
            <a:r>
              <a:rPr sz="2400" b="1" dirty="0" smtClean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основах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социального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обслуживания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граждан</a:t>
            </a:r>
            <a:r>
              <a:rPr sz="2400" b="1" dirty="0">
                <a:solidFill>
                  <a:srgbClr val="002060"/>
                </a:solidFill>
              </a:rPr>
              <a:t> в </a:t>
            </a:r>
            <a:r>
              <a:rPr sz="2400" b="1" dirty="0" err="1">
                <a:solidFill>
                  <a:srgbClr val="002060"/>
                </a:solidFill>
              </a:rPr>
              <a:t>Российской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Федерации</a:t>
            </a:r>
            <a:r>
              <a:rPr sz="2400" b="1" dirty="0">
                <a:solidFill>
                  <a:srgbClr val="002060"/>
                </a:solidFill>
              </a:rPr>
              <a:t>»)</a:t>
            </a:r>
          </a:p>
        </p:txBody>
      </p:sp>
      <p:sp>
        <p:nvSpPr>
          <p:cNvPr id="32" name="Shape 32"/>
          <p:cNvSpPr/>
          <p:nvPr/>
        </p:nvSpPr>
        <p:spPr>
          <a:xfrm>
            <a:off x="4508412" y="2208834"/>
            <a:ext cx="4191001" cy="4191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4787298" y="3283087"/>
            <a:ext cx="3650988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 b="1" dirty="0" err="1">
                <a:solidFill>
                  <a:srgbClr val="002060"/>
                </a:solidFill>
              </a:rPr>
              <a:t>медицинских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услуг</a:t>
            </a:r>
            <a:endParaRPr sz="2400" b="1" dirty="0">
              <a:solidFill>
                <a:srgbClr val="002060"/>
              </a:solidFill>
            </a:endParaRPr>
          </a:p>
          <a:p>
            <a:pPr lvl="0">
              <a:defRPr sz="1800"/>
            </a:pPr>
            <a:r>
              <a:rPr sz="2400" b="1" dirty="0" smtClean="0">
                <a:solidFill>
                  <a:srgbClr val="002060"/>
                </a:solidFill>
              </a:rPr>
              <a:t>(</a:t>
            </a:r>
            <a:r>
              <a:rPr lang="ru-RU" sz="2400" b="1" dirty="0" smtClean="0">
                <a:solidFill>
                  <a:srgbClr val="002060"/>
                </a:solidFill>
              </a:rPr>
              <a:t>ФЗ </a:t>
            </a:r>
            <a:r>
              <a:rPr sz="2400" b="1" dirty="0" smtClean="0">
                <a:solidFill>
                  <a:srgbClr val="002060"/>
                </a:solidFill>
              </a:rPr>
              <a:t>«</a:t>
            </a:r>
            <a:r>
              <a:rPr sz="2400" b="1" dirty="0" err="1" smtClean="0">
                <a:solidFill>
                  <a:srgbClr val="002060"/>
                </a:solidFill>
              </a:rPr>
              <a:t>Об</a:t>
            </a:r>
            <a:r>
              <a:rPr sz="2400" b="1" dirty="0" smtClean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основах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охраны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здоровья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граждан</a:t>
            </a:r>
            <a:r>
              <a:rPr sz="2400" b="1" dirty="0">
                <a:solidFill>
                  <a:srgbClr val="002060"/>
                </a:solidFill>
              </a:rPr>
              <a:t> в </a:t>
            </a:r>
            <a:r>
              <a:rPr sz="2400" b="1" dirty="0" err="1">
                <a:solidFill>
                  <a:srgbClr val="002060"/>
                </a:solidFill>
              </a:rPr>
              <a:t>Российской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Федерации</a:t>
            </a:r>
            <a:r>
              <a:rPr sz="2400" b="1" dirty="0">
                <a:solidFill>
                  <a:srgbClr val="002060"/>
                </a:solidFill>
              </a:rPr>
              <a:t>»)</a:t>
            </a:r>
          </a:p>
        </p:txBody>
      </p:sp>
      <p:sp>
        <p:nvSpPr>
          <p:cNvPr id="34" name="Shape 34"/>
          <p:cNvSpPr/>
          <p:nvPr/>
        </p:nvSpPr>
        <p:spPr>
          <a:xfrm>
            <a:off x="3121623" y="6147196"/>
            <a:ext cx="3156707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2400" b="1" dirty="0" err="1">
                <a:solidFill>
                  <a:srgbClr val="002060"/>
                </a:solidFill>
              </a:rPr>
              <a:t>образовательных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услуг</a:t>
            </a:r>
            <a:endParaRPr sz="2400" b="1" dirty="0">
              <a:solidFill>
                <a:srgbClr val="002060"/>
              </a:solidFill>
            </a:endParaRPr>
          </a:p>
          <a:p>
            <a:pPr lvl="0">
              <a:defRPr sz="1800"/>
            </a:pPr>
            <a:r>
              <a:rPr sz="2400" b="1" dirty="0" smtClean="0">
                <a:solidFill>
                  <a:srgbClr val="002060"/>
                </a:solidFill>
              </a:rPr>
              <a:t>(</a:t>
            </a:r>
            <a:r>
              <a:rPr lang="ru-RU" sz="2400" b="1" dirty="0" smtClean="0">
                <a:solidFill>
                  <a:srgbClr val="002060"/>
                </a:solidFill>
              </a:rPr>
              <a:t>ФЗ </a:t>
            </a:r>
            <a:r>
              <a:rPr sz="2400" b="1" dirty="0" smtClean="0">
                <a:solidFill>
                  <a:srgbClr val="002060"/>
                </a:solidFill>
              </a:rPr>
              <a:t>«</a:t>
            </a:r>
            <a:r>
              <a:rPr sz="2400" b="1" dirty="0" err="1" smtClean="0">
                <a:solidFill>
                  <a:srgbClr val="002060"/>
                </a:solidFill>
              </a:rPr>
              <a:t>Об</a:t>
            </a:r>
            <a:r>
              <a:rPr sz="2400" b="1" dirty="0" smtClean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образовании</a:t>
            </a:r>
            <a:r>
              <a:rPr sz="2400" b="1" dirty="0">
                <a:solidFill>
                  <a:srgbClr val="002060"/>
                </a:solidFill>
              </a:rPr>
              <a:t> в </a:t>
            </a:r>
            <a:r>
              <a:rPr sz="2400" b="1" dirty="0" err="1">
                <a:solidFill>
                  <a:srgbClr val="002060"/>
                </a:solidFill>
              </a:rPr>
              <a:t>Российской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Федерации</a:t>
            </a:r>
            <a:r>
              <a:rPr sz="2000" b="1" dirty="0">
                <a:solidFill>
                  <a:srgbClr val="002060"/>
                </a:solidFill>
              </a:rPr>
              <a:t>»)</a:t>
            </a:r>
          </a:p>
        </p:txBody>
      </p:sp>
      <p:pic>
        <p:nvPicPr>
          <p:cNvPr id="11" name="ИМОС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6599" y="293238"/>
            <a:ext cx="1749872" cy="767138"/>
          </a:xfrm>
          <a:prstGeom prst="rect">
            <a:avLst/>
          </a:prstGeom>
          <a:ln w="25400">
            <a:miter lim="400000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778324" y="5386173"/>
            <a:ext cx="3883273" cy="1310622"/>
          </a:xfrm>
          <a:prstGeom prst="roundRect">
            <a:avLst>
              <a:gd name="adj" fmla="val 14535"/>
            </a:avLst>
          </a:prstGeom>
          <a:solidFill>
            <a:schemeClr val="bg1">
              <a:lumMod val="85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dirty="0" err="1">
                <a:solidFill>
                  <a:srgbClr val="002060"/>
                </a:solidFill>
              </a:rPr>
              <a:t>Специальные</a:t>
            </a:r>
            <a:r>
              <a:rPr sz="1900" dirty="0">
                <a:solidFill>
                  <a:srgbClr val="002060"/>
                </a:solidFill>
              </a:rPr>
              <a:t> (</a:t>
            </a:r>
            <a:r>
              <a:rPr sz="1900" dirty="0" err="1">
                <a:solidFill>
                  <a:srgbClr val="002060"/>
                </a:solidFill>
              </a:rPr>
              <a:t>коррекционные</a:t>
            </a:r>
            <a:r>
              <a:rPr sz="1900" dirty="0">
                <a:solidFill>
                  <a:srgbClr val="002060"/>
                </a:solidFill>
              </a:rPr>
              <a:t>) </a:t>
            </a:r>
            <a:r>
              <a:rPr sz="1900" dirty="0" err="1">
                <a:solidFill>
                  <a:srgbClr val="002060"/>
                </a:solidFill>
              </a:rPr>
              <a:t>классы</a:t>
            </a:r>
            <a:r>
              <a:rPr sz="1900" dirty="0">
                <a:solidFill>
                  <a:srgbClr val="002060"/>
                </a:solidFill>
              </a:rPr>
              <a:t> (</a:t>
            </a:r>
            <a:r>
              <a:rPr sz="1900" dirty="0" err="1">
                <a:solidFill>
                  <a:srgbClr val="002060"/>
                </a:solidFill>
              </a:rPr>
              <a:t>группы</a:t>
            </a:r>
            <a:r>
              <a:rPr sz="1900" dirty="0">
                <a:solidFill>
                  <a:srgbClr val="002060"/>
                </a:solidFill>
              </a:rPr>
              <a:t>) в </a:t>
            </a:r>
            <a:r>
              <a:rPr sz="1900" dirty="0" err="1">
                <a:solidFill>
                  <a:srgbClr val="002060"/>
                </a:solidFill>
              </a:rPr>
              <a:t>общеобразовательных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организациях</a:t>
            </a:r>
            <a:endParaRPr sz="1900" dirty="0">
              <a:solidFill>
                <a:srgbClr val="002060"/>
              </a:solidFill>
            </a:endParaRP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xfrm>
            <a:off x="12548166" y="9218315"/>
            <a:ext cx="22860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3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38" name="Shape 38"/>
          <p:cNvSpPr/>
          <p:nvPr/>
        </p:nvSpPr>
        <p:spPr>
          <a:xfrm flipV="1">
            <a:off x="9590048" y="2954678"/>
            <a:ext cx="1" cy="1630882"/>
          </a:xfrm>
          <a:prstGeom prst="line">
            <a:avLst/>
          </a:prstGeom>
          <a:ln w="76200">
            <a:solidFill>
              <a:srgbClr val="85888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39" name="Shape 39"/>
          <p:cNvSpPr/>
          <p:nvPr/>
        </p:nvSpPr>
        <p:spPr>
          <a:xfrm flipV="1">
            <a:off x="9807306" y="3129667"/>
            <a:ext cx="1" cy="584201"/>
          </a:xfrm>
          <a:prstGeom prst="line">
            <a:avLst/>
          </a:prstGeom>
          <a:ln w="76200">
            <a:solidFill>
              <a:srgbClr val="85888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0" name="Shape 40"/>
          <p:cNvSpPr/>
          <p:nvPr/>
        </p:nvSpPr>
        <p:spPr>
          <a:xfrm flipV="1">
            <a:off x="5432133" y="4249451"/>
            <a:ext cx="1" cy="3233012"/>
          </a:xfrm>
          <a:prstGeom prst="line">
            <a:avLst/>
          </a:prstGeom>
          <a:ln w="76200">
            <a:solidFill>
              <a:srgbClr val="85888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1" name="Shape 41"/>
          <p:cNvSpPr/>
          <p:nvPr/>
        </p:nvSpPr>
        <p:spPr>
          <a:xfrm flipV="1">
            <a:off x="5583949" y="4251702"/>
            <a:ext cx="1" cy="4712827"/>
          </a:xfrm>
          <a:prstGeom prst="line">
            <a:avLst/>
          </a:prstGeom>
          <a:ln w="76200">
            <a:solidFill>
              <a:srgbClr val="85888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2" name="Shape 42"/>
          <p:cNvSpPr/>
          <p:nvPr/>
        </p:nvSpPr>
        <p:spPr>
          <a:xfrm flipV="1">
            <a:off x="5102068" y="4198340"/>
            <a:ext cx="1" cy="723901"/>
          </a:xfrm>
          <a:prstGeom prst="line">
            <a:avLst/>
          </a:prstGeom>
          <a:ln w="76200">
            <a:solidFill>
              <a:srgbClr val="85888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3" name="Shape 43"/>
          <p:cNvSpPr/>
          <p:nvPr/>
        </p:nvSpPr>
        <p:spPr>
          <a:xfrm flipV="1">
            <a:off x="5267101" y="4241799"/>
            <a:ext cx="1" cy="1838228"/>
          </a:xfrm>
          <a:prstGeom prst="line">
            <a:avLst/>
          </a:prstGeom>
          <a:ln w="76200">
            <a:solidFill>
              <a:srgbClr val="85888D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776639" y="2181311"/>
            <a:ext cx="4978952" cy="943875"/>
          </a:xfrm>
          <a:prstGeom prst="roundRect">
            <a:avLst>
              <a:gd name="adj" fmla="val 20183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ru-RU" sz="2400" b="1" dirty="0" smtClean="0">
                <a:solidFill>
                  <a:srgbClr val="002060"/>
                </a:solidFill>
              </a:rPr>
              <a:t>в</a:t>
            </a:r>
            <a:r>
              <a:rPr sz="2400" b="1" dirty="0" smtClean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образовательных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организациях</a:t>
            </a:r>
            <a:endParaRPr sz="2400" b="1" dirty="0">
              <a:solidFill>
                <a:srgbClr val="002060"/>
              </a:solidFill>
            </a:endParaRPr>
          </a:p>
        </p:txBody>
      </p:sp>
      <p:sp>
        <p:nvSpPr>
          <p:cNvPr id="45" name="Shape 45"/>
          <p:cNvSpPr/>
          <p:nvPr/>
        </p:nvSpPr>
        <p:spPr>
          <a:xfrm>
            <a:off x="2698897" y="340296"/>
            <a:ext cx="10080473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40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Основные</a:t>
            </a:r>
            <a:r>
              <a:rPr sz="40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0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организационные</a:t>
            </a:r>
            <a:r>
              <a:rPr sz="40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0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модели</a:t>
            </a:r>
            <a:r>
              <a:rPr sz="40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sz="4000" b="1" dirty="0" smtClean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р</a:t>
            </a:r>
            <a:r>
              <a:rPr sz="4000" b="1" dirty="0" err="1" smtClean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еализации</a:t>
            </a:r>
            <a:r>
              <a:rPr lang="ru-RU" sz="4000" b="1" dirty="0" smtClean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000" b="1" dirty="0" smtClean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ФГОС </a:t>
            </a:r>
            <a:r>
              <a:rPr sz="40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для</a:t>
            </a:r>
            <a:r>
              <a:rPr sz="40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40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детей</a:t>
            </a:r>
            <a:r>
              <a:rPr sz="40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с ОВЗ</a:t>
            </a:r>
          </a:p>
        </p:txBody>
      </p:sp>
      <p:sp>
        <p:nvSpPr>
          <p:cNvPr id="46" name="Shape 46"/>
          <p:cNvSpPr/>
          <p:nvPr/>
        </p:nvSpPr>
        <p:spPr>
          <a:xfrm>
            <a:off x="9062270" y="2175700"/>
            <a:ext cx="3446935" cy="949960"/>
          </a:xfrm>
          <a:prstGeom prst="roundRect">
            <a:avLst>
              <a:gd name="adj" fmla="val 20053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 b="1" dirty="0" err="1">
                <a:solidFill>
                  <a:srgbClr val="002060"/>
                </a:solidFill>
              </a:rPr>
              <a:t>Вне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образовательных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организаций</a:t>
            </a:r>
            <a:endParaRPr sz="1900" b="1" dirty="0">
              <a:solidFill>
                <a:srgbClr val="002060"/>
              </a:solidFill>
            </a:endParaRPr>
          </a:p>
        </p:txBody>
      </p:sp>
      <p:sp>
        <p:nvSpPr>
          <p:cNvPr id="47" name="Shape 47"/>
          <p:cNvSpPr/>
          <p:nvPr/>
        </p:nvSpPr>
        <p:spPr>
          <a:xfrm>
            <a:off x="778324" y="3250547"/>
            <a:ext cx="2357961" cy="1054101"/>
          </a:xfrm>
          <a:prstGeom prst="roundRect">
            <a:avLst>
              <a:gd name="adj" fmla="val 18072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7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b="1" dirty="0" err="1">
                <a:solidFill>
                  <a:srgbClr val="002060"/>
                </a:solidFill>
              </a:rPr>
              <a:t>Обучение</a:t>
            </a:r>
            <a:r>
              <a:rPr sz="1700" b="1" dirty="0">
                <a:solidFill>
                  <a:srgbClr val="002060"/>
                </a:solidFill>
              </a:rPr>
              <a:t> </a:t>
            </a:r>
            <a:r>
              <a:rPr sz="1700" b="1" dirty="0" err="1">
                <a:solidFill>
                  <a:srgbClr val="002060"/>
                </a:solidFill>
              </a:rPr>
              <a:t>на</a:t>
            </a:r>
            <a:r>
              <a:rPr sz="1700" b="1" dirty="0">
                <a:solidFill>
                  <a:srgbClr val="002060"/>
                </a:solidFill>
              </a:rPr>
              <a:t> </a:t>
            </a:r>
            <a:r>
              <a:rPr sz="1700" b="1" dirty="0" err="1">
                <a:solidFill>
                  <a:srgbClr val="002060"/>
                </a:solidFill>
              </a:rPr>
              <a:t>дому</a:t>
            </a:r>
            <a:endParaRPr sz="1700" b="1" dirty="0">
              <a:solidFill>
                <a:srgbClr val="002060"/>
              </a:solidFill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0317339" y="3281476"/>
            <a:ext cx="2220386" cy="788583"/>
          </a:xfrm>
          <a:prstGeom prst="roundRect">
            <a:avLst>
              <a:gd name="adj" fmla="val 24157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9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 b="1" dirty="0" err="1">
                <a:solidFill>
                  <a:srgbClr val="002060"/>
                </a:solidFill>
              </a:rPr>
              <a:t>Семейное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образование</a:t>
            </a:r>
            <a:endParaRPr sz="1900" b="1" dirty="0">
              <a:solidFill>
                <a:srgbClr val="002060"/>
              </a:solidFill>
            </a:endParaRPr>
          </a:p>
        </p:txBody>
      </p:sp>
      <p:sp>
        <p:nvSpPr>
          <p:cNvPr id="49" name="Shape 49"/>
          <p:cNvSpPr/>
          <p:nvPr/>
        </p:nvSpPr>
        <p:spPr>
          <a:xfrm>
            <a:off x="10317339" y="4163571"/>
            <a:ext cx="2220386" cy="784987"/>
          </a:xfrm>
          <a:prstGeom prst="roundRect">
            <a:avLst>
              <a:gd name="adj" fmla="val 24268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b="1" dirty="0" err="1">
                <a:solidFill>
                  <a:srgbClr val="002060"/>
                </a:solidFill>
              </a:rPr>
              <a:t>Самообразование</a:t>
            </a:r>
            <a:endParaRPr sz="1900" b="1" dirty="0">
              <a:solidFill>
                <a:srgbClr val="002060"/>
              </a:solidFill>
            </a:endParaRPr>
          </a:p>
        </p:txBody>
      </p:sp>
      <p:sp>
        <p:nvSpPr>
          <p:cNvPr id="50" name="Shape 50"/>
          <p:cNvSpPr/>
          <p:nvPr/>
        </p:nvSpPr>
        <p:spPr>
          <a:xfrm>
            <a:off x="5977525" y="2180645"/>
            <a:ext cx="2864434" cy="945208"/>
          </a:xfrm>
          <a:prstGeom prst="roundRect">
            <a:avLst>
              <a:gd name="adj" fmla="val 20154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7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b="1" dirty="0" err="1">
                <a:solidFill>
                  <a:srgbClr val="002060"/>
                </a:solidFill>
              </a:rPr>
              <a:t>Обучение</a:t>
            </a:r>
            <a:r>
              <a:rPr sz="1700" b="1" dirty="0">
                <a:solidFill>
                  <a:srgbClr val="002060"/>
                </a:solidFill>
              </a:rPr>
              <a:t> в </a:t>
            </a:r>
            <a:r>
              <a:rPr sz="1700" b="1" dirty="0" err="1">
                <a:solidFill>
                  <a:srgbClr val="002060"/>
                </a:solidFill>
              </a:rPr>
              <a:t>стационарах</a:t>
            </a:r>
            <a:r>
              <a:rPr sz="1700" b="1" dirty="0">
                <a:solidFill>
                  <a:srgbClr val="002060"/>
                </a:solidFill>
              </a:rPr>
              <a:t> </a:t>
            </a:r>
            <a:r>
              <a:rPr sz="1700" b="1" dirty="0" err="1">
                <a:solidFill>
                  <a:srgbClr val="002060"/>
                </a:solidFill>
              </a:rPr>
              <a:t>медицинских</a:t>
            </a:r>
            <a:r>
              <a:rPr sz="1700" b="1" dirty="0">
                <a:solidFill>
                  <a:srgbClr val="002060"/>
                </a:solidFill>
              </a:rPr>
              <a:t> </a:t>
            </a:r>
            <a:r>
              <a:rPr sz="1700" b="1" dirty="0" err="1">
                <a:solidFill>
                  <a:srgbClr val="002060"/>
                </a:solidFill>
              </a:rPr>
              <a:t>организаций</a:t>
            </a:r>
            <a:r>
              <a:rPr sz="1700" b="1" dirty="0">
                <a:solidFill>
                  <a:srgbClr val="002060"/>
                </a:solidFill>
              </a:rPr>
              <a:t> и </a:t>
            </a:r>
            <a:r>
              <a:rPr sz="1700" b="1" dirty="0" err="1">
                <a:solidFill>
                  <a:srgbClr val="002060"/>
                </a:solidFill>
              </a:rPr>
              <a:t>социальной</a:t>
            </a:r>
            <a:r>
              <a:rPr sz="1700" b="1" dirty="0">
                <a:solidFill>
                  <a:srgbClr val="002060"/>
                </a:solidFill>
              </a:rPr>
              <a:t> </a:t>
            </a:r>
            <a:r>
              <a:rPr sz="1700" b="1" dirty="0" err="1">
                <a:solidFill>
                  <a:srgbClr val="002060"/>
                </a:solidFill>
              </a:rPr>
              <a:t>защиты</a:t>
            </a:r>
            <a:endParaRPr sz="1700" b="1" dirty="0">
              <a:solidFill>
                <a:srgbClr val="002060"/>
              </a:solidFill>
            </a:endParaRPr>
          </a:p>
        </p:txBody>
      </p:sp>
      <p:sp>
        <p:nvSpPr>
          <p:cNvPr id="51" name="Shape 51"/>
          <p:cNvSpPr/>
          <p:nvPr/>
        </p:nvSpPr>
        <p:spPr>
          <a:xfrm>
            <a:off x="775016" y="4430009"/>
            <a:ext cx="3883273" cy="865622"/>
          </a:xfrm>
          <a:prstGeom prst="roundRect">
            <a:avLst>
              <a:gd name="adj" fmla="val 22007"/>
            </a:avLst>
          </a:prstGeom>
          <a:solidFill>
            <a:schemeClr val="bg1">
              <a:lumMod val="85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000"/>
            </a:lvl1pPr>
          </a:lstStyle>
          <a:p>
            <a:pPr lvl="0">
              <a:defRPr sz="1800"/>
            </a:pPr>
            <a:r>
              <a:rPr sz="2000" dirty="0" err="1">
                <a:solidFill>
                  <a:srgbClr val="002060"/>
                </a:solidFill>
              </a:rPr>
              <a:t>Специальные</a:t>
            </a:r>
            <a:r>
              <a:rPr sz="2000" dirty="0">
                <a:solidFill>
                  <a:srgbClr val="002060"/>
                </a:solidFill>
              </a:rPr>
              <a:t> </a:t>
            </a:r>
            <a:r>
              <a:rPr sz="2000" dirty="0" err="1">
                <a:solidFill>
                  <a:srgbClr val="002060"/>
                </a:solidFill>
              </a:rPr>
              <a:t>коррекционные</a:t>
            </a:r>
            <a:r>
              <a:rPr sz="2000" dirty="0">
                <a:solidFill>
                  <a:srgbClr val="002060"/>
                </a:solidFill>
              </a:rPr>
              <a:t> </a:t>
            </a:r>
            <a:r>
              <a:rPr sz="2000" dirty="0" err="1">
                <a:solidFill>
                  <a:srgbClr val="002060"/>
                </a:solidFill>
              </a:rPr>
              <a:t>образовательные</a:t>
            </a:r>
            <a:r>
              <a:rPr sz="2000" dirty="0">
                <a:solidFill>
                  <a:srgbClr val="002060"/>
                </a:solidFill>
              </a:rPr>
              <a:t> </a:t>
            </a:r>
            <a:r>
              <a:rPr sz="2000" dirty="0" err="1">
                <a:solidFill>
                  <a:srgbClr val="002060"/>
                </a:solidFill>
              </a:rPr>
              <a:t>организации</a:t>
            </a:r>
            <a:endParaRPr sz="2000" dirty="0">
              <a:solidFill>
                <a:srgbClr val="002060"/>
              </a:solidFill>
            </a:endParaRPr>
          </a:p>
        </p:txBody>
      </p:sp>
      <p:sp>
        <p:nvSpPr>
          <p:cNvPr id="52" name="Shape 52"/>
          <p:cNvSpPr/>
          <p:nvPr/>
        </p:nvSpPr>
        <p:spPr>
          <a:xfrm>
            <a:off x="775016" y="6800673"/>
            <a:ext cx="3883273" cy="1310623"/>
          </a:xfrm>
          <a:prstGeom prst="roundRect">
            <a:avLst>
              <a:gd name="adj" fmla="val 14535"/>
            </a:avLst>
          </a:prstGeom>
          <a:solidFill>
            <a:schemeClr val="bg1">
              <a:lumMod val="85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dirty="0" err="1">
                <a:solidFill>
                  <a:srgbClr val="002060"/>
                </a:solidFill>
              </a:rPr>
              <a:t>Структурные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подразделения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образовательных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организаций</a:t>
            </a:r>
            <a:r>
              <a:rPr sz="1900" dirty="0">
                <a:solidFill>
                  <a:srgbClr val="002060"/>
                </a:solidFill>
              </a:rPr>
              <a:t> в </a:t>
            </a:r>
            <a:r>
              <a:rPr sz="1900" dirty="0" err="1">
                <a:solidFill>
                  <a:srgbClr val="002060"/>
                </a:solidFill>
              </a:rPr>
              <a:t>стационарах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медучреждений</a:t>
            </a:r>
            <a:endParaRPr sz="1900" dirty="0">
              <a:solidFill>
                <a:srgbClr val="002060"/>
              </a:solidFill>
            </a:endParaRPr>
          </a:p>
        </p:txBody>
      </p:sp>
      <p:sp>
        <p:nvSpPr>
          <p:cNvPr id="53" name="Shape 53"/>
          <p:cNvSpPr/>
          <p:nvPr/>
        </p:nvSpPr>
        <p:spPr>
          <a:xfrm flipH="1">
            <a:off x="4698824" y="4876800"/>
            <a:ext cx="419344" cy="0"/>
          </a:xfrm>
          <a:prstGeom prst="line">
            <a:avLst/>
          </a:prstGeom>
          <a:ln w="76200">
            <a:solidFill>
              <a:srgbClr val="85888D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4" name="Shape 54"/>
          <p:cNvSpPr/>
          <p:nvPr/>
        </p:nvSpPr>
        <p:spPr>
          <a:xfrm flipH="1">
            <a:off x="4698824" y="6042968"/>
            <a:ext cx="552975" cy="1"/>
          </a:xfrm>
          <a:prstGeom prst="line">
            <a:avLst/>
          </a:prstGeom>
          <a:ln w="76200">
            <a:solidFill>
              <a:srgbClr val="85888D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5" name="Shape 55"/>
          <p:cNvSpPr/>
          <p:nvPr/>
        </p:nvSpPr>
        <p:spPr>
          <a:xfrm flipH="1">
            <a:off x="4698824" y="7445617"/>
            <a:ext cx="768389" cy="1"/>
          </a:xfrm>
          <a:prstGeom prst="line">
            <a:avLst/>
          </a:prstGeom>
          <a:ln w="76200">
            <a:solidFill>
              <a:srgbClr val="85888D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4717874" y="8927865"/>
            <a:ext cx="869989" cy="1"/>
          </a:xfrm>
          <a:prstGeom prst="line">
            <a:avLst/>
          </a:prstGeom>
          <a:ln w="76200">
            <a:solidFill>
              <a:srgbClr val="85888D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7" name="Shape 57"/>
          <p:cNvSpPr/>
          <p:nvPr/>
        </p:nvSpPr>
        <p:spPr>
          <a:xfrm>
            <a:off x="9828793" y="3675767"/>
            <a:ext cx="419343" cy="1"/>
          </a:xfrm>
          <a:prstGeom prst="line">
            <a:avLst/>
          </a:prstGeom>
          <a:ln w="76200">
            <a:solidFill>
              <a:srgbClr val="85888D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8" name="Shape 58"/>
          <p:cNvSpPr/>
          <p:nvPr/>
        </p:nvSpPr>
        <p:spPr>
          <a:xfrm flipV="1">
            <a:off x="9584321" y="4556064"/>
            <a:ext cx="662546" cy="1"/>
          </a:xfrm>
          <a:prstGeom prst="line">
            <a:avLst/>
          </a:prstGeom>
          <a:ln w="76200">
            <a:solidFill>
              <a:srgbClr val="85888D"/>
            </a:solidFill>
            <a:miter lim="400000"/>
            <a:tailEnd type="stealth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6215229" y="4947681"/>
            <a:ext cx="6789571" cy="4423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1900" b="1" dirty="0" err="1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Актуальность</a:t>
            </a:r>
            <a:r>
              <a:rPr sz="19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00" b="1" dirty="0" err="1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выбора</a:t>
            </a:r>
            <a:r>
              <a:rPr sz="19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00" b="1" dirty="0" err="1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организационной</a:t>
            </a:r>
            <a:r>
              <a:rPr sz="19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endParaRPr lang="ru-RU" sz="1900" b="1" dirty="0" smtClean="0">
              <a:solidFill>
                <a:schemeClr val="bg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1900" b="1" dirty="0" err="1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модели</a:t>
            </a:r>
            <a:r>
              <a:rPr sz="19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00" b="1" dirty="0" err="1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обучения</a:t>
            </a:r>
            <a:r>
              <a:rPr sz="19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900" b="1" dirty="0" err="1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детей</a:t>
            </a:r>
            <a:r>
              <a:rPr sz="19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с ОВЗ </a:t>
            </a:r>
            <a:r>
              <a:rPr sz="1900" b="1" dirty="0" err="1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определяется</a:t>
            </a:r>
            <a:r>
              <a:rPr sz="1900" b="1" dirty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:</a:t>
            </a:r>
          </a:p>
          <a:p>
            <a:pPr marL="342900" lvl="0" indent="-342900" algn="l">
              <a:buSzPct val="75000"/>
              <a:buFont typeface="Arial" pitchFamily="34" charset="0"/>
              <a:buChar char="•"/>
              <a:defRPr sz="1800"/>
            </a:pPr>
            <a:r>
              <a:rPr lang="ru-RU" sz="1900" b="1" dirty="0" smtClean="0">
                <a:solidFill>
                  <a:schemeClr val="bg1"/>
                </a:solidFill>
              </a:rPr>
              <a:t>     -</a:t>
            </a:r>
            <a:r>
              <a:rPr sz="1900" dirty="0" err="1" smtClean="0">
                <a:solidFill>
                  <a:schemeClr val="bg1"/>
                </a:solidFill>
              </a:rPr>
              <a:t>региональными</a:t>
            </a:r>
            <a:r>
              <a:rPr sz="1900" dirty="0" smtClean="0">
                <a:solidFill>
                  <a:schemeClr val="bg1"/>
                </a:solidFill>
              </a:rPr>
              <a:t> </a:t>
            </a:r>
            <a:r>
              <a:rPr sz="1900" dirty="0" err="1" smtClean="0">
                <a:solidFill>
                  <a:schemeClr val="bg1"/>
                </a:solidFill>
              </a:rPr>
              <a:t>особенностями</a:t>
            </a:r>
            <a:endParaRPr sz="1900" dirty="0">
              <a:solidFill>
                <a:schemeClr val="bg1"/>
              </a:solidFill>
            </a:endParaRPr>
          </a:p>
          <a:p>
            <a:pPr lvl="0" algn="l">
              <a:buSzPct val="75000"/>
              <a:defRPr sz="1800"/>
            </a:pPr>
            <a:r>
              <a:rPr lang="ru-RU" sz="1900" dirty="0" smtClean="0">
                <a:solidFill>
                  <a:schemeClr val="bg1"/>
                </a:solidFill>
              </a:rPr>
              <a:t>            -</a:t>
            </a:r>
            <a:r>
              <a:rPr sz="1900" dirty="0" err="1" smtClean="0">
                <a:solidFill>
                  <a:schemeClr val="bg1"/>
                </a:solidFill>
              </a:rPr>
              <a:t>инфраструктурой</a:t>
            </a:r>
            <a:r>
              <a:rPr sz="1900" dirty="0" smtClean="0">
                <a:solidFill>
                  <a:schemeClr val="bg1"/>
                </a:solidFill>
              </a:rPr>
              <a:t> </a:t>
            </a:r>
            <a:r>
              <a:rPr sz="1900" dirty="0" err="1" smtClean="0">
                <a:solidFill>
                  <a:schemeClr val="bg1"/>
                </a:solidFill>
              </a:rPr>
              <a:t>образования</a:t>
            </a:r>
            <a:endParaRPr sz="1900" dirty="0">
              <a:solidFill>
                <a:schemeClr val="bg1"/>
              </a:solidFill>
            </a:endParaRPr>
          </a:p>
          <a:p>
            <a:pPr lvl="0" algn="l">
              <a:buSzPct val="75000"/>
              <a:defRPr sz="1800"/>
            </a:pPr>
            <a:r>
              <a:rPr lang="ru-RU" sz="1900" dirty="0" smtClean="0">
                <a:solidFill>
                  <a:schemeClr val="bg1"/>
                </a:solidFill>
              </a:rPr>
              <a:t>            -</a:t>
            </a:r>
            <a:r>
              <a:rPr sz="1900" dirty="0" err="1" smtClean="0">
                <a:solidFill>
                  <a:schemeClr val="bg1"/>
                </a:solidFill>
              </a:rPr>
              <a:t>нормативом</a:t>
            </a:r>
            <a:r>
              <a:rPr sz="1900" dirty="0" smtClean="0">
                <a:solidFill>
                  <a:schemeClr val="bg1"/>
                </a:solidFill>
              </a:rPr>
              <a:t> </a:t>
            </a:r>
            <a:r>
              <a:rPr sz="1900" dirty="0" err="1" smtClean="0">
                <a:solidFill>
                  <a:schemeClr val="bg1"/>
                </a:solidFill>
              </a:rPr>
              <a:t>финансирования</a:t>
            </a:r>
            <a:endParaRPr sz="1900" dirty="0">
              <a:solidFill>
                <a:schemeClr val="bg1"/>
              </a:solidFill>
            </a:endParaRPr>
          </a:p>
          <a:p>
            <a:pPr lvl="0" algn="l">
              <a:buSzPct val="75000"/>
              <a:defRPr sz="1800"/>
            </a:pPr>
            <a:r>
              <a:rPr lang="ru-RU" sz="1900" dirty="0" smtClean="0">
                <a:solidFill>
                  <a:schemeClr val="bg1"/>
                </a:solidFill>
              </a:rPr>
              <a:t>           - </a:t>
            </a:r>
            <a:r>
              <a:rPr sz="1900" dirty="0" err="1" smtClean="0">
                <a:solidFill>
                  <a:schemeClr val="bg1"/>
                </a:solidFill>
              </a:rPr>
              <a:t>возрастными</a:t>
            </a:r>
            <a:r>
              <a:rPr sz="1900" dirty="0">
                <a:solidFill>
                  <a:schemeClr val="bg1"/>
                </a:solidFill>
              </a:rPr>
              <a:t>, </a:t>
            </a:r>
            <a:r>
              <a:rPr sz="1900" dirty="0" err="1">
                <a:solidFill>
                  <a:schemeClr val="bg1"/>
                </a:solidFill>
              </a:rPr>
              <a:t>типологическими</a:t>
            </a:r>
            <a:r>
              <a:rPr sz="1900" dirty="0">
                <a:solidFill>
                  <a:schemeClr val="bg1"/>
                </a:solidFill>
              </a:rPr>
              <a:t> и </a:t>
            </a:r>
            <a:r>
              <a:rPr sz="1900" dirty="0" err="1">
                <a:solidFill>
                  <a:schemeClr val="bg1"/>
                </a:solidFill>
              </a:rPr>
              <a:t>индивидуальными</a:t>
            </a:r>
            <a:r>
              <a:rPr sz="1900" dirty="0">
                <a:solidFill>
                  <a:schemeClr val="bg1"/>
                </a:solidFill>
              </a:rPr>
              <a:t> </a:t>
            </a:r>
            <a:endParaRPr lang="ru-RU" sz="1900" dirty="0" smtClean="0">
              <a:solidFill>
                <a:schemeClr val="bg1"/>
              </a:solidFill>
            </a:endParaRPr>
          </a:p>
          <a:p>
            <a:pPr marL="342900" lvl="0" indent="-342900" algn="l">
              <a:buSzPct val="75000"/>
              <a:buFont typeface="Arial" pitchFamily="34" charset="0"/>
              <a:buChar char="•"/>
              <a:defRPr sz="1800"/>
            </a:pPr>
            <a:r>
              <a:rPr lang="ru-RU" sz="1900" dirty="0" smtClean="0">
                <a:solidFill>
                  <a:schemeClr val="bg1"/>
                </a:solidFill>
              </a:rPr>
              <a:t>     </a:t>
            </a:r>
            <a:r>
              <a:rPr sz="1900" dirty="0" err="1" smtClean="0">
                <a:solidFill>
                  <a:schemeClr val="bg1"/>
                </a:solidFill>
              </a:rPr>
              <a:t>особенностями</a:t>
            </a:r>
            <a:r>
              <a:rPr sz="1900" dirty="0" smtClean="0">
                <a:solidFill>
                  <a:schemeClr val="bg1"/>
                </a:solidFill>
              </a:rPr>
              <a:t> </a:t>
            </a:r>
            <a:r>
              <a:rPr sz="1900" dirty="0" err="1">
                <a:solidFill>
                  <a:schemeClr val="bg1"/>
                </a:solidFill>
              </a:rPr>
              <a:t>обучающихся</a:t>
            </a:r>
            <a:r>
              <a:rPr sz="1900" dirty="0">
                <a:solidFill>
                  <a:schemeClr val="bg1"/>
                </a:solidFill>
              </a:rPr>
              <a:t> с </a:t>
            </a:r>
            <a:r>
              <a:rPr sz="1900" dirty="0" smtClean="0">
                <a:solidFill>
                  <a:schemeClr val="bg1"/>
                </a:solidFill>
              </a:rPr>
              <a:t>ОВЗ</a:t>
            </a:r>
            <a:endParaRPr sz="1900" dirty="0">
              <a:solidFill>
                <a:schemeClr val="bg1"/>
              </a:solidFill>
            </a:endParaRPr>
          </a:p>
          <a:p>
            <a:pPr marL="342900" lvl="0" indent="-342900" algn="l">
              <a:buSzPct val="75000"/>
              <a:buFont typeface="Arial" pitchFamily="34" charset="0"/>
              <a:buChar char="•"/>
              <a:defRPr sz="1800"/>
            </a:pPr>
            <a:r>
              <a:rPr sz="1900" dirty="0">
                <a:solidFill>
                  <a:schemeClr val="bg1"/>
                </a:solidFill>
              </a:rPr>
              <a:t> </a:t>
            </a:r>
            <a:r>
              <a:rPr lang="ru-RU" sz="1900" dirty="0" smtClean="0">
                <a:solidFill>
                  <a:schemeClr val="bg1"/>
                </a:solidFill>
              </a:rPr>
              <a:t>    -</a:t>
            </a:r>
            <a:r>
              <a:rPr sz="1900" dirty="0" err="1" smtClean="0">
                <a:solidFill>
                  <a:schemeClr val="bg1"/>
                </a:solidFill>
              </a:rPr>
              <a:t>особыми</a:t>
            </a:r>
            <a:r>
              <a:rPr sz="1900" dirty="0" smtClean="0">
                <a:solidFill>
                  <a:schemeClr val="bg1"/>
                </a:solidFill>
              </a:rPr>
              <a:t> </a:t>
            </a:r>
            <a:r>
              <a:rPr sz="1900" dirty="0" err="1">
                <a:solidFill>
                  <a:schemeClr val="bg1"/>
                </a:solidFill>
              </a:rPr>
              <a:t>образовательными</a:t>
            </a:r>
            <a:r>
              <a:rPr sz="1900" dirty="0">
                <a:solidFill>
                  <a:schemeClr val="bg1"/>
                </a:solidFill>
              </a:rPr>
              <a:t> </a:t>
            </a:r>
            <a:r>
              <a:rPr sz="1900" dirty="0" err="1">
                <a:solidFill>
                  <a:schemeClr val="bg1"/>
                </a:solidFill>
              </a:rPr>
              <a:t>потребностями</a:t>
            </a:r>
            <a:r>
              <a:rPr sz="1900" dirty="0">
                <a:solidFill>
                  <a:schemeClr val="bg1"/>
                </a:solidFill>
              </a:rPr>
              <a:t> </a:t>
            </a:r>
            <a:endParaRPr lang="ru-RU" sz="1900" dirty="0" smtClean="0">
              <a:solidFill>
                <a:schemeClr val="bg1"/>
              </a:solidFill>
            </a:endParaRPr>
          </a:p>
          <a:p>
            <a:pPr marL="342900" lvl="0" indent="-342900" algn="l">
              <a:buSzPct val="75000"/>
              <a:buFont typeface="Arial" pitchFamily="34" charset="0"/>
              <a:buChar char="•"/>
              <a:defRPr sz="1800"/>
            </a:pPr>
            <a:r>
              <a:rPr lang="ru-RU" sz="1900" dirty="0">
                <a:solidFill>
                  <a:schemeClr val="bg1"/>
                </a:solidFill>
              </a:rPr>
              <a:t>  </a:t>
            </a:r>
            <a:r>
              <a:rPr lang="ru-RU" sz="1900" dirty="0" smtClean="0">
                <a:solidFill>
                  <a:schemeClr val="bg1"/>
                </a:solidFill>
              </a:rPr>
              <a:t>    </a:t>
            </a:r>
            <a:r>
              <a:rPr sz="1900" dirty="0" err="1" smtClean="0">
                <a:solidFill>
                  <a:schemeClr val="bg1"/>
                </a:solidFill>
              </a:rPr>
              <a:t>обучающихся</a:t>
            </a:r>
            <a:r>
              <a:rPr sz="1900" dirty="0" smtClean="0">
                <a:solidFill>
                  <a:schemeClr val="bg1"/>
                </a:solidFill>
              </a:rPr>
              <a:t> </a:t>
            </a:r>
            <a:r>
              <a:rPr sz="1900" dirty="0">
                <a:solidFill>
                  <a:schemeClr val="bg1"/>
                </a:solidFill>
              </a:rPr>
              <a:t>с ОВЗ</a:t>
            </a:r>
            <a:r>
              <a:rPr sz="1900" dirty="0" smtClean="0">
                <a:solidFill>
                  <a:schemeClr val="bg1"/>
                </a:solidFill>
              </a:rPr>
              <a:t>; </a:t>
            </a:r>
            <a:r>
              <a:rPr sz="1900" dirty="0">
                <a:solidFill>
                  <a:schemeClr val="bg1"/>
                </a:solidFill>
              </a:rPr>
              <a:t>и </a:t>
            </a:r>
            <a:r>
              <a:rPr sz="1900" dirty="0" err="1">
                <a:solidFill>
                  <a:schemeClr val="bg1"/>
                </a:solidFill>
              </a:rPr>
              <a:t>др</a:t>
            </a:r>
            <a:r>
              <a:rPr sz="19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0" name="Shape 60"/>
          <p:cNvSpPr/>
          <p:nvPr/>
        </p:nvSpPr>
        <p:spPr>
          <a:xfrm>
            <a:off x="3224753" y="3250547"/>
            <a:ext cx="2533298" cy="1054101"/>
          </a:xfrm>
          <a:prstGeom prst="roundRect">
            <a:avLst>
              <a:gd name="adj" fmla="val 18072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7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 b="1" dirty="0" err="1">
                <a:solidFill>
                  <a:srgbClr val="002060"/>
                </a:solidFill>
              </a:rPr>
              <a:t>Обучение</a:t>
            </a:r>
            <a:r>
              <a:rPr sz="1700" b="1" dirty="0">
                <a:solidFill>
                  <a:srgbClr val="002060"/>
                </a:solidFill>
              </a:rPr>
              <a:t> в </a:t>
            </a:r>
            <a:r>
              <a:rPr sz="1700" b="1" dirty="0" err="1">
                <a:solidFill>
                  <a:srgbClr val="002060"/>
                </a:solidFill>
              </a:rPr>
              <a:t>образовательных</a:t>
            </a:r>
            <a:r>
              <a:rPr sz="1700" b="1" dirty="0">
                <a:solidFill>
                  <a:srgbClr val="002060"/>
                </a:solidFill>
              </a:rPr>
              <a:t> </a:t>
            </a:r>
            <a:r>
              <a:rPr sz="1700" b="1" dirty="0" err="1">
                <a:solidFill>
                  <a:srgbClr val="002060"/>
                </a:solidFill>
              </a:rPr>
              <a:t>организациях</a:t>
            </a:r>
            <a:endParaRPr sz="1700" b="1" dirty="0">
              <a:solidFill>
                <a:srgbClr val="002060"/>
              </a:solidFill>
            </a:endParaRPr>
          </a:p>
        </p:txBody>
      </p:sp>
      <p:sp>
        <p:nvSpPr>
          <p:cNvPr id="61" name="Shape 61"/>
          <p:cNvSpPr/>
          <p:nvPr/>
        </p:nvSpPr>
        <p:spPr>
          <a:xfrm>
            <a:off x="778324" y="8234791"/>
            <a:ext cx="3883273" cy="1310622"/>
          </a:xfrm>
          <a:prstGeom prst="roundRect">
            <a:avLst>
              <a:gd name="adj" fmla="val 14535"/>
            </a:avLst>
          </a:prstGeom>
          <a:solidFill>
            <a:schemeClr val="bg1">
              <a:lumMod val="85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dirty="0" err="1">
                <a:solidFill>
                  <a:srgbClr val="002060"/>
                </a:solidFill>
              </a:rPr>
              <a:t>Совместное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обучение</a:t>
            </a:r>
            <a:r>
              <a:rPr sz="1900" dirty="0">
                <a:solidFill>
                  <a:srgbClr val="002060"/>
                </a:solidFill>
              </a:rPr>
              <a:t> с </a:t>
            </a:r>
            <a:r>
              <a:rPr sz="1900" dirty="0" err="1">
                <a:solidFill>
                  <a:srgbClr val="002060"/>
                </a:solidFill>
              </a:rPr>
              <a:t>другими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обучающимися</a:t>
            </a:r>
            <a:r>
              <a:rPr sz="1900" dirty="0">
                <a:solidFill>
                  <a:srgbClr val="002060"/>
                </a:solidFill>
              </a:rPr>
              <a:t> в </a:t>
            </a:r>
            <a:r>
              <a:rPr sz="1900" dirty="0" err="1">
                <a:solidFill>
                  <a:srgbClr val="002060"/>
                </a:solidFill>
              </a:rPr>
              <a:t>общеобразовательной</a:t>
            </a:r>
            <a:r>
              <a:rPr sz="1900" dirty="0">
                <a:solidFill>
                  <a:srgbClr val="002060"/>
                </a:solidFill>
              </a:rPr>
              <a:t> </a:t>
            </a:r>
            <a:r>
              <a:rPr sz="1900" dirty="0" err="1">
                <a:solidFill>
                  <a:srgbClr val="002060"/>
                </a:solidFill>
              </a:rPr>
              <a:t>организации</a:t>
            </a:r>
            <a:endParaRPr sz="1900" dirty="0">
              <a:solidFill>
                <a:srgbClr val="002060"/>
              </a:solidFill>
            </a:endParaRPr>
          </a:p>
        </p:txBody>
      </p:sp>
      <p:pic>
        <p:nvPicPr>
          <p:cNvPr id="29" name="ИМОС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8324" y="293238"/>
            <a:ext cx="1749872" cy="767138"/>
          </a:xfrm>
          <a:prstGeom prst="rect">
            <a:avLst/>
          </a:prstGeom>
          <a:ln w="25400">
            <a:miter lim="400000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xfrm>
            <a:off x="12548166" y="9218315"/>
            <a:ext cx="22860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4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64" name="Shape 64"/>
          <p:cNvSpPr/>
          <p:nvPr/>
        </p:nvSpPr>
        <p:spPr>
          <a:xfrm>
            <a:off x="3190030" y="529154"/>
            <a:ext cx="9247125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b="1" dirty="0" err="1">
                <a:solidFill>
                  <a:srgbClr val="0070C0"/>
                </a:solidFill>
              </a:rPr>
              <a:t>Социокультурная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образовательная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среда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для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детей</a:t>
            </a:r>
            <a:r>
              <a:rPr sz="4000" b="1" dirty="0">
                <a:solidFill>
                  <a:srgbClr val="0070C0"/>
                </a:solidFill>
              </a:rPr>
              <a:t> с </a:t>
            </a:r>
            <a:r>
              <a:rPr lang="ru-RU" sz="4000" b="1" dirty="0" smtClean="0">
                <a:solidFill>
                  <a:srgbClr val="0070C0"/>
                </a:solidFill>
              </a:rPr>
              <a:t>ОВЗ </a:t>
            </a:r>
            <a:endParaRPr sz="4000" b="1" dirty="0">
              <a:solidFill>
                <a:srgbClr val="0070C0"/>
              </a:solidFill>
            </a:endParaRPr>
          </a:p>
        </p:txBody>
      </p:sp>
      <p:sp>
        <p:nvSpPr>
          <p:cNvPr id="66" name="Shape 66"/>
          <p:cNvSpPr/>
          <p:nvPr/>
        </p:nvSpPr>
        <p:spPr>
          <a:xfrm>
            <a:off x="1004762" y="7842800"/>
            <a:ext cx="10886859" cy="1558033"/>
          </a:xfrm>
          <a:prstGeom prst="rect">
            <a:avLst/>
          </a:prstGeom>
          <a:solidFill>
            <a:srgbClr val="00206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/>
            </a:lvl1pPr>
          </a:lstStyle>
          <a:p>
            <a:pPr lvl="0">
              <a:defRPr sz="1800"/>
            </a:pP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Социокультурная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образовательная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среда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</a:rPr>
              <a:t>сформированная </a:t>
            </a:r>
            <a:r>
              <a:rPr sz="28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с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учетом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общих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и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особых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образовательных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потребностей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детей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с ОВЗ,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является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важнейшим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условием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успешной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социализации</a:t>
            </a:r>
            <a:r>
              <a:rPr sz="28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sz="2800" b="1" dirty="0" err="1">
                <a:solidFill>
                  <a:schemeClr val="bg1">
                    <a:lumMod val="95000"/>
                  </a:schemeClr>
                </a:solidFill>
              </a:rPr>
              <a:t>обучающихся</a:t>
            </a:r>
            <a:endParaRPr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7" name="Shape 67"/>
          <p:cNvSpPr/>
          <p:nvPr/>
        </p:nvSpPr>
        <p:spPr>
          <a:xfrm>
            <a:off x="604768" y="2103138"/>
            <a:ext cx="12034688" cy="889001"/>
          </a:xfrm>
          <a:prstGeom prst="roundRect">
            <a:avLst>
              <a:gd name="adj" fmla="val 21429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marL="279400" indent="-279400" algn="l">
              <a:buSzPct val="100000"/>
              <a:buChar char="➡"/>
              <a:defRPr sz="1600">
                <a:solidFill>
                  <a:srgbClr val="FFFFFF"/>
                </a:solidFill>
              </a:defRPr>
            </a:lvl1pPr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sz="2400" b="1" dirty="0" smtClean="0">
                <a:solidFill>
                  <a:srgbClr val="002060"/>
                </a:solidFill>
              </a:rPr>
              <a:t>ОБЕСПЕЧИВАЮЩ</a:t>
            </a:r>
            <a:r>
              <a:rPr lang="ru-RU" sz="2400" b="1" dirty="0" smtClean="0">
                <a:solidFill>
                  <a:srgbClr val="002060"/>
                </a:solidFill>
              </a:rPr>
              <a:t>АЯ </a:t>
            </a:r>
            <a:r>
              <a:rPr sz="2400" b="1" dirty="0" smtClean="0">
                <a:solidFill>
                  <a:srgbClr val="002060"/>
                </a:solidFill>
              </a:rPr>
              <a:t> </a:t>
            </a:r>
            <a:r>
              <a:rPr sz="2400" b="1" dirty="0">
                <a:solidFill>
                  <a:srgbClr val="002060"/>
                </a:solidFill>
              </a:rPr>
              <a:t>РАЗНОСТОРОННЕЕ РАЗВИТИЕ </a:t>
            </a:r>
            <a:r>
              <a:rPr sz="2400" b="1" dirty="0" smtClean="0">
                <a:solidFill>
                  <a:srgbClr val="002060"/>
                </a:solidFill>
              </a:rPr>
              <a:t>ЛИЧНОСТИ</a:t>
            </a:r>
            <a:endParaRPr sz="1600" b="1" dirty="0">
              <a:solidFill>
                <a:srgbClr val="002060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>
            <a:off x="645407" y="3210126"/>
            <a:ext cx="12014616" cy="889001"/>
          </a:xfrm>
          <a:prstGeom prst="roundRect">
            <a:avLst>
              <a:gd name="adj" fmla="val 21429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marL="279400" indent="-279400" algn="l">
              <a:buSzPct val="100000"/>
              <a:buChar char="➡"/>
              <a:defRPr sz="1600">
                <a:solidFill>
                  <a:srgbClr val="FFFFFF"/>
                </a:solidFill>
              </a:defRPr>
            </a:lvl1pPr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000" b="1" dirty="0" smtClean="0">
                <a:solidFill>
                  <a:srgbClr val="002060"/>
                </a:solidFill>
              </a:rPr>
              <a:t>СПОСОБСТВУЮЩ</a:t>
            </a:r>
            <a:r>
              <a:rPr lang="ru-RU" sz="2000" b="1" dirty="0" smtClean="0">
                <a:solidFill>
                  <a:srgbClr val="002060"/>
                </a:solidFill>
              </a:rPr>
              <a:t>АЯ </a:t>
            </a:r>
            <a:r>
              <a:rPr sz="2000" b="1" dirty="0" smtClean="0">
                <a:solidFill>
                  <a:srgbClr val="002060"/>
                </a:solidFill>
              </a:rPr>
              <a:t>СОХРАНЕНИЮ </a:t>
            </a:r>
            <a:r>
              <a:rPr sz="2000" b="1" dirty="0">
                <a:solidFill>
                  <a:srgbClr val="002060"/>
                </a:solidFill>
              </a:rPr>
              <a:t>И УКРЕПЛЕНИЮ ФИЗИЧЕСКОГО И ПСИХИЧЕСКОГО ЗДОРОВЬЯ ДЕТЕЙ, В ТОМ ЧИСЛЕ ИХ СОЦИАЛЬНОГО И ЭМОЦИОНАЛЬНОГО </a:t>
            </a:r>
            <a:r>
              <a:rPr sz="2000" b="1" dirty="0" smtClean="0">
                <a:solidFill>
                  <a:srgbClr val="002060"/>
                </a:solidFill>
              </a:rPr>
              <a:t>БЛАГОПОЛУЧИЯ</a:t>
            </a:r>
            <a:endParaRPr sz="2000" b="1" dirty="0">
              <a:solidFill>
                <a:srgbClr val="002060"/>
              </a:solidFill>
            </a:endParaRPr>
          </a:p>
        </p:txBody>
      </p:sp>
      <p:sp>
        <p:nvSpPr>
          <p:cNvPr id="69" name="Shape 69"/>
          <p:cNvSpPr/>
          <p:nvPr/>
        </p:nvSpPr>
        <p:spPr>
          <a:xfrm>
            <a:off x="660400" y="4228728"/>
            <a:ext cx="12034688" cy="889001"/>
          </a:xfrm>
          <a:prstGeom prst="roundRect">
            <a:avLst>
              <a:gd name="adj" fmla="val 21429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marL="279400" indent="-279400" algn="l">
              <a:buSzPct val="100000"/>
              <a:buChar char="➡"/>
              <a:defRPr sz="1600">
                <a:solidFill>
                  <a:srgbClr val="FFFFFF"/>
                </a:solidFill>
              </a:defRPr>
            </a:lvl1pPr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400" b="1" dirty="0" smtClean="0">
                <a:solidFill>
                  <a:srgbClr val="002060"/>
                </a:solidFill>
              </a:rPr>
              <a:t>ФОРМИРУЮЩ</a:t>
            </a:r>
            <a:r>
              <a:rPr lang="ru-RU" sz="2400" b="1" dirty="0" smtClean="0">
                <a:solidFill>
                  <a:srgbClr val="002060"/>
                </a:solidFill>
              </a:rPr>
              <a:t>АЯ </a:t>
            </a:r>
            <a:r>
              <a:rPr sz="2400" b="1" dirty="0" smtClean="0">
                <a:solidFill>
                  <a:srgbClr val="002060"/>
                </a:solidFill>
              </a:rPr>
              <a:t>ОСНОВУ </a:t>
            </a:r>
            <a:r>
              <a:rPr sz="2400" b="1" dirty="0">
                <a:solidFill>
                  <a:srgbClr val="002060"/>
                </a:solidFill>
              </a:rPr>
              <a:t>УЧЕБНОЙ </a:t>
            </a:r>
            <a:r>
              <a:rPr sz="2400" b="1" dirty="0" smtClean="0">
                <a:solidFill>
                  <a:srgbClr val="002060"/>
                </a:solidFill>
              </a:rPr>
              <a:t>ДЕЯТЕЛЬНОСТИ</a:t>
            </a:r>
            <a:endParaRPr sz="2400" b="1" dirty="0">
              <a:solidFill>
                <a:srgbClr val="002060"/>
              </a:solidFill>
            </a:endParaRPr>
          </a:p>
        </p:txBody>
      </p:sp>
      <p:sp>
        <p:nvSpPr>
          <p:cNvPr id="70" name="Shape 70"/>
          <p:cNvSpPr/>
          <p:nvPr/>
        </p:nvSpPr>
        <p:spPr>
          <a:xfrm>
            <a:off x="620256" y="5211934"/>
            <a:ext cx="12034688" cy="889001"/>
          </a:xfrm>
          <a:prstGeom prst="roundRect">
            <a:avLst>
              <a:gd name="adj" fmla="val 21429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marL="279400" indent="-279400" algn="l">
              <a:buSzPct val="100000"/>
              <a:buChar char="➡"/>
              <a:defRPr sz="1600">
                <a:solidFill>
                  <a:srgbClr val="FFFFFF"/>
                </a:solidFill>
              </a:defRPr>
            </a:lvl1pPr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ru-RU" sz="2000" b="1" dirty="0" smtClean="0">
                <a:solidFill>
                  <a:srgbClr val="002060"/>
                </a:solidFill>
              </a:rPr>
              <a:t>ОБЕСПЕЧИВАЮЩАЯ </a:t>
            </a:r>
            <a:r>
              <a:rPr sz="2000" b="1" dirty="0" smtClean="0">
                <a:solidFill>
                  <a:srgbClr val="002060"/>
                </a:solidFill>
              </a:rPr>
              <a:t>СПЕЦИАЛЬНЫЕ </a:t>
            </a:r>
            <a:r>
              <a:rPr sz="2000" b="1" dirty="0">
                <a:solidFill>
                  <a:srgbClr val="002060"/>
                </a:solidFill>
              </a:rPr>
              <a:t>УСЛОВИЯ ДЛЯ ПОЛУЧЕНИЯ ОБРАЗОВАНИЯ В СООТВЕТСТВИИ С ВОЗРАСТНЫМИ, ИНДИВИДУАЛЬНЫМИ ОСОБЕННОСТЯМИ И ОСОБЫМИ ОБРАЗОВАТЕЛЬНЫМИ </a:t>
            </a:r>
            <a:r>
              <a:rPr sz="2000" b="1" dirty="0" smtClean="0">
                <a:solidFill>
                  <a:srgbClr val="002060"/>
                </a:solidFill>
              </a:rPr>
              <a:t>ПОТРЕБНОСТЯМИ</a:t>
            </a:r>
            <a:endParaRPr sz="2000" b="1" dirty="0">
              <a:solidFill>
                <a:srgbClr val="002060"/>
              </a:solidFill>
            </a:endParaRPr>
          </a:p>
        </p:txBody>
      </p:sp>
      <p:sp>
        <p:nvSpPr>
          <p:cNvPr id="71" name="Shape 71"/>
          <p:cNvSpPr/>
          <p:nvPr/>
        </p:nvSpPr>
        <p:spPr>
          <a:xfrm>
            <a:off x="645407" y="6244952"/>
            <a:ext cx="12034688" cy="889001"/>
          </a:xfrm>
          <a:prstGeom prst="roundRect">
            <a:avLst>
              <a:gd name="adj" fmla="val 21429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 marL="279400" indent="-279400" algn="l">
              <a:buSzPct val="100000"/>
              <a:buChar char="➡"/>
              <a:defRPr sz="1600">
                <a:solidFill>
                  <a:srgbClr val="FFFFFF"/>
                </a:solidFill>
              </a:defRPr>
            </a:lvl1pPr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000" b="1" dirty="0" smtClean="0">
                <a:solidFill>
                  <a:srgbClr val="002060"/>
                </a:solidFill>
              </a:rPr>
              <a:t>ОБЕСПЕЧИВАЮЩ</a:t>
            </a:r>
            <a:r>
              <a:rPr lang="ru-RU" sz="2000" b="1" dirty="0" smtClean="0">
                <a:solidFill>
                  <a:srgbClr val="002060"/>
                </a:solidFill>
              </a:rPr>
              <a:t>АЯ </a:t>
            </a:r>
            <a:r>
              <a:rPr sz="2000" b="1" dirty="0" smtClean="0">
                <a:solidFill>
                  <a:srgbClr val="002060"/>
                </a:solidFill>
              </a:rPr>
              <a:t> </a:t>
            </a:r>
            <a:r>
              <a:rPr sz="2000" b="1" dirty="0">
                <a:solidFill>
                  <a:srgbClr val="002060"/>
                </a:solidFill>
              </a:rPr>
              <a:t>ВАРИАТИВНОСТЬ СОДЕРЖАНИЯ И РАЗНООБРАЗИЕ ФОРМ И ВИДОВ ДЕЯТЕЛЬНОСТИ </a:t>
            </a:r>
            <a:r>
              <a:rPr sz="2000" b="1" dirty="0" smtClean="0">
                <a:solidFill>
                  <a:srgbClr val="002060"/>
                </a:solidFill>
              </a:rPr>
              <a:t>ОБУЧАЮЩИХСЯ</a:t>
            </a:r>
            <a:endParaRPr sz="2000" b="1" dirty="0">
              <a:solidFill>
                <a:srgbClr val="002060"/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990232" y="7243504"/>
            <a:ext cx="2103280" cy="50405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ИМОС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0400" y="293238"/>
            <a:ext cx="1749872" cy="767138"/>
          </a:xfrm>
          <a:prstGeom prst="rect">
            <a:avLst/>
          </a:prstGeom>
          <a:ln w="25400">
            <a:miter lim="400000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773330" y="2285720"/>
            <a:ext cx="3192067" cy="7082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9" y="0"/>
                </a:moveTo>
                <a:cubicBezTo>
                  <a:pt x="398" y="0"/>
                  <a:pt x="0" y="179"/>
                  <a:pt x="0" y="401"/>
                </a:cubicBezTo>
                <a:lnTo>
                  <a:pt x="0" y="21199"/>
                </a:lnTo>
                <a:cubicBezTo>
                  <a:pt x="0" y="21421"/>
                  <a:pt x="398" y="21600"/>
                  <a:pt x="889" y="21600"/>
                </a:cubicBezTo>
                <a:lnTo>
                  <a:pt x="16898" y="21600"/>
                </a:lnTo>
                <a:cubicBezTo>
                  <a:pt x="17389" y="21600"/>
                  <a:pt x="17789" y="21421"/>
                  <a:pt x="17789" y="21199"/>
                </a:cubicBezTo>
                <a:lnTo>
                  <a:pt x="17789" y="6161"/>
                </a:lnTo>
                <a:lnTo>
                  <a:pt x="21600" y="3602"/>
                </a:lnTo>
                <a:lnTo>
                  <a:pt x="17789" y="1045"/>
                </a:lnTo>
                <a:lnTo>
                  <a:pt x="17789" y="401"/>
                </a:lnTo>
                <a:cubicBezTo>
                  <a:pt x="17789" y="179"/>
                  <a:pt x="17389" y="0"/>
                  <a:pt x="16898" y="0"/>
                </a:cubicBezTo>
                <a:lnTo>
                  <a:pt x="889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12548166" y="9218315"/>
            <a:ext cx="22860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5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75" name="Shape 75"/>
          <p:cNvSpPr/>
          <p:nvPr/>
        </p:nvSpPr>
        <p:spPr>
          <a:xfrm>
            <a:off x="2757985" y="293549"/>
            <a:ext cx="9959988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4000" b="1" dirty="0" err="1">
                <a:solidFill>
                  <a:srgbClr val="0070C0"/>
                </a:solidFill>
              </a:rPr>
              <a:t>Особенности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адаптированной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smtClean="0">
                <a:solidFill>
                  <a:srgbClr val="0070C0"/>
                </a:solidFill>
              </a:rPr>
              <a:t>ООП (АОО</a:t>
            </a:r>
            <a:r>
              <a:rPr sz="4000" b="1" dirty="0" smtClean="0">
                <a:solidFill>
                  <a:srgbClr val="0070C0"/>
                </a:solidFill>
              </a:rPr>
              <a:t>П</a:t>
            </a:r>
            <a:r>
              <a:rPr sz="4000" b="1" dirty="0">
                <a:solidFill>
                  <a:srgbClr val="0070C0"/>
                </a:solidFill>
              </a:rPr>
              <a:t>) </a:t>
            </a:r>
            <a:r>
              <a:rPr sz="4000" b="1" dirty="0" err="1">
                <a:solidFill>
                  <a:srgbClr val="0070C0"/>
                </a:solidFill>
              </a:rPr>
              <a:t>образовательной</a:t>
            </a:r>
            <a:r>
              <a:rPr sz="4000" b="1" dirty="0">
                <a:solidFill>
                  <a:srgbClr val="0070C0"/>
                </a:solidFill>
              </a:rPr>
              <a:t> </a:t>
            </a:r>
            <a:r>
              <a:rPr sz="4000" b="1" dirty="0" err="1">
                <a:solidFill>
                  <a:srgbClr val="0070C0"/>
                </a:solidFill>
              </a:rPr>
              <a:t>организации</a:t>
            </a:r>
            <a:endParaRPr sz="4000" b="1" dirty="0">
              <a:solidFill>
                <a:srgbClr val="0070C0"/>
              </a:solidFill>
            </a:endParaRPr>
          </a:p>
        </p:txBody>
      </p:sp>
      <p:sp>
        <p:nvSpPr>
          <p:cNvPr id="76" name="Shape 76"/>
          <p:cNvSpPr/>
          <p:nvPr/>
        </p:nvSpPr>
        <p:spPr>
          <a:xfrm>
            <a:off x="977202" y="5889137"/>
            <a:ext cx="2226164" cy="1521053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b="1" dirty="0" err="1">
                <a:solidFill>
                  <a:srgbClr val="002060"/>
                </a:solidFill>
              </a:rPr>
              <a:t>Индивидуальный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учебный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план</a:t>
            </a:r>
            <a:endParaRPr sz="1900" b="1" dirty="0">
              <a:solidFill>
                <a:srgbClr val="002060"/>
              </a:solidFill>
            </a:endParaRPr>
          </a:p>
        </p:txBody>
      </p:sp>
      <p:sp>
        <p:nvSpPr>
          <p:cNvPr id="77" name="Shape 77"/>
          <p:cNvSpPr/>
          <p:nvPr/>
        </p:nvSpPr>
        <p:spPr>
          <a:xfrm>
            <a:off x="977202" y="4191724"/>
            <a:ext cx="2226164" cy="1521052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b="1" dirty="0" err="1">
                <a:solidFill>
                  <a:srgbClr val="002060"/>
                </a:solidFill>
              </a:rPr>
              <a:t>Заключение</a:t>
            </a:r>
            <a:r>
              <a:rPr sz="1900" b="1" dirty="0">
                <a:solidFill>
                  <a:srgbClr val="002060"/>
                </a:solidFill>
              </a:rPr>
              <a:t> ПМПК</a:t>
            </a:r>
          </a:p>
        </p:txBody>
      </p:sp>
      <p:sp>
        <p:nvSpPr>
          <p:cNvPr id="78" name="Shape 78"/>
          <p:cNvSpPr/>
          <p:nvPr/>
        </p:nvSpPr>
        <p:spPr>
          <a:xfrm>
            <a:off x="977202" y="7586551"/>
            <a:ext cx="2226164" cy="1521053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b="1" dirty="0" err="1">
                <a:solidFill>
                  <a:srgbClr val="002060"/>
                </a:solidFill>
              </a:rPr>
              <a:t>Индивидуальная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программа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реабилитации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ребенка-инвалида</a:t>
            </a:r>
            <a:endParaRPr sz="1900" b="1" dirty="0">
              <a:solidFill>
                <a:srgbClr val="002060"/>
              </a:solidFill>
            </a:endParaRPr>
          </a:p>
        </p:txBody>
      </p:sp>
      <p:sp>
        <p:nvSpPr>
          <p:cNvPr id="79" name="Shape 79"/>
          <p:cNvSpPr/>
          <p:nvPr/>
        </p:nvSpPr>
        <p:spPr>
          <a:xfrm>
            <a:off x="977202" y="2500085"/>
            <a:ext cx="2226164" cy="1521053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 b="1" dirty="0">
                <a:solidFill>
                  <a:srgbClr val="002060"/>
                </a:solidFill>
              </a:rPr>
              <a:t>ФГОС </a:t>
            </a:r>
            <a:r>
              <a:rPr sz="1900" b="1" dirty="0" err="1">
                <a:solidFill>
                  <a:srgbClr val="002060"/>
                </a:solidFill>
              </a:rPr>
              <a:t>для</a:t>
            </a:r>
            <a:r>
              <a:rPr sz="1900" b="1" dirty="0">
                <a:solidFill>
                  <a:srgbClr val="002060"/>
                </a:solidFill>
              </a:rPr>
              <a:t> </a:t>
            </a:r>
            <a:r>
              <a:rPr sz="1900" b="1" dirty="0" err="1">
                <a:solidFill>
                  <a:srgbClr val="002060"/>
                </a:solidFill>
              </a:rPr>
              <a:t>детей</a:t>
            </a:r>
            <a:r>
              <a:rPr sz="1900" b="1" dirty="0">
                <a:solidFill>
                  <a:srgbClr val="002060"/>
                </a:solidFill>
              </a:rPr>
              <a:t> с ОВЗ</a:t>
            </a:r>
          </a:p>
        </p:txBody>
      </p:sp>
      <p:sp>
        <p:nvSpPr>
          <p:cNvPr id="80" name="Shape 80"/>
          <p:cNvSpPr/>
          <p:nvPr/>
        </p:nvSpPr>
        <p:spPr>
          <a:xfrm>
            <a:off x="4256887" y="2289560"/>
            <a:ext cx="7704754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0520"/>
                </a:moveTo>
                <a:lnTo>
                  <a:pt x="0" y="1080"/>
                </a:lnTo>
                <a:cubicBezTo>
                  <a:pt x="0" y="484"/>
                  <a:pt x="80" y="0"/>
                  <a:pt x="178" y="0"/>
                </a:cubicBezTo>
                <a:lnTo>
                  <a:pt x="21422" y="0"/>
                </a:lnTo>
                <a:cubicBezTo>
                  <a:pt x="21520" y="0"/>
                  <a:pt x="21600" y="484"/>
                  <a:pt x="21600" y="1080"/>
                </a:cubicBezTo>
                <a:lnTo>
                  <a:pt x="21600" y="20520"/>
                </a:lnTo>
                <a:cubicBezTo>
                  <a:pt x="21600" y="21116"/>
                  <a:pt x="21520" y="21600"/>
                  <a:pt x="21422" y="21600"/>
                </a:cubicBezTo>
                <a:lnTo>
                  <a:pt x="178" y="21600"/>
                </a:lnTo>
                <a:cubicBezTo>
                  <a:pt x="80" y="21600"/>
                  <a:pt x="0" y="21116"/>
                  <a:pt x="0" y="2052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b="1" dirty="0" err="1">
                <a:solidFill>
                  <a:srgbClr val="002060"/>
                </a:solidFill>
              </a:rPr>
              <a:t>Содержание</a:t>
            </a:r>
            <a:r>
              <a:rPr sz="2400" b="1" dirty="0">
                <a:solidFill>
                  <a:srgbClr val="002060"/>
                </a:solidFill>
              </a:rPr>
              <a:t> и </a:t>
            </a:r>
            <a:r>
              <a:rPr sz="2400" b="1" dirty="0" err="1">
                <a:solidFill>
                  <a:srgbClr val="002060"/>
                </a:solidFill>
              </a:rPr>
              <a:t>организация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образовательной</a:t>
            </a:r>
            <a:r>
              <a:rPr sz="2400" b="1" dirty="0">
                <a:solidFill>
                  <a:srgbClr val="002060"/>
                </a:solidFill>
              </a:rPr>
              <a:t> </a:t>
            </a:r>
            <a:r>
              <a:rPr sz="2400" b="1" dirty="0" err="1">
                <a:solidFill>
                  <a:srgbClr val="002060"/>
                </a:solidFill>
              </a:rPr>
              <a:t>деятельности</a:t>
            </a:r>
            <a:endParaRPr sz="2400" b="1" dirty="0">
              <a:solidFill>
                <a:srgbClr val="002060"/>
              </a:solidFill>
            </a:endParaRPr>
          </a:p>
        </p:txBody>
      </p:sp>
      <p:sp>
        <p:nvSpPr>
          <p:cNvPr id="81" name="Shape 81"/>
          <p:cNvSpPr/>
          <p:nvPr/>
        </p:nvSpPr>
        <p:spPr>
          <a:xfrm>
            <a:off x="4414169" y="4952250"/>
            <a:ext cx="7390190" cy="43278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accent1">
                <a:shade val="50000"/>
              </a:schemeClr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 algn="l">
              <a:spcBef>
                <a:spcPts val="600"/>
              </a:spcBef>
              <a:defRPr sz="1800"/>
            </a:pPr>
            <a:r>
              <a:rPr lang="ru-RU" sz="2400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  </a:t>
            </a:r>
            <a:r>
              <a:rPr sz="3200" b="1" dirty="0" err="1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Разделы</a:t>
            </a:r>
            <a:r>
              <a:rPr sz="3200" b="1" dirty="0" smtClean="0">
                <a:solidFill>
                  <a:schemeClr val="bg1"/>
                </a:solidFill>
                <a:latin typeface="Helvetica"/>
                <a:ea typeface="Helvetica"/>
                <a:cs typeface="Helvetica"/>
                <a:sym typeface="Helvetica"/>
              </a:rPr>
              <a:t> АООП:</a:t>
            </a:r>
            <a:endParaRPr lang="ru-RU" sz="3200" b="1" dirty="0" smtClean="0">
              <a:solidFill>
                <a:schemeClr val="bg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lang="ru-RU" sz="3200" b="1" dirty="0" smtClean="0">
                <a:solidFill>
                  <a:schemeClr val="bg1"/>
                </a:solidFill>
              </a:rPr>
              <a:t>       </a:t>
            </a:r>
            <a:r>
              <a:rPr sz="3200" b="1" dirty="0" err="1" smtClean="0">
                <a:solidFill>
                  <a:schemeClr val="bg1"/>
                </a:solidFill>
              </a:rPr>
              <a:t>целевой</a:t>
            </a:r>
            <a:endParaRPr sz="3200" b="1" dirty="0">
              <a:solidFill>
                <a:schemeClr val="bg1"/>
              </a:solidFill>
            </a:endParaRPr>
          </a:p>
          <a:p>
            <a:pPr lvl="0" algn="l">
              <a:buSzPct val="75000"/>
              <a:defRPr sz="1800"/>
            </a:pPr>
            <a:r>
              <a:rPr lang="ru-RU" sz="3200" b="1" dirty="0" smtClean="0">
                <a:solidFill>
                  <a:schemeClr val="bg1"/>
                </a:solidFill>
              </a:rPr>
              <a:t>       </a:t>
            </a:r>
            <a:r>
              <a:rPr sz="3200" b="1" dirty="0" err="1" smtClean="0">
                <a:solidFill>
                  <a:schemeClr val="bg1"/>
                </a:solidFill>
              </a:rPr>
              <a:t>содержательный</a:t>
            </a:r>
            <a:endParaRPr sz="3200" b="1" dirty="0">
              <a:solidFill>
                <a:schemeClr val="bg1"/>
              </a:solidFill>
            </a:endParaRPr>
          </a:p>
          <a:p>
            <a:pPr lvl="0" algn="l">
              <a:buSzPct val="75000"/>
              <a:defRPr sz="1800"/>
            </a:pPr>
            <a:r>
              <a:rPr lang="ru-RU" sz="3200" b="1" dirty="0" smtClean="0">
                <a:solidFill>
                  <a:schemeClr val="bg1"/>
                </a:solidFill>
              </a:rPr>
              <a:t>       </a:t>
            </a:r>
            <a:r>
              <a:rPr sz="3200" b="1" dirty="0" err="1" smtClean="0">
                <a:solidFill>
                  <a:schemeClr val="bg1"/>
                </a:solidFill>
              </a:rPr>
              <a:t>организационный</a:t>
            </a:r>
            <a:r>
              <a:rPr sz="3200" b="1" dirty="0" smtClean="0">
                <a:solidFill>
                  <a:schemeClr val="bg1"/>
                </a:solidFill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</a:rPr>
              <a:t> </a:t>
            </a:r>
            <a:endParaRPr sz="3200" b="1" dirty="0">
              <a:solidFill>
                <a:schemeClr val="bg1"/>
              </a:solidFill>
            </a:endParaRPr>
          </a:p>
          <a:p>
            <a:pPr lvl="0" algn="l">
              <a:spcBef>
                <a:spcPts val="600"/>
              </a:spcBef>
              <a:defRPr sz="1800"/>
            </a:pPr>
            <a:endParaRPr sz="2400" b="1" dirty="0">
              <a:solidFill>
                <a:schemeClr val="bg1"/>
              </a:solidFill>
            </a:endParaRPr>
          </a:p>
          <a:p>
            <a:pPr lvl="0" algn="just">
              <a:spcBef>
                <a:spcPts val="600"/>
              </a:spcBef>
              <a:defRPr sz="1800"/>
            </a:pPr>
            <a:r>
              <a:rPr lang="ru-RU" sz="2400" b="1" dirty="0" smtClean="0">
                <a:solidFill>
                  <a:schemeClr val="bg1"/>
                </a:solidFill>
              </a:rPr>
              <a:t>   АООП  р</a:t>
            </a:r>
            <a:r>
              <a:rPr sz="2400" b="1" dirty="0" err="1" smtClean="0">
                <a:solidFill>
                  <a:schemeClr val="bg1"/>
                </a:solidFill>
              </a:rPr>
              <a:t>еализуется</a:t>
            </a:r>
            <a:r>
              <a:rPr sz="2400" b="1" dirty="0" smtClean="0">
                <a:solidFill>
                  <a:schemeClr val="bg1"/>
                </a:solidFill>
              </a:rPr>
              <a:t> </a:t>
            </a:r>
            <a:r>
              <a:rPr sz="2400" b="1" dirty="0">
                <a:solidFill>
                  <a:schemeClr val="bg1"/>
                </a:solidFill>
              </a:rPr>
              <a:t>в </a:t>
            </a:r>
            <a:r>
              <a:rPr sz="2400" b="1" dirty="0" err="1">
                <a:solidFill>
                  <a:schemeClr val="bg1"/>
                </a:solidFill>
              </a:rPr>
              <a:t>единстве</a:t>
            </a:r>
            <a:r>
              <a:rPr sz="2400" b="1" dirty="0">
                <a:solidFill>
                  <a:schemeClr val="bg1"/>
                </a:solidFill>
              </a:rPr>
              <a:t> </a:t>
            </a:r>
            <a:r>
              <a:rPr sz="2400" b="1" dirty="0" err="1">
                <a:solidFill>
                  <a:schemeClr val="bg1"/>
                </a:solidFill>
              </a:rPr>
              <a:t>урочной</a:t>
            </a:r>
            <a:r>
              <a:rPr sz="2400" b="1" dirty="0">
                <a:solidFill>
                  <a:schemeClr val="bg1"/>
                </a:solidFill>
              </a:rPr>
              <a:t> и </a:t>
            </a:r>
            <a:r>
              <a:rPr sz="2400" b="1" dirty="0" err="1" smtClean="0">
                <a:solidFill>
                  <a:schemeClr val="bg1"/>
                </a:solidFill>
              </a:rPr>
              <a:t>внеурочной</a:t>
            </a:r>
            <a:endParaRPr lang="ru-RU" sz="2400" b="1" dirty="0" smtClean="0">
              <a:solidFill>
                <a:schemeClr val="bg1"/>
              </a:solidFill>
            </a:endParaRPr>
          </a:p>
          <a:p>
            <a:pPr lvl="0" algn="just">
              <a:spcBef>
                <a:spcPts val="600"/>
              </a:spcBef>
              <a:defRPr sz="1800"/>
            </a:pPr>
            <a:r>
              <a:rPr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  </a:t>
            </a:r>
            <a:r>
              <a:rPr sz="2400" b="1" dirty="0" err="1" smtClean="0">
                <a:solidFill>
                  <a:schemeClr val="bg1"/>
                </a:solidFill>
              </a:rPr>
              <a:t>деятельности</a:t>
            </a:r>
            <a:r>
              <a:rPr sz="2400" b="1" dirty="0">
                <a:solidFill>
                  <a:schemeClr val="bg1"/>
                </a:solidFill>
              </a:rPr>
              <a:t>, </a:t>
            </a:r>
            <a:r>
              <a:rPr lang="ru-RU" sz="2400" b="1" dirty="0" smtClean="0">
                <a:solidFill>
                  <a:schemeClr val="bg1"/>
                </a:solidFill>
              </a:rPr>
              <a:t>в </a:t>
            </a:r>
            <a:r>
              <a:rPr sz="2400" b="1" dirty="0" err="1" smtClean="0">
                <a:solidFill>
                  <a:schemeClr val="bg1"/>
                </a:solidFill>
              </a:rPr>
              <a:t>сетевом</a:t>
            </a:r>
            <a:r>
              <a:rPr sz="2400" b="1" dirty="0" smtClean="0">
                <a:solidFill>
                  <a:schemeClr val="bg1"/>
                </a:solidFill>
              </a:rPr>
              <a:t> </a:t>
            </a:r>
            <a:r>
              <a:rPr sz="2400" b="1" dirty="0" err="1">
                <a:solidFill>
                  <a:schemeClr val="bg1"/>
                </a:solidFill>
              </a:rPr>
              <a:t>взаимодействии</a:t>
            </a:r>
            <a:r>
              <a:rPr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с </a:t>
            </a:r>
          </a:p>
          <a:p>
            <a:pPr lvl="0" algn="just">
              <a:spcBef>
                <a:spcPts val="600"/>
              </a:spcBef>
              <a:defRPr sz="1800"/>
            </a:pPr>
            <a:r>
              <a:rPr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  </a:t>
            </a:r>
            <a:r>
              <a:rPr sz="2400" b="1" dirty="0" err="1" smtClean="0">
                <a:solidFill>
                  <a:schemeClr val="bg1"/>
                </a:solidFill>
              </a:rPr>
              <a:t>организациями</a:t>
            </a:r>
            <a:r>
              <a:rPr sz="2400" b="1" dirty="0" smtClean="0">
                <a:solidFill>
                  <a:schemeClr val="bg1"/>
                </a:solidFill>
              </a:rPr>
              <a:t> </a:t>
            </a:r>
            <a:r>
              <a:rPr sz="2400" b="1" dirty="0" err="1">
                <a:solidFill>
                  <a:schemeClr val="bg1"/>
                </a:solidFill>
              </a:rPr>
              <a:t>общего</a:t>
            </a:r>
            <a:r>
              <a:rPr sz="2400" b="1" dirty="0">
                <a:solidFill>
                  <a:schemeClr val="bg1"/>
                </a:solidFill>
              </a:rPr>
              <a:t> и </a:t>
            </a:r>
            <a:r>
              <a:rPr sz="2400" b="1" dirty="0" err="1" smtClean="0">
                <a:solidFill>
                  <a:schemeClr val="bg1"/>
                </a:solidFill>
              </a:rPr>
              <a:t>дополнительног</a:t>
            </a:r>
            <a:r>
              <a:rPr lang="ru-RU" sz="2400" b="1" dirty="0" smtClean="0">
                <a:solidFill>
                  <a:schemeClr val="bg1"/>
                </a:solidFill>
              </a:rPr>
              <a:t>о</a:t>
            </a:r>
          </a:p>
          <a:p>
            <a:pPr lvl="0" algn="just">
              <a:spcBef>
                <a:spcPts val="600"/>
              </a:spcBef>
              <a:defRPr sz="1800"/>
            </a:pP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  </a:t>
            </a:r>
            <a:r>
              <a:rPr sz="2400" b="1" dirty="0" err="1" smtClean="0">
                <a:solidFill>
                  <a:schemeClr val="bg1"/>
                </a:solidFill>
              </a:rPr>
              <a:t>образования</a:t>
            </a:r>
            <a:r>
              <a:rPr sz="2400" b="1" dirty="0">
                <a:solidFill>
                  <a:schemeClr val="bg1"/>
                </a:solidFill>
              </a:rPr>
              <a:t>, </a:t>
            </a:r>
            <a:r>
              <a:rPr sz="2400" b="1" dirty="0" err="1">
                <a:solidFill>
                  <a:schemeClr val="bg1"/>
                </a:solidFill>
              </a:rPr>
              <a:t>семьей</a:t>
            </a:r>
            <a:r>
              <a:rPr sz="2400" b="1" dirty="0">
                <a:solidFill>
                  <a:schemeClr val="bg1"/>
                </a:solidFill>
              </a:rPr>
              <a:t> </a:t>
            </a:r>
            <a:r>
              <a:rPr sz="2400" b="1" dirty="0" err="1">
                <a:solidFill>
                  <a:schemeClr val="bg1"/>
                </a:solidFill>
              </a:rPr>
              <a:t>обучающегося</a:t>
            </a:r>
            <a:r>
              <a:rPr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2" name="Shape 82"/>
          <p:cNvSpPr/>
          <p:nvPr/>
        </p:nvSpPr>
        <p:spPr>
          <a:xfrm rot="16200000" flipH="1">
            <a:off x="7522057" y="2561004"/>
            <a:ext cx="624987" cy="3096344"/>
          </a:xfrm>
          <a:prstGeom prst="rightArrow">
            <a:avLst>
              <a:gd name="adj1" fmla="val 63034"/>
              <a:gd name="adj2" fmla="val 71476"/>
            </a:avLst>
          </a:prstGeom>
          <a:solidFill>
            <a:schemeClr val="bg1"/>
          </a:solidFill>
          <a:ln w="12700">
            <a:solidFill>
              <a:srgbClr val="00206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pic>
        <p:nvPicPr>
          <p:cNvPr id="14" name="ИМОС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3330" y="193260"/>
            <a:ext cx="1749872" cy="767138"/>
          </a:xfrm>
          <a:prstGeom prst="rect">
            <a:avLst/>
          </a:prstGeom>
          <a:ln w="25400">
            <a:miter lim="400000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591022" y="3602008"/>
            <a:ext cx="3746501" cy="4083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r>
              <a:rPr b="1"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Образовательная</a:t>
            </a:r>
            <a:r>
              <a:rPr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b="1"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инфраструктура</a:t>
            </a:r>
            <a:r>
              <a:rPr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b="1"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субъекта</a:t>
            </a:r>
            <a:r>
              <a:rPr b="1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b="1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РФ</a:t>
            </a:r>
            <a:endParaRPr lang="ru-RU" b="1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endParaRPr b="1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lang="ru-RU" dirty="0" smtClean="0">
                <a:solidFill>
                  <a:schemeClr val="tx1"/>
                </a:solidFill>
              </a:rPr>
              <a:t>  - </a:t>
            </a:r>
            <a:r>
              <a:rPr dirty="0" smtClean="0">
                <a:solidFill>
                  <a:schemeClr val="tx1"/>
                </a:solidFill>
              </a:rPr>
              <a:t>ЦПМСС</a:t>
            </a:r>
            <a:r>
              <a:rPr dirty="0">
                <a:solidFill>
                  <a:schemeClr val="tx1"/>
                </a:solidFill>
              </a:rPr>
              <a:t>, ПМПК, </a:t>
            </a:r>
            <a:r>
              <a:rPr dirty="0" err="1">
                <a:solidFill>
                  <a:schemeClr val="tx1"/>
                </a:solidFill>
              </a:rPr>
              <a:t>лекотеки</a:t>
            </a:r>
            <a:r>
              <a:rPr dirty="0">
                <a:solidFill>
                  <a:schemeClr val="tx1"/>
                </a:solidFill>
              </a:rPr>
              <a:t>, ИПК, 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l">
              <a:defRPr sz="1800"/>
            </a:pPr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dirty="0" smtClean="0">
                <a:solidFill>
                  <a:schemeClr val="tx1"/>
                </a:solidFill>
              </a:rPr>
              <a:t>ОДПП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l">
              <a:defRPr sz="1800"/>
            </a:pP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- </a:t>
            </a: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р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егиональные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центры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дистанционного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образования</a:t>
            </a:r>
            <a:endParaRPr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- </a:t>
            </a: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рганизаци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и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среднего</a:t>
            </a: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,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высшего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и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дополнительного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профессионального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образования</a:t>
            </a:r>
            <a:endParaRPr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4585843" y="3580656"/>
            <a:ext cx="3746501" cy="41044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/>
            </a:pPr>
            <a:r>
              <a:rPr b="1" cap="all"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Ресурсное</a:t>
            </a:r>
            <a:r>
              <a:rPr b="1" cap="all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b="1" cap="all"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сопровождение</a:t>
            </a:r>
            <a:endParaRPr b="1" cap="all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endParaRPr u="sng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buSzPct val="100000"/>
              <a:defRPr sz="1800"/>
            </a:pP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 -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научно-методическое</a:t>
            </a:r>
            <a:endParaRPr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endParaRPr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buSzPct val="100000"/>
              <a:defRPr sz="1800"/>
            </a:pP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 -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нормативно-правовое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buSzPct val="100000"/>
              <a:defRPr sz="1800"/>
            </a:pP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buSzPct val="100000"/>
              <a:defRPr sz="1800"/>
            </a:pP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-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информационно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-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buSzPct val="100000"/>
              <a:defRPr sz="1800"/>
            </a:pP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 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аналитическое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;</a:t>
            </a:r>
          </a:p>
          <a:p>
            <a:pPr lvl="0" algn="l">
              <a:buSzPct val="100000"/>
              <a:defRPr sz="1800"/>
            </a:pPr>
            <a:endParaRPr lang="ru-RU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buSzPct val="100000"/>
              <a:defRPr sz="1800"/>
            </a:pP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-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материально-техническое</a:t>
            </a:r>
            <a:endParaRPr lang="ru-RU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endParaRPr lang="ru-RU" u="sng"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  -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Правовое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обеспечение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  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финансово-экономического</a:t>
            </a:r>
            <a:endParaRPr lang="ru-RU" dirty="0" smtClean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lang="ru-RU"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    </a:t>
            </a:r>
            <a:r>
              <a:rPr dirty="0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сопровождения</a:t>
            </a:r>
            <a:endParaRPr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8590632" y="3602008"/>
            <a:ext cx="3746501" cy="408310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algn="l">
              <a:defRPr sz="1800"/>
            </a:pP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Организации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участвующие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в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социально-образовательных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проектах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направленных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на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создание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необходимых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условий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для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образования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и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социализации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детей</a:t>
            </a:r>
            <a:endParaRPr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endParaRPr dirty="0">
              <a:solidFill>
                <a:schemeClr val="tx1"/>
              </a:solidFill>
            </a:endParaRPr>
          </a:p>
          <a:p>
            <a:pPr lvl="0" algn="l">
              <a:defRPr sz="1800"/>
            </a:pP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Среда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неформального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образования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в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сети</a:t>
            </a:r>
            <a:r>
              <a:rPr dirty="0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dirty="0" err="1">
                <a:solidFill>
                  <a:schemeClr val="tx1"/>
                </a:solidFill>
                <a:latin typeface="Helvetica"/>
                <a:ea typeface="Helvetica"/>
                <a:cs typeface="Helvetica"/>
                <a:sym typeface="Helvetica"/>
              </a:rPr>
              <a:t>интернет</a:t>
            </a:r>
            <a:endParaRPr dirty="0">
              <a:solidFill>
                <a:schemeClr val="tx1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609286" y="2151742"/>
            <a:ext cx="3746413" cy="1001794"/>
          </a:xfrm>
          <a:prstGeom prst="roundRect">
            <a:avLst>
              <a:gd name="adj" fmla="val 4127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 b="1" dirty="0">
                <a:solidFill>
                  <a:srgbClr val="002060"/>
                </a:solidFill>
              </a:rPr>
              <a:t>РЕСУРСЫ РЕГИОНАЛЬНОЙ СИСТЕМЫ ОБРАЗОВАНИЯ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12548166" y="9218315"/>
            <a:ext cx="22860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6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89" name="Shape 89"/>
          <p:cNvSpPr/>
          <p:nvPr/>
        </p:nvSpPr>
        <p:spPr>
          <a:xfrm>
            <a:off x="3046016" y="427839"/>
            <a:ext cx="9478784" cy="1579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Сетевое</a:t>
            </a:r>
            <a:r>
              <a:rPr sz="32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взаимодействие</a:t>
            </a:r>
            <a:r>
              <a:rPr sz="32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- </a:t>
            </a: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важнейший</a:t>
            </a:r>
            <a:r>
              <a:rPr sz="32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ресурс</a:t>
            </a:r>
            <a:endParaRPr sz="3200" b="1" dirty="0">
              <a:solidFill>
                <a:srgbClr val="0070C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3200" b="1" dirty="0" smtClean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обеспечения</a:t>
            </a:r>
            <a:r>
              <a:rPr sz="32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организационных</a:t>
            </a:r>
            <a:r>
              <a:rPr sz="32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моделей</a:t>
            </a:r>
            <a:endParaRPr sz="3200" b="1" dirty="0">
              <a:solidFill>
                <a:srgbClr val="0070C0"/>
              </a:solidFill>
              <a:latin typeface="Helvetica"/>
              <a:ea typeface="Helvetica"/>
              <a:cs typeface="Helvetica"/>
              <a:sym typeface="Helvetica"/>
            </a:endParaRPr>
          </a:p>
          <a:p>
            <a:pPr lvl="0">
              <a:defRPr sz="1800"/>
            </a:pP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обучения</a:t>
            </a:r>
            <a:r>
              <a:rPr sz="32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3200" b="1" dirty="0" err="1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детей</a:t>
            </a:r>
            <a:r>
              <a:rPr sz="3200" b="1" dirty="0">
                <a:solidFill>
                  <a:srgbClr val="0070C0"/>
                </a:solidFill>
                <a:latin typeface="Helvetica"/>
                <a:ea typeface="Helvetica"/>
                <a:cs typeface="Helvetica"/>
                <a:sym typeface="Helvetica"/>
              </a:rPr>
              <a:t> с ОВЗ</a:t>
            </a:r>
          </a:p>
        </p:txBody>
      </p:sp>
      <p:sp>
        <p:nvSpPr>
          <p:cNvPr id="90" name="Shape 90"/>
          <p:cNvSpPr/>
          <p:nvPr/>
        </p:nvSpPr>
        <p:spPr>
          <a:xfrm>
            <a:off x="4494339" y="2151742"/>
            <a:ext cx="3746501" cy="1001794"/>
          </a:xfrm>
          <a:prstGeom prst="roundRect">
            <a:avLst>
              <a:gd name="adj" fmla="val 41035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800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cap="none">
                <a:solidFill>
                  <a:srgbClr val="000000"/>
                </a:solidFill>
              </a:defRPr>
            </a:pPr>
            <a:r>
              <a:rPr b="1" cap="all" dirty="0" err="1">
                <a:solidFill>
                  <a:srgbClr val="002060"/>
                </a:solidFill>
              </a:rPr>
              <a:t>Институт</a:t>
            </a:r>
            <a:r>
              <a:rPr b="1" cap="all" dirty="0">
                <a:solidFill>
                  <a:srgbClr val="002060"/>
                </a:solidFill>
              </a:rPr>
              <a:t> </a:t>
            </a:r>
            <a:r>
              <a:rPr b="1" cap="all" dirty="0" err="1">
                <a:solidFill>
                  <a:srgbClr val="002060"/>
                </a:solidFill>
              </a:rPr>
              <a:t>мобильных</a:t>
            </a:r>
            <a:r>
              <a:rPr b="1" cap="all" dirty="0">
                <a:solidFill>
                  <a:srgbClr val="002060"/>
                </a:solidFill>
              </a:rPr>
              <a:t> </a:t>
            </a:r>
            <a:r>
              <a:rPr b="1" cap="all" dirty="0" err="1">
                <a:solidFill>
                  <a:srgbClr val="002060"/>
                </a:solidFill>
              </a:rPr>
              <a:t>образовательных</a:t>
            </a:r>
            <a:r>
              <a:rPr b="1" cap="all" dirty="0">
                <a:solidFill>
                  <a:srgbClr val="002060"/>
                </a:solidFill>
              </a:rPr>
              <a:t> </a:t>
            </a:r>
            <a:r>
              <a:rPr b="1" cap="all" dirty="0" err="1">
                <a:solidFill>
                  <a:srgbClr val="002060"/>
                </a:solidFill>
              </a:rPr>
              <a:t>систем</a:t>
            </a:r>
            <a:endParaRPr b="1" cap="all" dirty="0">
              <a:solidFill>
                <a:srgbClr val="002060"/>
              </a:solidFill>
            </a:endParaRPr>
          </a:p>
        </p:txBody>
      </p:sp>
      <p:sp>
        <p:nvSpPr>
          <p:cNvPr id="91" name="Shape 91"/>
          <p:cNvSpPr/>
          <p:nvPr/>
        </p:nvSpPr>
        <p:spPr>
          <a:xfrm>
            <a:off x="8370468" y="2151742"/>
            <a:ext cx="3746501" cy="1001794"/>
          </a:xfrm>
          <a:prstGeom prst="roundRect">
            <a:avLst>
              <a:gd name="adj" fmla="val 41646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>
            <a:lvl1pPr>
              <a:defRPr sz="1800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cap="none">
                <a:solidFill>
                  <a:srgbClr val="000000"/>
                </a:solidFill>
              </a:defRPr>
            </a:pPr>
            <a:r>
              <a:rPr b="1" cap="all" dirty="0" err="1">
                <a:solidFill>
                  <a:srgbClr val="002060"/>
                </a:solidFill>
              </a:rPr>
              <a:t>Социальное</a:t>
            </a:r>
            <a:r>
              <a:rPr b="1" cap="all" dirty="0">
                <a:solidFill>
                  <a:srgbClr val="002060"/>
                </a:solidFill>
              </a:rPr>
              <a:t> </a:t>
            </a:r>
            <a:r>
              <a:rPr b="1" cap="all" dirty="0" err="1">
                <a:solidFill>
                  <a:srgbClr val="002060"/>
                </a:solidFill>
              </a:rPr>
              <a:t>партнерство</a:t>
            </a:r>
            <a:endParaRPr b="1" cap="all" dirty="0">
              <a:solidFill>
                <a:srgbClr val="002060"/>
              </a:solidFill>
            </a:endParaRPr>
          </a:p>
        </p:txBody>
      </p:sp>
      <p:pic>
        <p:nvPicPr>
          <p:cNvPr id="11" name="ИМОС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2620" y="293238"/>
            <a:ext cx="1749872" cy="767138"/>
          </a:xfrm>
          <a:prstGeom prst="rect">
            <a:avLst/>
          </a:prstGeom>
          <a:ln w="25400">
            <a:miter lim="400000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xfrm>
            <a:off x="12548166" y="9218315"/>
            <a:ext cx="22860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fld id="{86CB4B4D-7CA3-9044-876B-883B54F8677D}" type="slidenum">
              <a:rPr>
                <a:solidFill>
                  <a:srgbClr val="FFFFFF"/>
                </a:solidFill>
              </a:rPr>
              <a:t>7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95" name="Shape 95"/>
          <p:cNvSpPr/>
          <p:nvPr/>
        </p:nvSpPr>
        <p:spPr>
          <a:xfrm>
            <a:off x="3401390" y="4486949"/>
            <a:ext cx="6202019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b="1" dirty="0">
                <a:solidFill>
                  <a:srgbClr val="002060"/>
                </a:solidFill>
              </a:rPr>
              <a:t>СПАСИБО ЗА ВНИМАНИЕ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51610" y="6400001"/>
            <a:ext cx="7181454" cy="12105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www.mobiledu.ru</a:t>
            </a:r>
            <a:endParaRPr kumimoji="0" lang="ru-RU" sz="7200" b="0" i="0" u="none" strike="noStrike" cap="none" spc="0" normalizeH="0" baseline="0" dirty="0">
              <a:ln>
                <a:noFill/>
              </a:ln>
              <a:solidFill>
                <a:srgbClr val="00206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933" y="1708448"/>
            <a:ext cx="2959669" cy="181956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464</Words>
  <Application>Microsoft Office PowerPoint</Application>
  <PresentationFormat>Произвольный</PresentationFormat>
  <Paragraphs>98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Музыченко</dc:creator>
  <cp:lastModifiedBy>User</cp:lastModifiedBy>
  <cp:revision>10</cp:revision>
  <dcterms:modified xsi:type="dcterms:W3CDTF">2015-04-08T16:33:19Z</dcterms:modified>
</cp:coreProperties>
</file>