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1" r:id="rId13"/>
    <p:sldId id="272" r:id="rId14"/>
    <p:sldId id="273" r:id="rId15"/>
    <p:sldId id="274" r:id="rId16"/>
    <p:sldId id="276" r:id="rId17"/>
    <p:sldId id="278" r:id="rId18"/>
    <p:sldId id="280" r:id="rId19"/>
    <p:sldId id="282" r:id="rId20"/>
    <p:sldId id="283" r:id="rId21"/>
    <p:sldId id="285" r:id="rId22"/>
    <p:sldId id="300" r:id="rId23"/>
    <p:sldId id="301" r:id="rId24"/>
    <p:sldId id="302" r:id="rId25"/>
    <p:sldId id="303" r:id="rId26"/>
    <p:sldId id="289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86" r:id="rId35"/>
    <p:sldId id="287" r:id="rId36"/>
    <p:sldId id="284" r:id="rId37"/>
    <p:sldId id="299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2" autoAdjust="0"/>
    <p:restoredTop sz="94660"/>
  </p:normalViewPr>
  <p:slideViewPr>
    <p:cSldViewPr>
      <p:cViewPr>
        <p:scale>
          <a:sx n="75" d="100"/>
          <a:sy n="75" d="100"/>
        </p:scale>
        <p:origin x="-654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095209-79AD-41F0-BEB7-51CA26CD6795}" type="datetimeFigureOut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E4B546-AB4B-4285-BB0D-DA087A629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766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48ACFC-D1C4-4291-87D3-5344C5A0277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325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8744AF-4493-44A8-9494-C8185C9EC1D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63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216BE1-C5EF-4851-A658-CE3DDF33296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86A7CC-3771-42C9-9EF8-C52A97AF97A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211E4F-CA67-409D-8B30-9301544F1B2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606852-C76C-4AC3-94B3-B85DD3850496}" type="slidenum">
              <a:rPr lang="ru-RU" altLang="ru-RU" smtClean="0"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A39833-6357-4D9B-B2A5-0D7A6E18D8C0}" type="slidenum">
              <a:rPr lang="ru-RU" altLang="ru-RU" smtClean="0"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1384DB-1DBC-4C60-93C1-1D64690D2BF1}" type="slidenum">
              <a:rPr lang="ru-RU" altLang="ru-RU" smtClean="0"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47AA74-8C45-47BC-9986-D468652CF22C}" type="slidenum">
              <a:rPr lang="ru-RU" altLang="ru-RU" smtClean="0">
                <a:latin typeface="Times New Roman" pitchFamily="18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mtClean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363E07-27E7-4974-A443-31EE314D2F31}" type="slidenum">
              <a:rPr lang="ru-RU" sz="1200">
                <a:latin typeface="Times New Roman" pitchFamily="18" charset="0"/>
              </a:rPr>
              <a:pPr algn="r"/>
              <a:t>9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7D2109-166F-4FBE-9BC1-00FC60AFAFC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12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CC3F9F-83C8-44B9-993A-FEF74F4918C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71FE4-C4FF-4952-9883-844CE1618C28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2636-AE54-4A4B-8CD3-8CC239562E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54AC9-A903-4EAF-82F7-6360E4C5D052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A5E82-CF53-43DC-AA3E-A7B06AA79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D5C52-C2E6-4998-B385-7990816DC665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82F4F-AF4F-489F-83F6-24760E789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0A4-EB62-462D-B27E-F615F991ECD4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8BEA-DFB8-4004-95A9-73A5F6F1F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4C7A8-E404-4254-8679-59539766CF3D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2D803-2B02-4EDA-8658-C307FAD2A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E132-0F31-468C-8A02-0D57F5B5582C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B8CC-92C4-4C25-A0D9-9FA554CB5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1DB23-0CAB-4660-8091-51E77CD9E9E6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A9A89-AB11-4B8E-B881-577E933A0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64CB-D8EE-42A4-B99C-71E17DE8543C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996C-7AAD-4EF1-BA6F-7FE7735DC3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3C100-3D36-4AC9-9926-1D1BFE1ED77F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A13C-DF18-43E6-9ABE-09357C6B2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0711F-5539-474B-BE0A-DEABA8A3AA4A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3AD14-5FBC-4994-8970-B9B6A915D0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9BF3C-7F20-418C-9D25-16922FCCF7A2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3397-DAA6-4EDB-9A62-4FC5E70C81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80C8AB-68D4-48A9-8342-449C2C7373E0}" type="datetime1">
              <a:rPr lang="ru-RU"/>
              <a:pPr>
                <a:defRPr/>
              </a:pPr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118629-B94F-4159-B348-F7121F2AE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mobiledu.ru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323850" y="1125538"/>
            <a:ext cx="8424863" cy="1470025"/>
          </a:xfrm>
        </p:spPr>
        <p:txBody>
          <a:bodyPr/>
          <a:lstStyle/>
          <a:p>
            <a:pPr eaLnBrk="1" hangingPunct="1"/>
            <a:r>
              <a:rPr lang="ru-RU" sz="5400" b="1" smtClean="0">
                <a:solidFill>
                  <a:srgbClr val="0070C0"/>
                </a:solidFill>
              </a:rPr>
              <a:t>Результаты введения ФГОС </a:t>
            </a:r>
            <a:r>
              <a:rPr lang="ru-RU" sz="4000" smtClean="0">
                <a:solidFill>
                  <a:srgbClr val="0070C0"/>
                </a:solidFill>
              </a:rPr>
              <a:t>начального общего образования</a:t>
            </a:r>
            <a:br>
              <a:rPr lang="ru-RU" sz="4000" smtClean="0">
                <a:solidFill>
                  <a:srgbClr val="0070C0"/>
                </a:solidFill>
              </a:rPr>
            </a:br>
            <a:endParaRPr lang="ru-RU" sz="4000" smtClean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/>
        </p:nvSpPr>
        <p:spPr>
          <a:xfrm>
            <a:off x="5614988" y="5832475"/>
            <a:ext cx="3529012" cy="102552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+mj-lt"/>
              </a:rPr>
              <a:t>Александр Кондаков, 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президент Института мобильных образовательных </a:t>
            </a:r>
            <a:r>
              <a:rPr lang="ru-RU" sz="1600" smtClean="0">
                <a:solidFill>
                  <a:srgbClr val="002060"/>
                </a:solidFill>
                <a:latin typeface="+mj-lt"/>
              </a:rPr>
              <a:t>систем</a:t>
            </a:r>
            <a:r>
              <a:rPr lang="ru-RU" sz="1600" smtClean="0">
                <a:solidFill>
                  <a:srgbClr val="002060"/>
                </a:solidFill>
                <a:latin typeface="+mj-lt"/>
              </a:rPr>
              <a:t>,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60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+mj-lt"/>
              </a:rPr>
              <a:t>д.п.н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., член-корр. РАО, 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14339" name="Picture 2" descr="ВЦИОМ: Отправить ребенка в школу стоит более 6 тысяч рублей :: Общество :: Top.rbc.r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276475"/>
            <a:ext cx="6146800" cy="346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0"/>
            <a:ext cx="12620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2071688" y="2146300"/>
            <a:ext cx="971550" cy="612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27</a:t>
            </a:r>
          </a:p>
        </p:txBody>
      </p:sp>
      <p:sp>
        <p:nvSpPr>
          <p:cNvPr id="30722" name="TextBox 9"/>
          <p:cNvSpPr txBox="1">
            <a:spLocks noChangeArrowheads="1"/>
          </p:cNvSpPr>
          <p:nvPr/>
        </p:nvSpPr>
        <p:spPr bwMode="auto">
          <a:xfrm>
            <a:off x="117475" y="2335213"/>
            <a:ext cx="1773238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МАТЕМАТИКА</a:t>
            </a:r>
          </a:p>
        </p:txBody>
      </p:sp>
      <p:sp>
        <p:nvSpPr>
          <p:cNvPr id="30723" name="TextBox 10"/>
          <p:cNvSpPr txBox="1">
            <a:spLocks noChangeArrowheads="1"/>
          </p:cNvSpPr>
          <p:nvPr/>
        </p:nvSpPr>
        <p:spPr bwMode="auto">
          <a:xfrm>
            <a:off x="0" y="3171825"/>
            <a:ext cx="2268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C000"/>
                </a:solidFill>
                <a:latin typeface="Calibri" pitchFamily="34" charset="0"/>
              </a:rPr>
              <a:t>РУССКИЙ ЯЗЫК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4214813" y="3000375"/>
            <a:ext cx="612775" cy="6127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17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000375" y="2143125"/>
            <a:ext cx="1800225" cy="6127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50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010025" y="3024188"/>
            <a:ext cx="215900" cy="611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4859338" y="2124075"/>
            <a:ext cx="468312" cy="612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13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859338" y="3024188"/>
            <a:ext cx="107950" cy="6111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3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5327650" y="2124075"/>
            <a:ext cx="288925" cy="612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chemeClr val="bg1"/>
                </a:solidFill>
                <a:latin typeface="Arial" charset="0"/>
              </a:rPr>
              <a:t>8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967288" y="3024188"/>
            <a:ext cx="1081087" cy="6111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30</a:t>
            </a: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1778000" y="1189038"/>
            <a:ext cx="4756150" cy="379412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chemeClr val="tx2"/>
                </a:solidFill>
                <a:latin typeface="Arial" charset="0"/>
              </a:rPr>
              <a:t>Уровень показателя использования ИКТ учащимися</a:t>
            </a: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2087563" y="6323013"/>
            <a:ext cx="6156325" cy="381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Средний балл (в % от выполнения работы) для разных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показателей уровня использования ИКТ учащимися </a:t>
            </a:r>
          </a:p>
        </p:txBody>
      </p:sp>
      <p:sp>
        <p:nvSpPr>
          <p:cNvPr id="50184" name="Прямоугольная выноска 50183"/>
          <p:cNvSpPr/>
          <p:nvPr/>
        </p:nvSpPr>
        <p:spPr bwMode="auto">
          <a:xfrm>
            <a:off x="249238" y="1277938"/>
            <a:ext cx="1368425" cy="596900"/>
          </a:xfrm>
          <a:prstGeom prst="wedgeRectCallout">
            <a:avLst>
              <a:gd name="adj1" fmla="val 76833"/>
              <a:gd name="adj2" fmla="val 1355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i="1" dirty="0">
                <a:solidFill>
                  <a:schemeClr val="tx2"/>
                </a:solidFill>
                <a:latin typeface="Arial" charset="0"/>
              </a:rPr>
              <a:t>Процент</a:t>
            </a:r>
          </a:p>
          <a:p>
            <a:pPr algn="ctr" eaLnBrk="0" hangingPunct="0">
              <a:defRPr/>
            </a:pPr>
            <a:r>
              <a:rPr lang="ru-RU" sz="1600" i="1" dirty="0">
                <a:solidFill>
                  <a:schemeClr val="tx2"/>
                </a:solidFill>
                <a:latin typeface="Arial" charset="0"/>
              </a:rPr>
              <a:t>учащихся</a:t>
            </a:r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152400" y="5224463"/>
            <a:ext cx="144463" cy="142875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2" name="Ромб 71"/>
          <p:cNvSpPr/>
          <p:nvPr/>
        </p:nvSpPr>
        <p:spPr bwMode="auto">
          <a:xfrm>
            <a:off x="117475" y="5519738"/>
            <a:ext cx="179388" cy="180975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3" name="Прямоугольник 72"/>
          <p:cNvSpPr/>
          <p:nvPr/>
        </p:nvSpPr>
        <p:spPr bwMode="auto">
          <a:xfrm>
            <a:off x="250825" y="5454650"/>
            <a:ext cx="1527175" cy="32543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dirty="0">
                <a:solidFill>
                  <a:srgbClr val="FFC000"/>
                </a:solidFill>
                <a:latin typeface="Arial" charset="0"/>
              </a:rPr>
              <a:t>Русский язык</a:t>
            </a: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250825" y="5138738"/>
            <a:ext cx="1639888" cy="325437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Математика</a:t>
            </a:r>
          </a:p>
        </p:txBody>
      </p:sp>
      <p:sp>
        <p:nvSpPr>
          <p:cNvPr id="77" name="Прямоугольник 76"/>
          <p:cNvSpPr/>
          <p:nvPr/>
        </p:nvSpPr>
        <p:spPr bwMode="auto">
          <a:xfrm>
            <a:off x="3154363" y="5187950"/>
            <a:ext cx="144462" cy="142875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8" name="Ромб 77"/>
          <p:cNvSpPr/>
          <p:nvPr/>
        </p:nvSpPr>
        <p:spPr bwMode="auto">
          <a:xfrm>
            <a:off x="2052638" y="5676900"/>
            <a:ext cx="179387" cy="179388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9" name="Прямоугольник 78"/>
          <p:cNvSpPr/>
          <p:nvPr/>
        </p:nvSpPr>
        <p:spPr bwMode="auto">
          <a:xfrm>
            <a:off x="2089150" y="5454650"/>
            <a:ext cx="142875" cy="14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" name="Ромб 79"/>
          <p:cNvSpPr/>
          <p:nvPr/>
        </p:nvSpPr>
        <p:spPr bwMode="auto">
          <a:xfrm>
            <a:off x="3140075" y="5437188"/>
            <a:ext cx="179388" cy="180975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" name="Прямоугольник 80"/>
          <p:cNvSpPr/>
          <p:nvPr/>
        </p:nvSpPr>
        <p:spPr bwMode="auto">
          <a:xfrm>
            <a:off x="4222750" y="4946650"/>
            <a:ext cx="142875" cy="14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2" name="Ромб 81"/>
          <p:cNvSpPr/>
          <p:nvPr/>
        </p:nvSpPr>
        <p:spPr bwMode="auto">
          <a:xfrm>
            <a:off x="6372225" y="4935538"/>
            <a:ext cx="180975" cy="179387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3" name="Ромб 82"/>
          <p:cNvSpPr/>
          <p:nvPr/>
        </p:nvSpPr>
        <p:spPr bwMode="auto">
          <a:xfrm>
            <a:off x="5273675" y="5305425"/>
            <a:ext cx="180975" cy="179388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4" name="Ромб 83"/>
          <p:cNvSpPr/>
          <p:nvPr/>
        </p:nvSpPr>
        <p:spPr bwMode="auto">
          <a:xfrm>
            <a:off x="4171950" y="5419725"/>
            <a:ext cx="179388" cy="180975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5" name="Прямоугольник 84"/>
          <p:cNvSpPr/>
          <p:nvPr/>
        </p:nvSpPr>
        <p:spPr bwMode="auto">
          <a:xfrm>
            <a:off x="5292725" y="5032375"/>
            <a:ext cx="144463" cy="142875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0747" name="Прямая соединительная линия 93"/>
          <p:cNvCxnSpPr>
            <a:cxnSpLocks noChangeShapeType="1"/>
            <a:stCxn id="80" idx="3"/>
          </p:cNvCxnSpPr>
          <p:nvPr/>
        </p:nvCxnSpPr>
        <p:spPr bwMode="auto">
          <a:xfrm flipH="1">
            <a:off x="2089150" y="5527675"/>
            <a:ext cx="1230313" cy="255588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sp>
        <p:nvSpPr>
          <p:cNvPr id="50196" name="Стрелка вниз 50195"/>
          <p:cNvSpPr/>
          <p:nvPr/>
        </p:nvSpPr>
        <p:spPr bwMode="auto">
          <a:xfrm>
            <a:off x="2054225" y="3871913"/>
            <a:ext cx="144463" cy="466725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05" name="Стрелка вниз 104"/>
          <p:cNvSpPr/>
          <p:nvPr/>
        </p:nvSpPr>
        <p:spPr bwMode="auto">
          <a:xfrm>
            <a:off x="4171950" y="3871913"/>
            <a:ext cx="144463" cy="46672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30750" name="Стрелка вниз 105"/>
          <p:cNvSpPr>
            <a:spLocks noChangeArrowheads="1"/>
          </p:cNvSpPr>
          <p:nvPr/>
        </p:nvSpPr>
        <p:spPr bwMode="auto">
          <a:xfrm>
            <a:off x="5299075" y="3871913"/>
            <a:ext cx="144463" cy="466725"/>
          </a:xfrm>
          <a:prstGeom prst="downArrow">
            <a:avLst>
              <a:gd name="adj1" fmla="val 50000"/>
              <a:gd name="adj2" fmla="val 49703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endParaRPr lang="ru-RU"/>
          </a:p>
        </p:txBody>
      </p:sp>
      <p:sp>
        <p:nvSpPr>
          <p:cNvPr id="107" name="Прямоугольник 106"/>
          <p:cNvSpPr/>
          <p:nvPr/>
        </p:nvSpPr>
        <p:spPr bwMode="auto">
          <a:xfrm>
            <a:off x="2035175" y="5165725"/>
            <a:ext cx="250825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59</a:t>
            </a:r>
          </a:p>
        </p:txBody>
      </p:sp>
      <p:sp>
        <p:nvSpPr>
          <p:cNvPr id="108" name="Прямоугольник 107"/>
          <p:cNvSpPr/>
          <p:nvPr/>
        </p:nvSpPr>
        <p:spPr bwMode="auto">
          <a:xfrm>
            <a:off x="2020888" y="5865813"/>
            <a:ext cx="252412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56</a:t>
            </a:r>
          </a:p>
        </p:txBody>
      </p:sp>
      <p:sp>
        <p:nvSpPr>
          <p:cNvPr id="110" name="Прямоугольник 109"/>
          <p:cNvSpPr/>
          <p:nvPr/>
        </p:nvSpPr>
        <p:spPr bwMode="auto">
          <a:xfrm>
            <a:off x="3103563" y="4913313"/>
            <a:ext cx="252412" cy="25241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63</a:t>
            </a:r>
          </a:p>
        </p:txBody>
      </p:sp>
      <p:sp>
        <p:nvSpPr>
          <p:cNvPr id="111" name="Прямоугольник 110"/>
          <p:cNvSpPr/>
          <p:nvPr/>
        </p:nvSpPr>
        <p:spPr bwMode="auto">
          <a:xfrm>
            <a:off x="4168775" y="4652963"/>
            <a:ext cx="250825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67</a:t>
            </a:r>
          </a:p>
        </p:txBody>
      </p:sp>
      <p:sp>
        <p:nvSpPr>
          <p:cNvPr id="112" name="Прямоугольник 111"/>
          <p:cNvSpPr/>
          <p:nvPr/>
        </p:nvSpPr>
        <p:spPr bwMode="auto">
          <a:xfrm>
            <a:off x="4157663" y="5575300"/>
            <a:ext cx="252412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60</a:t>
            </a:r>
          </a:p>
        </p:txBody>
      </p:sp>
      <p:sp>
        <p:nvSpPr>
          <p:cNvPr id="113" name="Прямоугольник 112"/>
          <p:cNvSpPr/>
          <p:nvPr/>
        </p:nvSpPr>
        <p:spPr bwMode="auto">
          <a:xfrm>
            <a:off x="5245100" y="4705350"/>
            <a:ext cx="252413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65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6948488" y="3743325"/>
            <a:ext cx="250825" cy="252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7164388" y="3743325"/>
            <a:ext cx="1797050" cy="3270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не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используют</a:t>
            </a: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6948488" y="5292725"/>
            <a:ext cx="250825" cy="250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7164388" y="5256213"/>
            <a:ext cx="1944687" cy="325437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От случая к случаю,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узкий спектр</a:t>
            </a: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6948488" y="4751388"/>
            <a:ext cx="250825" cy="2524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6948488" y="5724525"/>
            <a:ext cx="250825" cy="250825"/>
          </a:xfrm>
          <a:prstGeom prst="rect">
            <a:avLst/>
          </a:prstGeom>
          <a:solidFill>
            <a:srgbClr val="00206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" name="Прямоугольник 65"/>
          <p:cNvSpPr/>
          <p:nvPr/>
        </p:nvSpPr>
        <p:spPr bwMode="auto">
          <a:xfrm>
            <a:off x="7164388" y="4176713"/>
            <a:ext cx="2063750" cy="4699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От случая к случаю,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широкий спектр</a:t>
            </a:r>
          </a:p>
        </p:txBody>
      </p:sp>
      <p:sp>
        <p:nvSpPr>
          <p:cNvPr id="68" name="Прямоугольник 67"/>
          <p:cNvSpPr/>
          <p:nvPr/>
        </p:nvSpPr>
        <p:spPr bwMode="auto">
          <a:xfrm>
            <a:off x="6948488" y="4248150"/>
            <a:ext cx="250825" cy="2524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9" name="Прямоугольник 68"/>
          <p:cNvSpPr/>
          <p:nvPr/>
        </p:nvSpPr>
        <p:spPr bwMode="auto">
          <a:xfrm>
            <a:off x="7164388" y="4679950"/>
            <a:ext cx="2262187" cy="47148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</a:t>
            </a: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посто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янно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, узкий спектр</a:t>
            </a:r>
          </a:p>
        </p:txBody>
      </p:sp>
      <p:sp>
        <p:nvSpPr>
          <p:cNvPr id="75" name="Прямоугольник 74"/>
          <p:cNvSpPr/>
          <p:nvPr/>
        </p:nvSpPr>
        <p:spPr bwMode="auto">
          <a:xfrm>
            <a:off x="5616575" y="2124075"/>
            <a:ext cx="71438" cy="612775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76" name="Прямоугольник 75"/>
          <p:cNvSpPr/>
          <p:nvPr/>
        </p:nvSpPr>
        <p:spPr bwMode="auto">
          <a:xfrm>
            <a:off x="6048375" y="3024188"/>
            <a:ext cx="1584325" cy="61118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44</a:t>
            </a:r>
          </a:p>
        </p:txBody>
      </p:sp>
      <p:sp>
        <p:nvSpPr>
          <p:cNvPr id="87" name="Прямоугольник 86"/>
          <p:cNvSpPr/>
          <p:nvPr/>
        </p:nvSpPr>
        <p:spPr bwMode="auto">
          <a:xfrm>
            <a:off x="7164388" y="5651500"/>
            <a:ext cx="2262187" cy="47148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</a:t>
            </a: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посто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spc="-40" dirty="0" err="1">
                <a:solidFill>
                  <a:schemeClr val="tx1"/>
                </a:solidFill>
                <a:latin typeface="Arial" charset="0"/>
              </a:rPr>
              <a:t>янно</a:t>
            </a:r>
            <a:r>
              <a:rPr lang="ru-RU" sz="1400" b="1" spc="-40" dirty="0">
                <a:solidFill>
                  <a:schemeClr val="tx1"/>
                </a:solidFill>
                <a:latin typeface="Arial" charset="0"/>
              </a:rPr>
              <a:t>, широкий спектр</a:t>
            </a:r>
          </a:p>
        </p:txBody>
      </p:sp>
      <p:sp>
        <p:nvSpPr>
          <p:cNvPr id="30769" name="Стрелка вниз 87"/>
          <p:cNvSpPr>
            <a:spLocks noChangeArrowheads="1"/>
          </p:cNvSpPr>
          <p:nvPr/>
        </p:nvSpPr>
        <p:spPr bwMode="auto">
          <a:xfrm>
            <a:off x="6389688" y="3871913"/>
            <a:ext cx="144462" cy="466725"/>
          </a:xfrm>
          <a:prstGeom prst="downArrow">
            <a:avLst>
              <a:gd name="adj1" fmla="val 50000"/>
              <a:gd name="adj2" fmla="val 49703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endParaRPr lang="ru-RU"/>
          </a:p>
        </p:txBody>
      </p:sp>
      <p:sp>
        <p:nvSpPr>
          <p:cNvPr id="90" name="Прямоугольник 89"/>
          <p:cNvSpPr/>
          <p:nvPr/>
        </p:nvSpPr>
        <p:spPr bwMode="auto">
          <a:xfrm>
            <a:off x="3092450" y="5634038"/>
            <a:ext cx="252413" cy="25241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59</a:t>
            </a:r>
          </a:p>
        </p:txBody>
      </p:sp>
      <p:sp>
        <p:nvSpPr>
          <p:cNvPr id="92" name="Прямоугольник 91"/>
          <p:cNvSpPr/>
          <p:nvPr/>
        </p:nvSpPr>
        <p:spPr bwMode="auto">
          <a:xfrm>
            <a:off x="5245100" y="5486400"/>
            <a:ext cx="252413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63</a:t>
            </a:r>
          </a:p>
        </p:txBody>
      </p:sp>
      <p:sp>
        <p:nvSpPr>
          <p:cNvPr id="93" name="Прямоугольник 92"/>
          <p:cNvSpPr/>
          <p:nvPr/>
        </p:nvSpPr>
        <p:spPr bwMode="auto">
          <a:xfrm>
            <a:off x="6308725" y="4413250"/>
            <a:ext cx="252413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69</a:t>
            </a:r>
          </a:p>
        </p:txBody>
      </p:sp>
      <p:sp>
        <p:nvSpPr>
          <p:cNvPr id="95" name="Прямоугольник 94"/>
          <p:cNvSpPr/>
          <p:nvPr/>
        </p:nvSpPr>
        <p:spPr bwMode="auto">
          <a:xfrm>
            <a:off x="6300788" y="5133975"/>
            <a:ext cx="252412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66</a:t>
            </a:r>
          </a:p>
        </p:txBody>
      </p:sp>
      <p:cxnSp>
        <p:nvCxnSpPr>
          <p:cNvPr id="30774" name="Прямая соединительная линия 95"/>
          <p:cNvCxnSpPr>
            <a:cxnSpLocks noChangeShapeType="1"/>
          </p:cNvCxnSpPr>
          <p:nvPr/>
        </p:nvCxnSpPr>
        <p:spPr bwMode="auto">
          <a:xfrm flipH="1">
            <a:off x="4837113" y="1941513"/>
            <a:ext cx="0" cy="21129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0" name="Прямоугольник 99"/>
          <p:cNvSpPr/>
          <p:nvPr/>
        </p:nvSpPr>
        <p:spPr bwMode="auto">
          <a:xfrm>
            <a:off x="6372225" y="4718050"/>
            <a:ext cx="144463" cy="14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6" name="Стрелка вниз 125"/>
          <p:cNvSpPr/>
          <p:nvPr/>
        </p:nvSpPr>
        <p:spPr bwMode="auto">
          <a:xfrm>
            <a:off x="3157538" y="3871913"/>
            <a:ext cx="144462" cy="466725"/>
          </a:xfrm>
          <a:prstGeom prst="downArrow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cxnSp>
        <p:nvCxnSpPr>
          <p:cNvPr id="30777" name="Прямая соединительная линия 127"/>
          <p:cNvCxnSpPr>
            <a:cxnSpLocks noChangeShapeType="1"/>
            <a:stCxn id="84" idx="3"/>
          </p:cNvCxnSpPr>
          <p:nvPr/>
        </p:nvCxnSpPr>
        <p:spPr bwMode="auto">
          <a:xfrm flipH="1">
            <a:off x="3263900" y="5510213"/>
            <a:ext cx="1087438" cy="12700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0778" name="Прямая соединительная линия 128"/>
          <p:cNvCxnSpPr>
            <a:cxnSpLocks noChangeShapeType="1"/>
            <a:stCxn id="83" idx="1"/>
          </p:cNvCxnSpPr>
          <p:nvPr/>
        </p:nvCxnSpPr>
        <p:spPr bwMode="auto">
          <a:xfrm flipH="1">
            <a:off x="4275138" y="5394325"/>
            <a:ext cx="998537" cy="128588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0779" name="Прямая соединительная линия 129"/>
          <p:cNvCxnSpPr>
            <a:cxnSpLocks noChangeShapeType="1"/>
            <a:stCxn id="82" idx="3"/>
          </p:cNvCxnSpPr>
          <p:nvPr/>
        </p:nvCxnSpPr>
        <p:spPr bwMode="auto">
          <a:xfrm flipH="1">
            <a:off x="5310188" y="5024438"/>
            <a:ext cx="1243012" cy="369887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0780" name="Прямая соединительная линия 130"/>
          <p:cNvCxnSpPr>
            <a:cxnSpLocks noChangeShapeType="1"/>
            <a:stCxn id="77" idx="3"/>
          </p:cNvCxnSpPr>
          <p:nvPr/>
        </p:nvCxnSpPr>
        <p:spPr bwMode="auto">
          <a:xfrm flipH="1">
            <a:off x="2089150" y="5259388"/>
            <a:ext cx="1209675" cy="2635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1" name="Прямая соединительная линия 131"/>
          <p:cNvCxnSpPr>
            <a:cxnSpLocks noChangeShapeType="1"/>
            <a:stCxn id="81" idx="3"/>
          </p:cNvCxnSpPr>
          <p:nvPr/>
        </p:nvCxnSpPr>
        <p:spPr bwMode="auto">
          <a:xfrm flipH="1">
            <a:off x="3178175" y="5019675"/>
            <a:ext cx="1187450" cy="2413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2" name="Прямая соединительная линия 132"/>
          <p:cNvCxnSpPr>
            <a:cxnSpLocks noChangeShapeType="1"/>
            <a:stCxn id="85" idx="3"/>
          </p:cNvCxnSpPr>
          <p:nvPr/>
        </p:nvCxnSpPr>
        <p:spPr bwMode="auto">
          <a:xfrm flipH="1" flipV="1">
            <a:off x="4243388" y="5032375"/>
            <a:ext cx="1193800" cy="7143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3" name="Прямая соединительная линия 133"/>
          <p:cNvCxnSpPr>
            <a:cxnSpLocks noChangeShapeType="1"/>
            <a:stCxn id="100" idx="3"/>
          </p:cNvCxnSpPr>
          <p:nvPr/>
        </p:nvCxnSpPr>
        <p:spPr bwMode="auto">
          <a:xfrm flipH="1">
            <a:off x="5251450" y="4789488"/>
            <a:ext cx="1265238" cy="30797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0" name="Скругленный прямоугольник 69"/>
          <p:cNvSpPr/>
          <p:nvPr/>
        </p:nvSpPr>
        <p:spPr bwMode="auto">
          <a:xfrm>
            <a:off x="6999288" y="1568450"/>
            <a:ext cx="1962150" cy="974725"/>
          </a:xfrm>
          <a:prstGeom prst="roundRect">
            <a:avLst/>
          </a:prstGeom>
          <a:ln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1200" u="sng" dirty="0">
                <a:solidFill>
                  <a:schemeClr val="tx2"/>
                </a:solidFill>
                <a:latin typeface="Arial" charset="0"/>
              </a:rPr>
              <a:t>Комментарий.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chemeClr val="tx2"/>
                </a:solidFill>
                <a:latin typeface="Arial" charset="0"/>
              </a:rPr>
              <a:t>Заметно возрос уровень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chemeClr val="tx2"/>
                </a:solidFill>
                <a:latin typeface="Arial" charset="0"/>
              </a:rPr>
              <a:t>интеграции ИКТ в учеб-</a:t>
            </a:r>
          </a:p>
          <a:p>
            <a:pPr eaLnBrk="0" hangingPunct="0">
              <a:defRPr/>
            </a:pPr>
            <a:r>
              <a:rPr lang="ru-RU" sz="1200" dirty="0" err="1">
                <a:solidFill>
                  <a:schemeClr val="tx2"/>
                </a:solidFill>
                <a:latin typeface="Arial" charset="0"/>
              </a:rPr>
              <a:t>ный</a:t>
            </a:r>
            <a:r>
              <a:rPr lang="ru-RU" sz="1200" dirty="0">
                <a:solidFill>
                  <a:schemeClr val="tx2"/>
                </a:solidFill>
                <a:latin typeface="Arial" charset="0"/>
              </a:rPr>
              <a:t> процесс </a:t>
            </a:r>
          </a:p>
        </p:txBody>
      </p:sp>
      <p:sp>
        <p:nvSpPr>
          <p:cNvPr id="30785" name="Прямоугольник 1"/>
          <p:cNvSpPr>
            <a:spLocks noChangeArrowheads="1"/>
          </p:cNvSpPr>
          <p:nvPr/>
        </p:nvSpPr>
        <p:spPr bwMode="auto">
          <a:xfrm>
            <a:off x="1331913" y="0"/>
            <a:ext cx="7559675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endParaRPr lang="ru-RU" sz="2400" b="1">
              <a:solidFill>
                <a:srgbClr val="0070C0"/>
              </a:solidFill>
              <a:latin typeface="Calibri" pitchFamily="34" charset="0"/>
            </a:endParaRPr>
          </a:p>
          <a:p>
            <a:pPr algn="ctr">
              <a:lnSpc>
                <a:spcPct val="85000"/>
              </a:lnSpc>
            </a:pPr>
            <a:r>
              <a:rPr lang="ru-RU" sz="3200" b="1">
                <a:solidFill>
                  <a:srgbClr val="0070C0"/>
                </a:solidFill>
              </a:rPr>
              <a:t> </a:t>
            </a:r>
            <a:r>
              <a:rPr lang="ru-RU" sz="3200" b="1">
                <a:solidFill>
                  <a:srgbClr val="0070C0"/>
                </a:solidFill>
                <a:latin typeface="Calibri" pitchFamily="34" charset="0"/>
              </a:rPr>
              <a:t>Интеграция ИКТ в учебный процесс,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67" name="Номер слайда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731A3-7208-43E7-B83F-538241CBEA4D}" type="slidenum">
              <a:rPr lang="ru-RU"/>
              <a:pPr>
                <a:defRPr/>
              </a:pPr>
              <a:t>10</a:t>
            </a:fld>
            <a:endParaRPr lang="ru-RU"/>
          </a:p>
        </p:txBody>
      </p:sp>
      <p:pic>
        <p:nvPicPr>
          <p:cNvPr id="30788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auto">
          <a:xfrm>
            <a:off x="2087563" y="2160588"/>
            <a:ext cx="1981200" cy="6111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</a:rPr>
              <a:t>55</a:t>
            </a:r>
          </a:p>
        </p:txBody>
      </p:sp>
      <p:sp>
        <p:nvSpPr>
          <p:cNvPr id="31746" name="TextBox 9"/>
          <p:cNvSpPr txBox="1">
            <a:spLocks noChangeArrowheads="1"/>
          </p:cNvSpPr>
          <p:nvPr/>
        </p:nvSpPr>
        <p:spPr bwMode="auto">
          <a:xfrm>
            <a:off x="1588" y="2252663"/>
            <a:ext cx="2268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МАТЕМАТИКА</a:t>
            </a:r>
          </a:p>
        </p:txBody>
      </p:sp>
      <p:sp>
        <p:nvSpPr>
          <p:cNvPr id="31747" name="TextBox 10"/>
          <p:cNvSpPr txBox="1">
            <a:spLocks noChangeArrowheads="1"/>
          </p:cNvSpPr>
          <p:nvPr/>
        </p:nvSpPr>
        <p:spPr bwMode="auto">
          <a:xfrm>
            <a:off x="971550" y="3171825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C000"/>
                </a:solidFill>
                <a:latin typeface="Calibri" pitchFamily="34" charset="0"/>
              </a:rPr>
              <a:t>РУССКИЙ ЯЗЫК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816350" y="3060700"/>
            <a:ext cx="576263" cy="61118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16</a:t>
            </a: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068763" y="2160588"/>
            <a:ext cx="323850" cy="61118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chemeClr val="bg1"/>
                </a:solidFill>
                <a:latin typeface="Arial" charset="0"/>
              </a:rPr>
              <a:t>9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600450" y="3060700"/>
            <a:ext cx="215900" cy="6111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4392613" y="2160588"/>
            <a:ext cx="431800" cy="611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rgbClr val="002060"/>
                </a:solidFill>
                <a:latin typeface="Arial" charset="0"/>
              </a:rPr>
              <a:t>12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405313" y="3065463"/>
            <a:ext cx="1331912" cy="612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dirty="0">
                <a:solidFill>
                  <a:srgbClr val="002060"/>
                </a:solidFill>
                <a:latin typeface="Arial" charset="0"/>
              </a:rPr>
              <a:t>37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4824413" y="2160588"/>
            <a:ext cx="647700" cy="6111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rgbClr val="002060"/>
                </a:solidFill>
                <a:latin typeface="Arial" charset="0"/>
              </a:rPr>
              <a:t>18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761038" y="3065463"/>
            <a:ext cx="1150937" cy="6127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dirty="0">
                <a:solidFill>
                  <a:srgbClr val="002060"/>
                </a:solidFill>
                <a:latin typeface="Arial" charset="0"/>
              </a:rPr>
              <a:t>32</a:t>
            </a: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2420938" y="1492250"/>
            <a:ext cx="3422650" cy="381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Уровень показателя </a:t>
            </a:r>
            <a:r>
              <a:rPr lang="ru-RU" sz="1600" b="1" i="1" dirty="0" err="1">
                <a:solidFill>
                  <a:srgbClr val="002060"/>
                </a:solidFill>
                <a:latin typeface="Arial" charset="0"/>
              </a:rPr>
              <a:t>исполь</a:t>
            </a: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 err="1">
                <a:solidFill>
                  <a:srgbClr val="002060"/>
                </a:solidFill>
                <a:latin typeface="Arial" charset="0"/>
              </a:rPr>
              <a:t>зования</a:t>
            </a: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 ИКТ учащимися</a:t>
            </a: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2087563" y="6323013"/>
            <a:ext cx="6156325" cy="381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Средний балл (в % от выполнения работы) для разных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600" b="1" i="1" dirty="0">
                <a:solidFill>
                  <a:srgbClr val="002060"/>
                </a:solidFill>
                <a:latin typeface="Arial" charset="0"/>
              </a:rPr>
              <a:t>показателей уровня использования ИКТ учащимися </a:t>
            </a:r>
          </a:p>
        </p:txBody>
      </p:sp>
      <p:sp>
        <p:nvSpPr>
          <p:cNvPr id="50184" name="Прямоугольная выноска 50183"/>
          <p:cNvSpPr/>
          <p:nvPr/>
        </p:nvSpPr>
        <p:spPr bwMode="auto">
          <a:xfrm>
            <a:off x="249238" y="1277938"/>
            <a:ext cx="1368425" cy="596900"/>
          </a:xfrm>
          <a:prstGeom prst="wedgeRectCallout">
            <a:avLst>
              <a:gd name="adj1" fmla="val 76833"/>
              <a:gd name="adj2" fmla="val 1355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1600" i="1" dirty="0">
                <a:solidFill>
                  <a:srgbClr val="002060"/>
                </a:solidFill>
                <a:latin typeface="Arial" charset="0"/>
              </a:rPr>
              <a:t>Процент</a:t>
            </a:r>
          </a:p>
          <a:p>
            <a:pPr algn="ctr" eaLnBrk="0" hangingPunct="0">
              <a:defRPr/>
            </a:pPr>
            <a:r>
              <a:rPr lang="ru-RU" sz="1600" i="1" dirty="0">
                <a:solidFill>
                  <a:srgbClr val="002060"/>
                </a:solidFill>
                <a:latin typeface="Arial" charset="0"/>
              </a:rPr>
              <a:t>учащихся</a:t>
            </a:r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146050" y="4972050"/>
            <a:ext cx="142875" cy="14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2" name="Ромб 71"/>
          <p:cNvSpPr/>
          <p:nvPr/>
        </p:nvSpPr>
        <p:spPr bwMode="auto">
          <a:xfrm>
            <a:off x="117475" y="5519738"/>
            <a:ext cx="179388" cy="180975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3" name="Прямоугольник 72"/>
          <p:cNvSpPr/>
          <p:nvPr/>
        </p:nvSpPr>
        <p:spPr bwMode="auto">
          <a:xfrm>
            <a:off x="250825" y="5454650"/>
            <a:ext cx="1527175" cy="32543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dirty="0">
                <a:solidFill>
                  <a:srgbClr val="FFC000"/>
                </a:solidFill>
                <a:latin typeface="Arial" charset="0"/>
              </a:rPr>
              <a:t>Русский язык</a:t>
            </a:r>
          </a:p>
        </p:txBody>
      </p:sp>
      <p:sp>
        <p:nvSpPr>
          <p:cNvPr id="74" name="Прямоугольник 73"/>
          <p:cNvSpPr/>
          <p:nvPr/>
        </p:nvSpPr>
        <p:spPr bwMode="auto">
          <a:xfrm>
            <a:off x="315913" y="4910138"/>
            <a:ext cx="1639887" cy="325437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Математика</a:t>
            </a:r>
          </a:p>
        </p:txBody>
      </p:sp>
      <p:sp>
        <p:nvSpPr>
          <p:cNvPr id="77" name="Прямоугольник 76"/>
          <p:cNvSpPr/>
          <p:nvPr/>
        </p:nvSpPr>
        <p:spPr bwMode="auto">
          <a:xfrm>
            <a:off x="3135313" y="4970463"/>
            <a:ext cx="144462" cy="144462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8" name="Ромб 77"/>
          <p:cNvSpPr/>
          <p:nvPr/>
        </p:nvSpPr>
        <p:spPr bwMode="auto">
          <a:xfrm>
            <a:off x="2097088" y="5426075"/>
            <a:ext cx="179387" cy="179388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9" name="Прямоугольник 78"/>
          <p:cNvSpPr/>
          <p:nvPr/>
        </p:nvSpPr>
        <p:spPr bwMode="auto">
          <a:xfrm>
            <a:off x="2074863" y="5003800"/>
            <a:ext cx="144462" cy="144463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0" name="Ромб 79"/>
          <p:cNvSpPr/>
          <p:nvPr/>
        </p:nvSpPr>
        <p:spPr bwMode="auto">
          <a:xfrm>
            <a:off x="3128963" y="5240338"/>
            <a:ext cx="179387" cy="180975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" name="Прямоугольник 80"/>
          <p:cNvSpPr/>
          <p:nvPr/>
        </p:nvSpPr>
        <p:spPr bwMode="auto">
          <a:xfrm>
            <a:off x="4202113" y="4760913"/>
            <a:ext cx="144462" cy="142875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2" name="Ромб 81"/>
          <p:cNvSpPr/>
          <p:nvPr/>
        </p:nvSpPr>
        <p:spPr bwMode="auto">
          <a:xfrm>
            <a:off x="6350000" y="4619625"/>
            <a:ext cx="180975" cy="179388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3" name="Ромб 82"/>
          <p:cNvSpPr/>
          <p:nvPr/>
        </p:nvSpPr>
        <p:spPr bwMode="auto">
          <a:xfrm>
            <a:off x="5273675" y="4792663"/>
            <a:ext cx="180975" cy="179387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4" name="Ромб 83"/>
          <p:cNvSpPr/>
          <p:nvPr/>
        </p:nvSpPr>
        <p:spPr bwMode="auto">
          <a:xfrm>
            <a:off x="4203700" y="5187950"/>
            <a:ext cx="180975" cy="179388"/>
          </a:xfrm>
          <a:prstGeom prst="diamond">
            <a:avLst/>
          </a:prstGeom>
          <a:solidFill>
            <a:srgbClr val="FFFF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5" name="Прямоугольник 84"/>
          <p:cNvSpPr/>
          <p:nvPr/>
        </p:nvSpPr>
        <p:spPr bwMode="auto">
          <a:xfrm>
            <a:off x="5292725" y="4672013"/>
            <a:ext cx="144463" cy="144462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31771" name="Прямая соединительная линия 93"/>
          <p:cNvCxnSpPr>
            <a:cxnSpLocks noChangeShapeType="1"/>
          </p:cNvCxnSpPr>
          <p:nvPr/>
        </p:nvCxnSpPr>
        <p:spPr bwMode="auto">
          <a:xfrm flipH="1">
            <a:off x="4322763" y="4906963"/>
            <a:ext cx="1079500" cy="341312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sp>
        <p:nvSpPr>
          <p:cNvPr id="50196" name="Стрелка вниз 50195"/>
          <p:cNvSpPr/>
          <p:nvPr/>
        </p:nvSpPr>
        <p:spPr bwMode="auto">
          <a:xfrm>
            <a:off x="2054225" y="3871913"/>
            <a:ext cx="144463" cy="466725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05" name="Стрелка вниз 104"/>
          <p:cNvSpPr/>
          <p:nvPr/>
        </p:nvSpPr>
        <p:spPr bwMode="auto">
          <a:xfrm>
            <a:off x="4171950" y="3871913"/>
            <a:ext cx="144463" cy="46672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31774" name="Стрелка вниз 105"/>
          <p:cNvSpPr>
            <a:spLocks noChangeArrowheads="1"/>
          </p:cNvSpPr>
          <p:nvPr/>
        </p:nvSpPr>
        <p:spPr bwMode="auto">
          <a:xfrm>
            <a:off x="5299075" y="3871913"/>
            <a:ext cx="144463" cy="466725"/>
          </a:xfrm>
          <a:prstGeom prst="downArrow">
            <a:avLst>
              <a:gd name="adj1" fmla="val 50000"/>
              <a:gd name="adj2" fmla="val 49703"/>
            </a:avLst>
          </a:prstGeom>
          <a:solidFill>
            <a:srgbClr val="FF99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endParaRPr lang="ru-RU"/>
          </a:p>
        </p:txBody>
      </p:sp>
      <p:sp>
        <p:nvSpPr>
          <p:cNvPr id="107" name="Прямоугольник 106"/>
          <p:cNvSpPr/>
          <p:nvPr/>
        </p:nvSpPr>
        <p:spPr bwMode="auto">
          <a:xfrm>
            <a:off x="2020888" y="4630738"/>
            <a:ext cx="252412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67</a:t>
            </a:r>
          </a:p>
        </p:txBody>
      </p:sp>
      <p:sp>
        <p:nvSpPr>
          <p:cNvPr id="108" name="Прямоугольник 107"/>
          <p:cNvSpPr/>
          <p:nvPr/>
        </p:nvSpPr>
        <p:spPr bwMode="auto">
          <a:xfrm>
            <a:off x="2195513" y="5661025"/>
            <a:ext cx="252412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61</a:t>
            </a:r>
          </a:p>
        </p:txBody>
      </p:sp>
      <p:sp>
        <p:nvSpPr>
          <p:cNvPr id="111" name="Прямоугольник 110"/>
          <p:cNvSpPr/>
          <p:nvPr/>
        </p:nvSpPr>
        <p:spPr bwMode="auto">
          <a:xfrm>
            <a:off x="4160838" y="4537075"/>
            <a:ext cx="252412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70</a:t>
            </a:r>
          </a:p>
        </p:txBody>
      </p:sp>
      <p:sp>
        <p:nvSpPr>
          <p:cNvPr id="112" name="Прямоугольник 111"/>
          <p:cNvSpPr/>
          <p:nvPr/>
        </p:nvSpPr>
        <p:spPr bwMode="auto">
          <a:xfrm>
            <a:off x="4157663" y="5441950"/>
            <a:ext cx="252412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rgbClr val="FFC000"/>
                </a:solidFill>
                <a:latin typeface="Arial" charset="0"/>
              </a:rPr>
              <a:t>64</a:t>
            </a:r>
          </a:p>
        </p:txBody>
      </p:sp>
      <p:sp>
        <p:nvSpPr>
          <p:cNvPr id="113" name="Прямоугольник 112"/>
          <p:cNvSpPr/>
          <p:nvPr/>
        </p:nvSpPr>
        <p:spPr bwMode="auto">
          <a:xfrm>
            <a:off x="6329363" y="4400550"/>
            <a:ext cx="252412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71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6948488" y="3743325"/>
            <a:ext cx="250825" cy="252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7164388" y="3743325"/>
            <a:ext cx="1797050" cy="3270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не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используют</a:t>
            </a: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6948488" y="5292725"/>
            <a:ext cx="250825" cy="2508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7164388" y="5256213"/>
            <a:ext cx="1944687" cy="325437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От случая к случаю,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узкий спектр</a:t>
            </a: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6948488" y="4751388"/>
            <a:ext cx="250825" cy="252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6948488" y="5724525"/>
            <a:ext cx="250825" cy="250825"/>
          </a:xfrm>
          <a:prstGeom prst="rect">
            <a:avLst/>
          </a:prstGeom>
          <a:solidFill>
            <a:srgbClr val="00206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6" name="Прямоугольник 65"/>
          <p:cNvSpPr/>
          <p:nvPr/>
        </p:nvSpPr>
        <p:spPr bwMode="auto">
          <a:xfrm>
            <a:off x="7164388" y="4176713"/>
            <a:ext cx="2063750" cy="4699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От случая к случаю,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широкий спектр</a:t>
            </a:r>
          </a:p>
        </p:txBody>
      </p:sp>
      <p:sp>
        <p:nvSpPr>
          <p:cNvPr id="68" name="Прямоугольник 67"/>
          <p:cNvSpPr/>
          <p:nvPr/>
        </p:nvSpPr>
        <p:spPr bwMode="auto">
          <a:xfrm>
            <a:off x="6948488" y="4248150"/>
            <a:ext cx="250825" cy="2524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9" name="Прямоугольник 68"/>
          <p:cNvSpPr/>
          <p:nvPr/>
        </p:nvSpPr>
        <p:spPr bwMode="auto">
          <a:xfrm>
            <a:off x="7164388" y="4679950"/>
            <a:ext cx="2262187" cy="47148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</a:t>
            </a: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посто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янно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, узкий спектр</a:t>
            </a:r>
          </a:p>
        </p:txBody>
      </p:sp>
      <p:sp>
        <p:nvSpPr>
          <p:cNvPr id="75" name="Прямоугольник 74"/>
          <p:cNvSpPr/>
          <p:nvPr/>
        </p:nvSpPr>
        <p:spPr bwMode="auto">
          <a:xfrm>
            <a:off x="5472113" y="2160588"/>
            <a:ext cx="179387" cy="611187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chemeClr val="bg1"/>
                </a:solidFill>
                <a:latin typeface="Arial" charset="0"/>
              </a:rPr>
              <a:t>5</a:t>
            </a:r>
          </a:p>
        </p:txBody>
      </p:sp>
      <p:sp>
        <p:nvSpPr>
          <p:cNvPr id="76" name="Прямоугольник 75"/>
          <p:cNvSpPr/>
          <p:nvPr/>
        </p:nvSpPr>
        <p:spPr bwMode="auto">
          <a:xfrm>
            <a:off x="6911975" y="3065463"/>
            <a:ext cx="323850" cy="612775"/>
          </a:xfrm>
          <a:prstGeom prst="rect">
            <a:avLst/>
          </a:prstGeom>
          <a:solidFill>
            <a:srgbClr val="002060"/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dirty="0">
                <a:solidFill>
                  <a:schemeClr val="bg1"/>
                </a:solidFill>
                <a:latin typeface="Arial" charset="0"/>
              </a:rPr>
              <a:t>9</a:t>
            </a:r>
          </a:p>
        </p:txBody>
      </p:sp>
      <p:sp>
        <p:nvSpPr>
          <p:cNvPr id="87" name="Прямоугольник 86"/>
          <p:cNvSpPr/>
          <p:nvPr/>
        </p:nvSpPr>
        <p:spPr bwMode="auto">
          <a:xfrm>
            <a:off x="7164388" y="5651500"/>
            <a:ext cx="2262187" cy="471488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lnSpc>
                <a:spcPct val="8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Практически </a:t>
            </a:r>
            <a:r>
              <a:rPr lang="ru-RU" sz="1400" b="1" dirty="0" err="1">
                <a:solidFill>
                  <a:schemeClr val="tx1"/>
                </a:solidFill>
                <a:latin typeface="Arial" charset="0"/>
              </a:rPr>
              <a:t>посто</a:t>
            </a:r>
            <a:r>
              <a:rPr lang="ru-RU" sz="1400" b="1" dirty="0">
                <a:solidFill>
                  <a:schemeClr val="tx1"/>
                </a:solidFill>
                <a:latin typeface="Arial" charset="0"/>
              </a:rPr>
              <a:t>-</a:t>
            </a:r>
          </a:p>
          <a:p>
            <a:pPr eaLnBrk="0" hangingPunct="0">
              <a:lnSpc>
                <a:spcPct val="80000"/>
              </a:lnSpc>
              <a:defRPr/>
            </a:pPr>
            <a:r>
              <a:rPr lang="ru-RU" sz="1400" b="1" spc="-40" dirty="0" err="1">
                <a:solidFill>
                  <a:schemeClr val="tx1"/>
                </a:solidFill>
                <a:latin typeface="Arial" charset="0"/>
              </a:rPr>
              <a:t>янно</a:t>
            </a:r>
            <a:r>
              <a:rPr lang="ru-RU" sz="1400" b="1" spc="-40" dirty="0">
                <a:solidFill>
                  <a:schemeClr val="tx1"/>
                </a:solidFill>
                <a:latin typeface="Arial" charset="0"/>
              </a:rPr>
              <a:t>, широкий спектр</a:t>
            </a:r>
          </a:p>
        </p:txBody>
      </p:sp>
      <p:sp>
        <p:nvSpPr>
          <p:cNvPr id="31792" name="Стрелка вниз 87"/>
          <p:cNvSpPr>
            <a:spLocks noChangeArrowheads="1"/>
          </p:cNvSpPr>
          <p:nvPr/>
        </p:nvSpPr>
        <p:spPr bwMode="auto">
          <a:xfrm>
            <a:off x="6389688" y="3871913"/>
            <a:ext cx="144462" cy="466725"/>
          </a:xfrm>
          <a:prstGeom prst="downArrow">
            <a:avLst>
              <a:gd name="adj1" fmla="val 50000"/>
              <a:gd name="adj2" fmla="val 49703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endParaRPr lang="ru-RU"/>
          </a:p>
        </p:txBody>
      </p:sp>
      <p:sp>
        <p:nvSpPr>
          <p:cNvPr id="90" name="Прямоугольник 89"/>
          <p:cNvSpPr/>
          <p:nvPr/>
        </p:nvSpPr>
        <p:spPr bwMode="auto">
          <a:xfrm>
            <a:off x="3081338" y="5461000"/>
            <a:ext cx="252412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rgbClr val="FFC000"/>
                </a:solidFill>
                <a:latin typeface="Arial" charset="0"/>
              </a:rPr>
              <a:t>63</a:t>
            </a:r>
          </a:p>
        </p:txBody>
      </p:sp>
      <p:sp>
        <p:nvSpPr>
          <p:cNvPr id="92" name="Прямоугольник 91"/>
          <p:cNvSpPr/>
          <p:nvPr/>
        </p:nvSpPr>
        <p:spPr bwMode="auto">
          <a:xfrm>
            <a:off x="5238750" y="5040313"/>
            <a:ext cx="252413" cy="25241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rgbClr val="FFC000"/>
                </a:solidFill>
                <a:latin typeface="Arial" charset="0"/>
              </a:rPr>
              <a:t>70</a:t>
            </a:r>
          </a:p>
        </p:txBody>
      </p:sp>
      <p:sp>
        <p:nvSpPr>
          <p:cNvPr id="95" name="Прямоугольник 94"/>
          <p:cNvSpPr/>
          <p:nvPr/>
        </p:nvSpPr>
        <p:spPr bwMode="auto">
          <a:xfrm>
            <a:off x="6340475" y="4881563"/>
            <a:ext cx="252413" cy="25241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71</a:t>
            </a:r>
          </a:p>
        </p:txBody>
      </p:sp>
      <p:cxnSp>
        <p:nvCxnSpPr>
          <p:cNvPr id="31796" name="Прямая соединительная линия 95"/>
          <p:cNvCxnSpPr>
            <a:cxnSpLocks noChangeShapeType="1"/>
          </p:cNvCxnSpPr>
          <p:nvPr/>
        </p:nvCxnSpPr>
        <p:spPr bwMode="auto">
          <a:xfrm flipH="1">
            <a:off x="4389438" y="2001838"/>
            <a:ext cx="0" cy="211296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00" name="Прямоугольник 99"/>
          <p:cNvSpPr/>
          <p:nvPr/>
        </p:nvSpPr>
        <p:spPr bwMode="auto">
          <a:xfrm>
            <a:off x="6383338" y="4652963"/>
            <a:ext cx="144462" cy="142875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endParaRPr lang="ru-RU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6" name="Стрелка вниз 125"/>
          <p:cNvSpPr/>
          <p:nvPr/>
        </p:nvSpPr>
        <p:spPr bwMode="auto">
          <a:xfrm>
            <a:off x="3157538" y="3871913"/>
            <a:ext cx="144462" cy="466725"/>
          </a:xfrm>
          <a:prstGeom prst="downArrow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cxnSp>
        <p:nvCxnSpPr>
          <p:cNvPr id="31799" name="Прямая соединительная линия 127"/>
          <p:cNvCxnSpPr>
            <a:cxnSpLocks noChangeShapeType="1"/>
            <a:stCxn id="100" idx="1"/>
          </p:cNvCxnSpPr>
          <p:nvPr/>
        </p:nvCxnSpPr>
        <p:spPr bwMode="auto">
          <a:xfrm flipH="1">
            <a:off x="5381625" y="4724400"/>
            <a:ext cx="1001713" cy="177800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1800" name="Прямая соединительная линия 128"/>
          <p:cNvCxnSpPr>
            <a:cxnSpLocks noChangeShapeType="1"/>
            <a:stCxn id="84" idx="3"/>
          </p:cNvCxnSpPr>
          <p:nvPr/>
        </p:nvCxnSpPr>
        <p:spPr bwMode="auto">
          <a:xfrm flipH="1">
            <a:off x="3224213" y="5278438"/>
            <a:ext cx="1160462" cy="69850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1801" name="Прямая соединительная линия 129"/>
          <p:cNvCxnSpPr>
            <a:cxnSpLocks noChangeShapeType="1"/>
            <a:stCxn id="80" idx="3"/>
          </p:cNvCxnSpPr>
          <p:nvPr/>
        </p:nvCxnSpPr>
        <p:spPr bwMode="auto">
          <a:xfrm flipH="1">
            <a:off x="2112963" y="5330825"/>
            <a:ext cx="1195387" cy="198438"/>
          </a:xfrm>
          <a:prstGeom prst="line">
            <a:avLst/>
          </a:prstGeom>
          <a:noFill/>
          <a:ln w="19050" algn="ctr">
            <a:solidFill>
              <a:srgbClr val="FFFF00"/>
            </a:solidFill>
            <a:round/>
            <a:headEnd/>
            <a:tailEnd/>
          </a:ln>
        </p:spPr>
      </p:cxnSp>
      <p:cxnSp>
        <p:nvCxnSpPr>
          <p:cNvPr id="31802" name="Прямая соединительная линия 130"/>
          <p:cNvCxnSpPr>
            <a:cxnSpLocks noChangeShapeType="1"/>
          </p:cNvCxnSpPr>
          <p:nvPr/>
        </p:nvCxnSpPr>
        <p:spPr bwMode="auto">
          <a:xfrm flipH="1">
            <a:off x="2133600" y="5043488"/>
            <a:ext cx="1095375" cy="603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3" name="Прямая соединительная линия 131"/>
          <p:cNvCxnSpPr>
            <a:cxnSpLocks noChangeShapeType="1"/>
          </p:cNvCxnSpPr>
          <p:nvPr/>
        </p:nvCxnSpPr>
        <p:spPr bwMode="auto">
          <a:xfrm flipH="1">
            <a:off x="3160713" y="4816475"/>
            <a:ext cx="1187450" cy="2428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4" name="Прямая соединительная линия 132"/>
          <p:cNvCxnSpPr>
            <a:cxnSpLocks noChangeShapeType="1"/>
            <a:stCxn id="100" idx="1"/>
          </p:cNvCxnSpPr>
          <p:nvPr/>
        </p:nvCxnSpPr>
        <p:spPr bwMode="auto">
          <a:xfrm flipH="1">
            <a:off x="5262563" y="4724400"/>
            <a:ext cx="1120775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805" name="Прямая соединительная линия 133"/>
          <p:cNvCxnSpPr>
            <a:cxnSpLocks noChangeShapeType="1"/>
            <a:stCxn id="85" idx="1"/>
          </p:cNvCxnSpPr>
          <p:nvPr/>
        </p:nvCxnSpPr>
        <p:spPr bwMode="auto">
          <a:xfrm flipH="1">
            <a:off x="4291013" y="4745038"/>
            <a:ext cx="1001712" cy="10001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0" name="Скругленный прямоугольник 69"/>
          <p:cNvSpPr/>
          <p:nvPr/>
        </p:nvSpPr>
        <p:spPr bwMode="auto">
          <a:xfrm>
            <a:off x="6999288" y="1568450"/>
            <a:ext cx="1962150" cy="974725"/>
          </a:xfrm>
          <a:prstGeom prst="roundRect">
            <a:avLst/>
          </a:prstGeom>
          <a:ln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eaLnBrk="0" hangingPunct="0">
              <a:defRPr/>
            </a:pPr>
            <a:r>
              <a:rPr lang="ru-RU" sz="1200" u="sng" dirty="0">
                <a:solidFill>
                  <a:srgbClr val="002060"/>
                </a:solidFill>
                <a:latin typeface="Arial" charset="0"/>
              </a:rPr>
              <a:t>Комментарий.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rgbClr val="002060"/>
                </a:solidFill>
                <a:latin typeface="Arial" charset="0"/>
              </a:rPr>
              <a:t>Заметно возрос уровень</a:t>
            </a:r>
          </a:p>
          <a:p>
            <a:pPr eaLnBrk="0" hangingPunct="0">
              <a:defRPr/>
            </a:pPr>
            <a:r>
              <a:rPr lang="ru-RU" sz="1200" dirty="0">
                <a:solidFill>
                  <a:srgbClr val="002060"/>
                </a:solidFill>
                <a:latin typeface="Arial" charset="0"/>
              </a:rPr>
              <a:t>интеграции ИКТ в учеб-</a:t>
            </a:r>
          </a:p>
          <a:p>
            <a:pPr eaLnBrk="0" hangingPunct="0">
              <a:defRPr/>
            </a:pPr>
            <a:r>
              <a:rPr lang="ru-RU" sz="1200" dirty="0" err="1">
                <a:solidFill>
                  <a:srgbClr val="002060"/>
                </a:solidFill>
                <a:latin typeface="Arial" charset="0"/>
              </a:rPr>
              <a:t>ный</a:t>
            </a:r>
            <a:r>
              <a:rPr lang="ru-RU" sz="1200" dirty="0">
                <a:solidFill>
                  <a:srgbClr val="002060"/>
                </a:solidFill>
                <a:latin typeface="Arial" charset="0"/>
              </a:rPr>
              <a:t> процесс </a:t>
            </a:r>
          </a:p>
        </p:txBody>
      </p:sp>
      <p:sp>
        <p:nvSpPr>
          <p:cNvPr id="86" name="Прямоугольник 85"/>
          <p:cNvSpPr/>
          <p:nvPr/>
        </p:nvSpPr>
        <p:spPr bwMode="auto">
          <a:xfrm>
            <a:off x="3103563" y="4652963"/>
            <a:ext cx="252412" cy="250825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68</a:t>
            </a:r>
          </a:p>
        </p:txBody>
      </p:sp>
      <p:sp>
        <p:nvSpPr>
          <p:cNvPr id="89" name="Прямоугольник 88"/>
          <p:cNvSpPr/>
          <p:nvPr/>
        </p:nvSpPr>
        <p:spPr bwMode="auto">
          <a:xfrm>
            <a:off x="5245100" y="4400550"/>
            <a:ext cx="252413" cy="252413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chemeClr val="tx1"/>
                </a:solidFill>
                <a:latin typeface="Arial" charset="0"/>
              </a:rPr>
              <a:t>71</a:t>
            </a:r>
          </a:p>
        </p:txBody>
      </p:sp>
      <p:sp>
        <p:nvSpPr>
          <p:cNvPr id="91" name="Прямоугольник 90"/>
          <p:cNvSpPr/>
          <p:nvPr/>
        </p:nvSpPr>
        <p:spPr bwMode="auto">
          <a:xfrm>
            <a:off x="4689475" y="5103813"/>
            <a:ext cx="250825" cy="252412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ru-RU" sz="1600" dirty="0">
                <a:solidFill>
                  <a:srgbClr val="FFC000"/>
                </a:solidFill>
                <a:latin typeface="Arial" charset="0"/>
              </a:rPr>
              <a:t>67</a:t>
            </a:r>
          </a:p>
        </p:txBody>
      </p:sp>
      <p:sp>
        <p:nvSpPr>
          <p:cNvPr id="31810" name="Прямоугольник 1"/>
          <p:cNvSpPr>
            <a:spLocks noChangeArrowheads="1"/>
          </p:cNvSpPr>
          <p:nvPr/>
        </p:nvSpPr>
        <p:spPr bwMode="auto">
          <a:xfrm>
            <a:off x="468313" y="836613"/>
            <a:ext cx="84248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3200" b="1">
                <a:solidFill>
                  <a:srgbClr val="0070C0"/>
                </a:solidFill>
                <a:latin typeface="Calibri" pitchFamily="34" charset="0"/>
              </a:rPr>
              <a:t>Интеграция ИКТ в учебный процесс, </a:t>
            </a:r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2014</a:t>
            </a:r>
          </a:p>
        </p:txBody>
      </p:sp>
      <p:sp>
        <p:nvSpPr>
          <p:cNvPr id="93" name="Номер слайда 9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2C63-6A1B-42D3-BE1B-4C9B008E7BE7}" type="slidenum">
              <a:rPr lang="ru-RU"/>
              <a:pPr>
                <a:defRPr/>
              </a:pPr>
              <a:t>11</a:t>
            </a:fld>
            <a:endParaRPr lang="ru-RU"/>
          </a:p>
        </p:txBody>
      </p:sp>
      <p:pic>
        <p:nvPicPr>
          <p:cNvPr id="31813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0"/>
            <a:ext cx="12620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ctrTitle"/>
          </p:nvPr>
        </p:nvSpPr>
        <p:spPr>
          <a:xfrm>
            <a:off x="900113" y="836613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70C0"/>
                </a:solidFill>
              </a:rPr>
              <a:t>Остаются риски  при реализации </a:t>
            </a:r>
            <a:r>
              <a:rPr lang="ru-RU" sz="7200" b="1" smtClean="0">
                <a:solidFill>
                  <a:srgbClr val="002060"/>
                </a:solidFill>
              </a:rPr>
              <a:t>ФГОС</a:t>
            </a:r>
          </a:p>
        </p:txBody>
      </p:sp>
      <p:pic>
        <p:nvPicPr>
          <p:cNvPr id="32770" name="Picture 2" descr="Конфликт с учителем в школе. Что делать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5163" y="2852738"/>
            <a:ext cx="5903912" cy="303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505825" cy="1143000"/>
          </a:xfrm>
        </p:spPr>
        <p:txBody>
          <a:bodyPr/>
          <a:lstStyle/>
          <a:p>
            <a:pPr algn="l" eaLnBrk="1" hangingPunct="1">
              <a:tabLst>
                <a:tab pos="808038" algn="l"/>
              </a:tabLst>
            </a:pPr>
            <a:r>
              <a:rPr lang="ru-RU" sz="3600" b="1" smtClean="0">
                <a:solidFill>
                  <a:srgbClr val="0070C0"/>
                </a:solidFill>
              </a:rPr>
              <a:t>Формальное понимание ФГОС.</a:t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Формальный подход к составлению ООП</a:t>
            </a:r>
            <a:r>
              <a:rPr lang="ru-RU" sz="3600" b="1" smtClean="0"/>
              <a:t/>
            </a:r>
            <a:br>
              <a:rPr lang="ru-RU" sz="3600" b="1" smtClean="0"/>
            </a:br>
            <a:endParaRPr lang="ru-RU" sz="3600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0575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Пока «ООП – не «программа действий»,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а  «декларация о намерениях».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РЕКОМЕНДАЦИИ</a:t>
            </a:r>
            <a:r>
              <a:rPr lang="ru-RU" dirty="0" smtClean="0"/>
              <a:t>:  </a:t>
            </a:r>
            <a:r>
              <a:rPr lang="ru-RU" dirty="0" smtClean="0">
                <a:solidFill>
                  <a:srgbClr val="002060"/>
                </a:solidFill>
              </a:rPr>
              <a:t>необходима вариативность ПООП для всех уровней общего образования, включая дошкольное.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D14762-E072-45C0-A066-F99168F494FB}" type="slidenum">
              <a:rPr lang="ru-RU"/>
              <a:pPr>
                <a:defRPr/>
              </a:pPr>
              <a:t>13</a:t>
            </a:fld>
            <a:endParaRPr lang="ru-RU"/>
          </a:p>
        </p:txBody>
      </p:sp>
      <p:pic>
        <p:nvPicPr>
          <p:cNvPr id="33797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900113" y="908050"/>
            <a:ext cx="7942262" cy="1143000"/>
          </a:xfrm>
        </p:spPr>
        <p:txBody>
          <a:bodyPr/>
          <a:lstStyle/>
          <a:p>
            <a:pPr algn="l" eaLnBrk="1" hangingPunct="1"/>
            <a:r>
              <a:rPr lang="ru-RU" sz="3600" b="1" smtClean="0">
                <a:solidFill>
                  <a:srgbClr val="0070C0"/>
                </a:solidFill>
              </a:rPr>
              <a:t>Формальное введение внеурочной деятельности</a:t>
            </a:r>
            <a:r>
              <a:rPr lang="ru-RU" sz="3600" smtClean="0"/>
              <a:t/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3776662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      РЕКОМЕНДАЦИИ</a:t>
            </a:r>
            <a:r>
              <a:rPr lang="ru-RU" dirty="0" smtClean="0"/>
              <a:t>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 smtClean="0">
                <a:solidFill>
                  <a:srgbClr val="002060"/>
                </a:solidFill>
              </a:rPr>
              <a:t>развести понятия «формы деятельности» (урочные  и внеурочные)   и «виды деятельности»  (учебная и </a:t>
            </a:r>
            <a:r>
              <a:rPr lang="ru-RU" sz="3400" dirty="0" err="1" smtClean="0">
                <a:solidFill>
                  <a:srgbClr val="002060"/>
                </a:solidFill>
              </a:rPr>
              <a:t>внеучебные</a:t>
            </a:r>
            <a:r>
              <a:rPr lang="ru-RU" sz="3400" dirty="0" smtClean="0">
                <a:solidFill>
                  <a:srgbClr val="002060"/>
                </a:solidFill>
              </a:rPr>
              <a:t>: проектная, организационная, исследовательская, художественная и т.п.)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>
                <a:solidFill>
                  <a:srgbClr val="002060"/>
                </a:solidFill>
              </a:rPr>
              <a:t>п</a:t>
            </a:r>
            <a:r>
              <a:rPr lang="ru-RU" sz="3400" dirty="0" smtClean="0">
                <a:solidFill>
                  <a:srgbClr val="002060"/>
                </a:solidFill>
              </a:rPr>
              <a:t>редложить  образовательным организациям новую модель образовательного плана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>
                <a:solidFill>
                  <a:srgbClr val="002060"/>
                </a:solidFill>
              </a:rPr>
              <a:t>н</a:t>
            </a:r>
            <a:r>
              <a:rPr lang="ru-RU" sz="3400" dirty="0" smtClean="0">
                <a:solidFill>
                  <a:srgbClr val="002060"/>
                </a:solidFill>
              </a:rPr>
              <a:t>а федеральном уровне разработать методические рекомендации по разработке нелинейного расписания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400" dirty="0">
                <a:solidFill>
                  <a:srgbClr val="002060"/>
                </a:solidFill>
              </a:rPr>
              <a:t>п</a:t>
            </a:r>
            <a:r>
              <a:rPr lang="ru-RU" sz="3400" dirty="0" smtClean="0">
                <a:solidFill>
                  <a:srgbClr val="002060"/>
                </a:solidFill>
              </a:rPr>
              <a:t>ровести повышение квалификации по разработке новой модели образовательного плана, нелинейного расписания</a:t>
            </a:r>
            <a:endParaRPr lang="en-US" sz="3400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46925-30BE-4EE5-B118-07079B378640}" type="slidenum">
              <a:rPr lang="ru-RU"/>
              <a:pPr>
                <a:defRPr/>
              </a:pPr>
              <a:t>14</a:t>
            </a:fld>
            <a:endParaRPr lang="ru-RU"/>
          </a:p>
        </p:txBody>
      </p:sp>
      <p:pic>
        <p:nvPicPr>
          <p:cNvPr id="34821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052513"/>
            <a:ext cx="8569325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Использование </a:t>
            </a:r>
            <a:r>
              <a:rPr lang="ru-RU" sz="3600" b="1" dirty="0">
                <a:solidFill>
                  <a:srgbClr val="0070C0"/>
                </a:solidFill>
              </a:rPr>
              <a:t>цифровых </a:t>
            </a:r>
            <a:r>
              <a:rPr lang="ru-RU" sz="3600" b="1" dirty="0" smtClean="0">
                <a:solidFill>
                  <a:srgbClr val="0070C0"/>
                </a:solidFill>
              </a:rPr>
              <a:t>технологий исключительно как технических средств обучения, а не для создания образовательной деятельности 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492375"/>
            <a:ext cx="8362950" cy="3921125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РЕКОМЕНДАЦИИ</a:t>
            </a:r>
            <a:r>
              <a:rPr lang="ru-RU" dirty="0" smtClean="0"/>
              <a:t>: </a:t>
            </a:r>
            <a:r>
              <a:rPr lang="ru-RU" dirty="0" smtClean="0">
                <a:solidFill>
                  <a:srgbClr val="002060"/>
                </a:solidFill>
              </a:rPr>
              <a:t>кардинально изменить содержание образования, внедрить современные образовательные технологии,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в том числе контрольно-оценочной деятельности всех субъектов образовательных отношений, мобильное образование (модель 1:1) </a:t>
            </a:r>
            <a:r>
              <a:rPr lang="ru-RU" smtClean="0">
                <a:solidFill>
                  <a:srgbClr val="002060"/>
                </a:solidFill>
              </a:rPr>
              <a:t>и пр.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A4EF1-B635-4EB3-B3C2-B4D90ED0BE08}" type="slidenum">
              <a:rPr lang="ru-RU"/>
              <a:pPr>
                <a:defRPr/>
              </a:pPr>
              <a:t>15</a:t>
            </a:fld>
            <a:endParaRPr lang="ru-RU"/>
          </a:p>
        </p:txBody>
      </p:sp>
      <p:pic>
        <p:nvPicPr>
          <p:cNvPr id="35845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1476375" y="404813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3200" b="1" smtClean="0">
                <a:solidFill>
                  <a:srgbClr val="0070C0"/>
                </a:solidFill>
              </a:rPr>
              <a:t>Формальный подход к организации системы повышения квалификации</a:t>
            </a:r>
            <a:r>
              <a:rPr lang="ru-RU" sz="3600" b="1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     </a:t>
            </a:r>
            <a:r>
              <a:rPr lang="ru-RU" dirty="0" smtClean="0">
                <a:solidFill>
                  <a:srgbClr val="0070C0"/>
                </a:solidFill>
              </a:rPr>
              <a:t>По итогам мониторинга отмечается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недостаточный уровень готовности учителей в части реализации системно-</a:t>
            </a:r>
            <a:r>
              <a:rPr lang="ru-RU" sz="2000" dirty="0" err="1" smtClean="0">
                <a:solidFill>
                  <a:srgbClr val="002060"/>
                </a:solidFill>
              </a:rPr>
              <a:t>деятельностного</a:t>
            </a:r>
            <a:r>
              <a:rPr lang="ru-RU" sz="2000" dirty="0" smtClean="0">
                <a:solidFill>
                  <a:srgbClr val="002060"/>
                </a:solidFill>
              </a:rPr>
              <a:t> подхода, использования современных средств обучения, образовательных технологий, подходов к системе оценивания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solidFill>
                  <a:srgbClr val="002060"/>
                </a:solidFill>
              </a:rPr>
              <a:t>Недостаточен уровень управленческой компетентности руководителей по вопросам нормативно-правового регулирования введения ФГОС, финансово-экономического обеспечения введения ФГОС, организации психолого-педагогического сопровождения участников образовательного процесса в условиях введения ФГОС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6867" name="Прямоугольник 3"/>
          <p:cNvSpPr>
            <a:spLocks noChangeArrowheads="1"/>
          </p:cNvSpPr>
          <p:nvPr/>
        </p:nvSpPr>
        <p:spPr bwMode="auto">
          <a:xfrm>
            <a:off x="468313" y="4779963"/>
            <a:ext cx="813593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РЕКОМЕНДАЦИИ</a:t>
            </a:r>
            <a:r>
              <a:rPr lang="ru-RU">
                <a:solidFill>
                  <a:srgbClr val="0070C0"/>
                </a:solidFill>
                <a:latin typeface="Calibri" pitchFamily="34" charset="0"/>
              </a:rPr>
              <a:t>: </a:t>
            </a:r>
            <a:r>
              <a:rPr lang="ru-RU" sz="2400" b="1">
                <a:solidFill>
                  <a:srgbClr val="002060"/>
                </a:solidFill>
                <a:latin typeface="Calibri" pitchFamily="34" charset="0"/>
              </a:rPr>
              <a:t>необходима системная работа по переподготовке педагогов по вопросам реализации ФГОС,  совершенствование системы педагогического образования, в том числе дополнительного.</a:t>
            </a:r>
          </a:p>
          <a:p>
            <a:endParaRPr lang="ru-RU" sz="2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D1FA0-82D8-4C43-AB98-166133D449E7}" type="slidenum">
              <a:rPr lang="ru-RU"/>
              <a:pPr>
                <a:defRPr/>
              </a:pPr>
              <a:t>16</a:t>
            </a:fld>
            <a:endParaRPr lang="ru-RU"/>
          </a:p>
        </p:txBody>
      </p:sp>
      <p:pic>
        <p:nvPicPr>
          <p:cNvPr id="36870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611188" y="836613"/>
            <a:ext cx="8362950" cy="1143000"/>
          </a:xfrm>
        </p:spPr>
        <p:txBody>
          <a:bodyPr/>
          <a:lstStyle/>
          <a:p>
            <a:pPr algn="l" eaLnBrk="1" hangingPunct="1"/>
            <a:r>
              <a:rPr lang="ru-RU" sz="2800" b="1" smtClean="0">
                <a:solidFill>
                  <a:srgbClr val="0070C0"/>
                </a:solidFill>
              </a:rPr>
              <a:t>Разное толкование сути образовательных результатов разными субъектами образования</a:t>
            </a:r>
            <a:r>
              <a:rPr lang="ru-RU" sz="3600" b="1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377825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   РЕКОМЕНДАЦИИ 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необходимо </a:t>
            </a:r>
            <a:r>
              <a:rPr lang="ru-RU" dirty="0">
                <a:solidFill>
                  <a:srgbClr val="002060"/>
                </a:solidFill>
              </a:rPr>
              <a:t>зафиксировать образовательные </a:t>
            </a:r>
            <a:r>
              <a:rPr lang="ru-RU" dirty="0" smtClean="0">
                <a:solidFill>
                  <a:srgbClr val="002060"/>
                </a:solidFill>
              </a:rPr>
              <a:t>результаты в нормативном правовом  документе на федеральном уровне</a:t>
            </a:r>
            <a:r>
              <a:rPr lang="ru-RU" dirty="0">
                <a:solidFill>
                  <a:srgbClr val="002060"/>
                </a:solidFill>
              </a:rPr>
              <a:t>;</a:t>
            </a:r>
            <a:endParaRPr lang="ru-RU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solidFill>
                  <a:srgbClr val="002060"/>
                </a:solidFill>
              </a:rPr>
              <a:t>н</a:t>
            </a:r>
            <a:r>
              <a:rPr lang="ru-RU" dirty="0" smtClean="0">
                <a:solidFill>
                  <a:srgbClr val="002060"/>
                </a:solidFill>
              </a:rPr>
              <a:t>еобходимо разработать контрольно-измерительные материалы </a:t>
            </a:r>
            <a:r>
              <a:rPr lang="ru-RU" dirty="0">
                <a:solidFill>
                  <a:srgbClr val="002060"/>
                </a:solidFill>
              </a:rPr>
              <a:t>для оценки новых результатов образования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1CA549-2EB5-4265-A50D-FB1E702E8564}" type="slidenum">
              <a:rPr lang="ru-RU"/>
              <a:pPr>
                <a:defRPr/>
              </a:pPr>
              <a:t>17</a:t>
            </a:fld>
            <a:endParaRPr lang="ru-RU"/>
          </a:p>
        </p:txBody>
      </p:sp>
      <p:pic>
        <p:nvPicPr>
          <p:cNvPr id="37893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611188" y="1125538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3600" b="1" smtClean="0">
                <a:solidFill>
                  <a:srgbClr val="0070C0"/>
                </a:solidFill>
              </a:rPr>
              <a:t>Недостаточное нормативное, учебно-методическое обеспечение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</a:rPr>
              <a:t>у</a:t>
            </a:r>
            <a:r>
              <a:rPr lang="ru-RU" sz="2400" dirty="0" smtClean="0">
                <a:solidFill>
                  <a:srgbClr val="002060"/>
                </a:solidFill>
              </a:rPr>
              <a:t>читель не обеспечен учебно-методическим сопровождением реализации ФГОС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</a:rPr>
              <a:t>о</a:t>
            </a:r>
            <a:r>
              <a:rPr lang="ru-RU" sz="2400" dirty="0" smtClean="0">
                <a:solidFill>
                  <a:srgbClr val="002060"/>
                </a:solidFill>
              </a:rPr>
              <a:t>тсутствуют технологии достижения планируемых результатов развития УУД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</a:rPr>
              <a:t>н</a:t>
            </a:r>
            <a:r>
              <a:rPr lang="ru-RU" sz="2400" dirty="0" smtClean="0">
                <a:solidFill>
                  <a:srgbClr val="002060"/>
                </a:solidFill>
              </a:rPr>
              <a:t>е разработан инструментарий оценки достижения планируемых результатов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РЕКОМЕНДАЦИИ: </a:t>
            </a:r>
            <a:r>
              <a:rPr lang="ru-RU" sz="2400" dirty="0" smtClean="0">
                <a:solidFill>
                  <a:srgbClr val="002060"/>
                </a:solidFill>
              </a:rPr>
              <a:t>разработка новых моделей и механизмов управления, нормативной правовой системы, мониторингов качества образования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3594B-D87F-4898-B550-EFCA62824C1B}" type="slidenum">
              <a:rPr lang="ru-RU"/>
              <a:pPr>
                <a:defRPr/>
              </a:pPr>
              <a:t>18</a:t>
            </a:fld>
            <a:endParaRPr lang="ru-RU"/>
          </a:p>
        </p:txBody>
      </p:sp>
      <p:pic>
        <p:nvPicPr>
          <p:cNvPr id="38917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0"/>
            <a:ext cx="12620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Несовершенство  финансового обеспечения реализации ФГОС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2060575"/>
            <a:ext cx="82296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При финансовом обеспечении реализации ФГОС возникает ряд противоречий в цепочке «ООП»-«нормативное </a:t>
            </a:r>
            <a:r>
              <a:rPr lang="ru-RU" sz="2400" dirty="0" err="1" smtClean="0">
                <a:solidFill>
                  <a:srgbClr val="002060"/>
                </a:solidFill>
              </a:rPr>
              <a:t>подушевое</a:t>
            </a:r>
            <a:r>
              <a:rPr lang="ru-RU" sz="2400" dirty="0" smtClean="0">
                <a:solidFill>
                  <a:srgbClr val="002060"/>
                </a:solidFill>
              </a:rPr>
              <a:t> финансирование»-«государственное (муниципальное задание)»- «система оплаты труда»- «результаты»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0070C0"/>
                </a:solidFill>
              </a:rPr>
              <a:t>РЕКОМЕНДАЦИИ: </a:t>
            </a:r>
            <a:r>
              <a:rPr lang="ru-RU" sz="2400" dirty="0" smtClean="0">
                <a:solidFill>
                  <a:srgbClr val="002060"/>
                </a:solidFill>
              </a:rPr>
              <a:t>необходимо   разрабатывать вариативные модели и механизмы финансового обеспечения образовательной деятельности,  учитывающие все многообразие  и специфику условий , в которых работают образовательные организации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9B098-8683-4546-9A39-ED92E6D26B53}" type="slidenum">
              <a:rPr lang="ru-RU"/>
              <a:pPr>
                <a:defRPr/>
              </a:pPr>
              <a:t>19</a:t>
            </a:fld>
            <a:endParaRPr lang="ru-RU"/>
          </a:p>
        </p:txBody>
      </p:sp>
      <p:pic>
        <p:nvPicPr>
          <p:cNvPr id="39941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353425" cy="56229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		</a:t>
            </a:r>
          </a:p>
          <a:p>
            <a:pPr marL="539750" indent="-1968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rgbClr val="002060"/>
                </a:solidFill>
              </a:rPr>
              <a:t> Зафиксировано увеличение группы учащихся с повышенным уровнем достижений</a:t>
            </a:r>
          </a:p>
          <a:p>
            <a:pPr marL="539750" indent="-1968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dirty="0" smtClean="0">
                <a:solidFill>
                  <a:srgbClr val="002060"/>
                </a:solidFill>
              </a:rPr>
              <a:t> Выявлены факторы, определяющие наивысшие достижения ФГОС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C20E0-347F-4413-B822-776FA1FD4B48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15364" name="Рисунок 2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0"/>
            <a:ext cx="1262063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</a:rPr>
              <a:t>ИНСТИТУТ МОБИЛЬНЫХ ОБРАЗОВАТЕЛЬНЫХ СИСТЕМ </a:t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(ИМОС)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989138"/>
            <a:ext cx="8928100" cy="4137025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/>
              <a:t>  </a:t>
            </a:r>
            <a:endParaRPr lang="en-US" sz="4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 smtClean="0">
              <a:solidFill>
                <a:srgbClr val="0070C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400" b="1" dirty="0">
              <a:solidFill>
                <a:srgbClr val="0070C0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dirty="0" smtClean="0">
                <a:solidFill>
                  <a:srgbClr val="0070C0"/>
                </a:solidFill>
              </a:rPr>
              <a:t>ПРИГЛАШАЕТ К СОТРУДНИЧЕСТВУ </a:t>
            </a:r>
            <a:endParaRPr lang="ru-RU" sz="4400" b="1" dirty="0">
              <a:solidFill>
                <a:srgbClr val="0070C0"/>
              </a:solidFill>
            </a:endParaRPr>
          </a:p>
        </p:txBody>
      </p:sp>
      <p:pic>
        <p:nvPicPr>
          <p:cNvPr id="4096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0"/>
            <a:ext cx="12604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4D9FE-D98D-45BF-967F-EA8377A8E3DF}" type="slidenum">
              <a:rPr lang="ru-RU"/>
              <a:pPr>
                <a:defRPr/>
              </a:pPr>
              <a:t>20</a:t>
            </a:fld>
            <a:endParaRPr lang="ru-RU"/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2800" y="2276475"/>
            <a:ext cx="5256213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algn="ctr" eaLnBrk="1" hangingPunct="1">
              <a:lnSpc>
                <a:spcPct val="70000"/>
              </a:lnSpc>
              <a:spcBef>
                <a:spcPct val="0"/>
              </a:spcBef>
              <a:buFont typeface="Arial" charset="0"/>
              <a:buNone/>
            </a:pPr>
            <a:endParaRPr lang="ru-RU" sz="4000" i="1" smtClean="0">
              <a:solidFill>
                <a:srgbClr val="0070C0"/>
              </a:solidFill>
            </a:endParaRPr>
          </a:p>
        </p:txBody>
      </p:sp>
      <p:pic>
        <p:nvPicPr>
          <p:cNvPr id="4198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1736838" y="2492896"/>
            <a:ext cx="5156883" cy="648072"/>
          </a:xfrm>
          <a:prstGeom prst="roundRect">
            <a:avLst/>
          </a:prstGeom>
          <a:solidFill>
            <a:schemeClr val="bg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Единая методология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42009" y="4221088"/>
            <a:ext cx="5151712" cy="648072"/>
          </a:xfrm>
          <a:prstGeom prst="roundRect">
            <a:avLst/>
          </a:prstGeom>
          <a:solidFill>
            <a:schemeClr val="bg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Единые концептуальные подходы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36838" y="3356992"/>
            <a:ext cx="5156883" cy="648072"/>
          </a:xfrm>
          <a:prstGeom prst="roundRect">
            <a:avLst/>
          </a:prstGeom>
          <a:solidFill>
            <a:schemeClr val="bg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Единые ценностные и целевые установки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55856" y="5085184"/>
            <a:ext cx="5137866" cy="648072"/>
          </a:xfrm>
          <a:prstGeom prst="roundRect">
            <a:avLst/>
          </a:prstGeom>
          <a:solidFill>
            <a:schemeClr val="bg1"/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</a:rPr>
              <a:t>Уровневая </a:t>
            </a:r>
            <a:r>
              <a:rPr lang="ru-RU" sz="2400" b="1">
                <a:solidFill>
                  <a:srgbClr val="002060"/>
                </a:solidFill>
              </a:rPr>
              <a:t>преемственность всех ООП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6A117-E844-41AD-A60B-2B59A0B138AD}" type="slidenum">
              <a:rPr lang="ru-RU"/>
              <a:pPr>
                <a:defRPr/>
              </a:pPr>
              <a:t>21</a:t>
            </a:fld>
            <a:endParaRPr lang="ru-RU"/>
          </a:p>
        </p:txBody>
      </p:sp>
      <p:sp>
        <p:nvSpPr>
          <p:cNvPr id="42000" name="TextBox 4"/>
          <p:cNvSpPr txBox="1">
            <a:spLocks noChangeArrowheads="1"/>
          </p:cNvSpPr>
          <p:nvPr/>
        </p:nvSpPr>
        <p:spPr bwMode="auto">
          <a:xfrm>
            <a:off x="2555875" y="260350"/>
            <a:ext cx="643255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alibri" pitchFamily="34" charset="0"/>
              </a:rPr>
              <a:t>Разработка системы основных </a:t>
            </a:r>
          </a:p>
          <a:p>
            <a:r>
              <a:rPr lang="ru-RU" sz="3600" b="1">
                <a:solidFill>
                  <a:srgbClr val="0070C0"/>
                </a:solidFill>
                <a:latin typeface="Calibri" pitchFamily="34" charset="0"/>
              </a:rPr>
              <a:t>образовательных программ</a:t>
            </a:r>
          </a:p>
          <a:p>
            <a:r>
              <a:rPr lang="ru-RU" sz="1600">
                <a:solidFill>
                  <a:srgbClr val="0070C0"/>
                </a:solidFill>
                <a:latin typeface="Calibri" pitchFamily="34" charset="0"/>
              </a:rPr>
              <a:t>(от 3 лет до 11 класса)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2411413" y="404813"/>
            <a:ext cx="65532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</a:rPr>
              <a:t>Образовательные программы 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ru-RU" sz="3600" b="1" smtClean="0">
                <a:solidFill>
                  <a:srgbClr val="0070C0"/>
                </a:solidFill>
              </a:rPr>
              <a:t/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для субъектов РФ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  Разрабатываются в соответствии с: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Законом «Об образовании в РФ»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ФГОС соответствующего уровня образования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Законодательством субъекта РФ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14DBA-FCE2-40D3-ABAC-D30F8E169467}" type="slidenum">
              <a:rPr lang="ru-RU"/>
              <a:pPr>
                <a:defRPr/>
              </a:pPr>
              <a:t>22</a:t>
            </a:fld>
            <a:endParaRPr lang="ru-RU"/>
          </a:p>
        </p:txBody>
      </p:sp>
      <p:pic>
        <p:nvPicPr>
          <p:cNvPr id="43012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2411413" y="404813"/>
            <a:ext cx="65532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</a:rPr>
              <a:t>Образовательные программы 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ru-RU" sz="3600" b="1" smtClean="0">
                <a:solidFill>
                  <a:srgbClr val="0070C0"/>
                </a:solidFill>
              </a:rPr>
              <a:t/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для субъектов РФ </a:t>
            </a:r>
          </a:p>
        </p:txBody>
      </p:sp>
      <p:sp>
        <p:nvSpPr>
          <p:cNvPr id="44034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 Учитывают: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dirty="0" smtClean="0">
                <a:solidFill>
                  <a:srgbClr val="002060"/>
                </a:solidFill>
              </a:rPr>
              <a:t>примерную  основную образовательную программу соответствующего уровня общего образования, включенную  в реестр</a:t>
            </a:r>
            <a:r>
              <a:rPr lang="ru-RU" u="sng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примерных основных образовательных программ МОН РФ </a:t>
            </a:r>
            <a:r>
              <a:rPr lang="ru-RU" i="1" dirty="0" smtClean="0">
                <a:solidFill>
                  <a:srgbClr val="002060"/>
                </a:solidFill>
              </a:rPr>
              <a:t>(апрель 2015 г.)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3112D-B647-4432-8811-82FEDE2F2DB8}" type="slidenum">
              <a:rPr lang="ru-RU"/>
              <a:pPr>
                <a:defRPr/>
              </a:pPr>
              <a:t>23</a:t>
            </a:fld>
            <a:endParaRPr lang="ru-RU"/>
          </a:p>
        </p:txBody>
      </p:sp>
      <p:pic>
        <p:nvPicPr>
          <p:cNvPr id="44036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2411413" y="404813"/>
            <a:ext cx="65532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</a:rPr>
              <a:t>Образовательные программы 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ru-RU" sz="3600" b="1" smtClean="0">
                <a:solidFill>
                  <a:srgbClr val="0070C0"/>
                </a:solidFill>
              </a:rPr>
              <a:t/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для субъектов РФ </a:t>
            </a:r>
          </a:p>
        </p:txBody>
      </p:sp>
      <p:sp>
        <p:nvSpPr>
          <p:cNvPr id="45058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</a:rPr>
              <a:t>Учитывают: 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smtClean="0">
                <a:solidFill>
                  <a:srgbClr val="002060"/>
                </a:solidFill>
              </a:rPr>
              <a:t>национальные, этнокультурные,  региональные и муниципальные особенности системы   образования в субъекте, включающей сеть образовательных организаций с обучением на родных языках коренных народов, населяющих регион, а также изучением этих языков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D213E-ACA2-4153-BE9D-00E988E25DC0}" type="slidenum">
              <a:rPr lang="ru-RU"/>
              <a:pPr>
                <a:defRPr/>
              </a:pPr>
              <a:t>24</a:t>
            </a:fld>
            <a:endParaRPr lang="ru-RU"/>
          </a:p>
        </p:txBody>
      </p:sp>
      <p:pic>
        <p:nvPicPr>
          <p:cNvPr id="45060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>
          <a:xfrm>
            <a:off x="2411413" y="404813"/>
            <a:ext cx="6553200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70C0"/>
                </a:solidFill>
              </a:rPr>
              <a:t>Образовательные программы 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ru-RU" sz="3600" b="1" smtClean="0">
                <a:solidFill>
                  <a:srgbClr val="0070C0"/>
                </a:solidFill>
              </a:rPr>
              <a:t/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для субъектов РФ </a:t>
            </a:r>
          </a:p>
        </p:txBody>
      </p:sp>
      <p:sp>
        <p:nvSpPr>
          <p:cNvPr id="46082" name="Объект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Обеспечивают:</a:t>
            </a:r>
          </a:p>
          <a:p>
            <a:pPr marL="0" indent="0" eaLnBrk="1" hangingPunct="1">
              <a:buFont typeface="Arial" charset="0"/>
              <a:buNone/>
            </a:pPr>
            <a:r>
              <a:rPr lang="ru-RU" dirty="0" smtClean="0">
                <a:solidFill>
                  <a:srgbClr val="002060"/>
                </a:solidFill>
              </a:rPr>
              <a:t>преемственность основных образовательных программ всех уровней общего образования(от дошкольного до среднего общего)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413E-2204-469A-9B7D-EF087138B0E6}" type="slidenum">
              <a:rPr lang="ru-RU"/>
              <a:pPr>
                <a:defRPr/>
              </a:pPr>
              <a:t>25</a:t>
            </a:fld>
            <a:endParaRPr lang="ru-RU"/>
          </a:p>
        </p:txBody>
      </p:sp>
      <p:pic>
        <p:nvPicPr>
          <p:cNvPr id="46084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050" y="404813"/>
            <a:ext cx="7019925" cy="307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b="1" dirty="0" smtClean="0">
                <a:solidFill>
                  <a:srgbClr val="0070C0"/>
                </a:solidFill>
              </a:rPr>
              <a:t>Дошкольное образование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400" b="1" dirty="0" smtClean="0">
                <a:solidFill>
                  <a:srgbClr val="002060"/>
                </a:solidFill>
              </a:rPr>
              <a:t>Системные проекты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000" b="1" dirty="0" smtClean="0">
                <a:solidFill>
                  <a:srgbClr val="0070C0"/>
                </a:solidFill>
              </a:rPr>
              <a:t>Поддержка  </a:t>
            </a:r>
            <a:r>
              <a:rPr lang="ru-RU" sz="2000" b="1" dirty="0">
                <a:solidFill>
                  <a:srgbClr val="0070C0"/>
                </a:solidFill>
              </a:rPr>
              <a:t>деятельности  образовательных организаций </a:t>
            </a: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3441" y="2276872"/>
            <a:ext cx="4358580" cy="3024336"/>
          </a:xfr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Проведение  социологических  исследований  удовлетворенности участников образовательных   отношений условиями и результатами   дошкольного образования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Создание системы инновационной поддержки введения и реализации ФГОС ДО и реализации ООП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2276872"/>
            <a:ext cx="4076700" cy="3024336"/>
          </a:xfr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Разработка ,  обсуждение  и внедрение модельной основной образовательной программы дошкольного образования образовательной организации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Разработка и сопровождение внедрения  системы мониторинга  введения ФГОС ДО и реализации ООП  на уровне  образовательной организации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2225" y="5589240"/>
            <a:ext cx="5299592" cy="923330"/>
          </a:xfrm>
          <a:prstGeom prst="rect">
            <a:avLst/>
          </a:prstGeom>
          <a:solidFill>
            <a:srgbClr val="002060"/>
          </a:solidFill>
          <a:ln w="38100">
            <a:solidFill>
              <a:srgbClr val="0070C0"/>
            </a:solidFill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i="1">
                <a:solidFill>
                  <a:schemeClr val="bg1"/>
                </a:solidFill>
                <a:latin typeface="Calibri" pitchFamily="34" charset="0"/>
              </a:rPr>
              <a:t>Присвоение образовательным организациям </a:t>
            </a:r>
          </a:p>
          <a:p>
            <a:pPr algn="ctr">
              <a:defRPr/>
            </a:pPr>
            <a:r>
              <a:rPr lang="ru-RU" b="1" i="1">
                <a:solidFill>
                  <a:schemeClr val="bg1"/>
                </a:solidFill>
                <a:latin typeface="Calibri" pitchFamily="34" charset="0"/>
              </a:rPr>
              <a:t> статуса инновационной площадки ИМОС</a:t>
            </a:r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711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86BD-A597-4CF7-885F-863657FDA457}" type="slidenum">
              <a:rPr lang="ru-RU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6934200" cy="563562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70C0"/>
                </a:solidFill>
              </a:rPr>
              <a:t>Дошкольное образование</a:t>
            </a:r>
            <a:endParaRPr lang="en-US" sz="2800" b="1" smtClean="0">
              <a:solidFill>
                <a:srgbClr val="0070C0"/>
              </a:solidFill>
            </a:endParaRPr>
          </a:p>
        </p:txBody>
      </p:sp>
      <p:sp>
        <p:nvSpPr>
          <p:cNvPr id="49154" name="AutoShape 18"/>
          <p:cNvSpPr>
            <a:spLocks noChangeArrowheads="1"/>
          </p:cNvSpPr>
          <p:nvPr/>
        </p:nvSpPr>
        <p:spPr bwMode="auto">
          <a:xfrm>
            <a:off x="5527675" y="1814513"/>
            <a:ext cx="3257550" cy="36306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9155" name="AutoShape 20"/>
          <p:cNvSpPr>
            <a:spLocks noChangeArrowheads="1"/>
          </p:cNvSpPr>
          <p:nvPr/>
        </p:nvSpPr>
        <p:spPr bwMode="auto">
          <a:xfrm>
            <a:off x="458788" y="1785938"/>
            <a:ext cx="3176587" cy="35734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gray">
          <a:xfrm>
            <a:off x="515938" y="1844675"/>
            <a:ext cx="302418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Планируемые результаты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9157" name="AutoShape 22"/>
          <p:cNvSpPr>
            <a:spLocks noChangeAspect="1" noChangeArrowheads="1" noTextEdit="1"/>
          </p:cNvSpPr>
          <p:nvPr/>
        </p:nvSpPr>
        <p:spPr bwMode="gray">
          <a:xfrm>
            <a:off x="3222625" y="2995613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9158" name="Text Box 34"/>
          <p:cNvSpPr txBox="1">
            <a:spLocks noChangeArrowheads="1"/>
          </p:cNvSpPr>
          <p:nvPr/>
        </p:nvSpPr>
        <p:spPr bwMode="gray">
          <a:xfrm>
            <a:off x="1835150" y="1220788"/>
            <a:ext cx="592613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Реализация целевого раздела ООП</a:t>
            </a:r>
            <a:endParaRPr lang="en-US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gray">
          <a:xfrm>
            <a:off x="5613400" y="1844675"/>
            <a:ext cx="3095625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Система оценки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Педагогическая диагностика и мониторинги  в дошкольной организации</a:t>
            </a: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Оценка индивидуального развития ребенка </a:t>
            </a: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Оценка деятельности педагогических работников в  ДО</a:t>
            </a: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285750" indent="-285750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rgbClr val="002060"/>
                </a:solidFill>
                <a:latin typeface="+mn-lt"/>
                <a:cs typeface="+mn-cs"/>
              </a:rPr>
              <a:t>Оценка деятельности образовательной организации ДО</a:t>
            </a:r>
          </a:p>
          <a:p>
            <a:pPr marL="285750" indent="-285750" algn="ctr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b="1" dirty="0">
              <a:solidFill>
                <a:schemeClr val="bg1"/>
              </a:solidFill>
              <a:latin typeface="+mn-lt"/>
              <a:cs typeface="+mn-cs"/>
            </a:endParaRPr>
          </a:p>
          <a:p>
            <a:pPr marL="285750" indent="-285750" algn="ctr" eaLnBrk="0" fontAlgn="auto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49160" name="Text Box 58"/>
          <p:cNvSpPr txBox="1">
            <a:spLocks noChangeArrowheads="1"/>
          </p:cNvSpPr>
          <p:nvPr/>
        </p:nvSpPr>
        <p:spPr bwMode="gray">
          <a:xfrm>
            <a:off x="531813" y="2276475"/>
            <a:ext cx="2992437" cy="2894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Портрет выпускника дошкольной образовательной организации</a:t>
            </a:r>
          </a:p>
          <a:p>
            <a:pPr marL="285750" indent="-285750" eaLnBrk="0" hangingPunct="0">
              <a:buFont typeface="Arial" charset="0"/>
              <a:buChar char="•"/>
            </a:pPr>
            <a:endParaRPr lang="ru-RU" sz="1400" b="1">
              <a:solidFill>
                <a:srgbClr val="002060"/>
              </a:solidFill>
              <a:latin typeface="Calibri" pitchFamily="34" charset="0"/>
            </a:endParaRPr>
          </a:p>
          <a:p>
            <a:pPr marL="285750" indent="-28575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Предпосылки учебной деятельности в форме основ УУД  </a:t>
            </a:r>
          </a:p>
          <a:p>
            <a:pPr marL="285750" indent="-285750" eaLnBrk="0" hangingPunct="0">
              <a:buFont typeface="Arial" charset="0"/>
              <a:buChar char="•"/>
            </a:pPr>
            <a:endParaRPr lang="ru-RU" sz="1400" b="1">
              <a:solidFill>
                <a:srgbClr val="002060"/>
              </a:solidFill>
              <a:latin typeface="Calibri" pitchFamily="34" charset="0"/>
            </a:endParaRPr>
          </a:p>
          <a:p>
            <a:pPr marL="285750" indent="-28575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Приобретённый опыт – познавательной, исследовательской, проектной, </a:t>
            </a:r>
          </a:p>
          <a:p>
            <a:pPr marL="285750" indent="-285750" eaLnBrk="0" hangingPunct="0">
              <a:buFont typeface="Arial" charset="0"/>
              <a:buChar char="•"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игровой,   творческой деятельности</a:t>
            </a:r>
            <a:endParaRPr lang="en-US" sz="1400" b="1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49161" name="Прямоугольник 3"/>
          <p:cNvSpPr>
            <a:spLocks noChangeArrowheads="1"/>
          </p:cNvSpPr>
          <p:nvPr/>
        </p:nvSpPr>
        <p:spPr bwMode="auto">
          <a:xfrm>
            <a:off x="2589213" y="700088"/>
            <a:ext cx="457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Поддержка  деятельности  педагогов </a:t>
            </a:r>
          </a:p>
        </p:txBody>
      </p:sp>
      <p:pic>
        <p:nvPicPr>
          <p:cNvPr id="49162" name="Рисунок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гнутая влево стрелка 5"/>
          <p:cNvSpPr/>
          <p:nvPr/>
        </p:nvSpPr>
        <p:spPr>
          <a:xfrm rot="19756922">
            <a:off x="3924300" y="3794125"/>
            <a:ext cx="1203325" cy="1820863"/>
          </a:xfrm>
          <a:prstGeom prst="curvedRightArrow">
            <a:avLst>
              <a:gd name="adj1" fmla="val 25000"/>
              <a:gd name="adj2" fmla="val 46220"/>
              <a:gd name="adj3" fmla="val 25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9164" name="TextBox 6"/>
          <p:cNvSpPr txBox="1">
            <a:spLocks noChangeArrowheads="1"/>
          </p:cNvSpPr>
          <p:nvPr/>
        </p:nvSpPr>
        <p:spPr bwMode="auto">
          <a:xfrm>
            <a:off x="1674813" y="5651500"/>
            <a:ext cx="6638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Преемственность с ООП начального общего образования 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F2744-E612-4363-801B-D559B9581B49}" type="slidenum">
              <a:rPr lang="ru-RU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1355725" y="627063"/>
            <a:ext cx="6934200" cy="563562"/>
          </a:xfrm>
        </p:spPr>
        <p:txBody>
          <a:bodyPr/>
          <a:lstStyle/>
          <a:p>
            <a:pPr eaLnBrk="1" hangingPunct="1"/>
            <a:r>
              <a:rPr lang="ru-RU" sz="1800" b="1" smtClean="0"/>
              <a:t>Поддержка  деятельности  педагогов </a:t>
            </a:r>
          </a:p>
        </p:txBody>
      </p:sp>
      <p:sp>
        <p:nvSpPr>
          <p:cNvPr id="50178" name="AutoShape 18"/>
          <p:cNvSpPr>
            <a:spLocks noChangeArrowheads="1"/>
          </p:cNvSpPr>
          <p:nvPr/>
        </p:nvSpPr>
        <p:spPr bwMode="auto">
          <a:xfrm>
            <a:off x="5346700" y="1989138"/>
            <a:ext cx="3384550" cy="3743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1600" b="1">
              <a:solidFill>
                <a:srgbClr val="0070C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Соответствующие  ФГОС ДО  и  ООП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   технологии развития детей  в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   познавательной,  речевой, 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   социально – коммуникативной, 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   музыкальной, театрализованной,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   художественной и др. деятельностях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Дополнительное образование в ДО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Font typeface="Arial" charset="0"/>
              <a:buChar char="•"/>
            </a:pPr>
            <a:endParaRPr lang="ru-RU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0179" name="AutoShape 20"/>
          <p:cNvSpPr>
            <a:spLocks noChangeArrowheads="1"/>
          </p:cNvSpPr>
          <p:nvPr/>
        </p:nvSpPr>
        <p:spPr bwMode="auto">
          <a:xfrm>
            <a:off x="384175" y="1989138"/>
            <a:ext cx="3313113" cy="3717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Кейс методических  </a:t>
            </a:r>
          </a:p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материалов:</a:t>
            </a:r>
          </a:p>
          <a:p>
            <a:pPr algn="ctr" eaLnBrk="0" hangingPunct="0"/>
            <a:endParaRPr lang="ru-RU" sz="12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Построение  и реализация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индивидуальной образовательной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траектории</a:t>
            </a:r>
            <a:r>
              <a:rPr lang="en-US" sz="140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ребенка дошкольного </a:t>
            </a:r>
            <a:endParaRPr lang="en-US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возраста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Инклюзивная практика в ДО 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Работа с двуязычными </a:t>
            </a:r>
          </a:p>
          <a:p>
            <a:pPr algn="ctr" eaLnBrk="0" hangingPunct="0">
              <a:buClr>
                <a:srgbClr val="002060"/>
              </a:buClr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  детьми дошкольного возраста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 ИКТ в ДО: «Цифровой детский сад»</a:t>
            </a:r>
          </a:p>
          <a:p>
            <a:pPr algn="ctr" eaLnBrk="0" hangingPunct="0">
              <a:buClr>
                <a:srgbClr val="002060"/>
              </a:buClr>
              <a:buFont typeface="Arial" charset="0"/>
              <a:buChar char="•"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/>
            <a:endParaRPr lang="ru-RU" sz="1200">
              <a:solidFill>
                <a:srgbClr val="002060"/>
              </a:solidFill>
              <a:latin typeface="Verdana" pitchFamily="34" charset="0"/>
            </a:endParaRPr>
          </a:p>
        </p:txBody>
      </p:sp>
      <p:sp>
        <p:nvSpPr>
          <p:cNvPr id="50180" name="AutoShape 22"/>
          <p:cNvSpPr>
            <a:spLocks noChangeAspect="1" noChangeArrowheads="1" noTextEdit="1"/>
          </p:cNvSpPr>
          <p:nvPr/>
        </p:nvSpPr>
        <p:spPr bwMode="gray">
          <a:xfrm>
            <a:off x="3222625" y="2995613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0181" name="Text Box 34"/>
          <p:cNvSpPr txBox="1">
            <a:spLocks noChangeArrowheads="1"/>
          </p:cNvSpPr>
          <p:nvPr/>
        </p:nvSpPr>
        <p:spPr bwMode="gray">
          <a:xfrm>
            <a:off x="2339975" y="1265238"/>
            <a:ext cx="496728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Реализация содержательного раздела ООП</a:t>
            </a:r>
            <a:endParaRPr lang="en-US" b="1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0182" name="Прямоугольник 3"/>
          <p:cNvSpPr>
            <a:spLocks noChangeArrowheads="1"/>
          </p:cNvSpPr>
          <p:nvPr/>
        </p:nvSpPr>
        <p:spPr bwMode="auto">
          <a:xfrm>
            <a:off x="2789238" y="185738"/>
            <a:ext cx="43005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70C0"/>
                </a:solidFill>
                <a:latin typeface="Calibri" pitchFamily="34" charset="0"/>
              </a:rPr>
              <a:t>Дошкольное образование</a:t>
            </a:r>
            <a:endParaRPr lang="ru-RU" sz="2800">
              <a:latin typeface="Calibri" pitchFamily="34" charset="0"/>
            </a:endParaRPr>
          </a:p>
        </p:txBody>
      </p:sp>
      <p:pic>
        <p:nvPicPr>
          <p:cNvPr id="50183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Выгнутая влево стрелка 26"/>
          <p:cNvSpPr/>
          <p:nvPr/>
        </p:nvSpPr>
        <p:spPr>
          <a:xfrm rot="20302265">
            <a:off x="3849688" y="4022725"/>
            <a:ext cx="1204912" cy="1820863"/>
          </a:xfrm>
          <a:prstGeom prst="curvedRightArrow">
            <a:avLst>
              <a:gd name="adj1" fmla="val 25000"/>
              <a:gd name="adj2" fmla="val 46220"/>
              <a:gd name="adj3" fmla="val 25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0185" name="TextBox 27"/>
          <p:cNvSpPr txBox="1">
            <a:spLocks noChangeArrowheads="1"/>
          </p:cNvSpPr>
          <p:nvPr/>
        </p:nvSpPr>
        <p:spPr bwMode="auto">
          <a:xfrm>
            <a:off x="1619250" y="5949950"/>
            <a:ext cx="663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Преемственность с ООП начального общего образования 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3A308-67B4-4E31-9EE6-63516ED14D6A}" type="slidenum">
              <a:rPr lang="ru-RU"/>
              <a:pPr>
                <a:defRPr/>
              </a:pPr>
              <a:t>28</a:t>
            </a:fld>
            <a:endParaRPr lang="ru-RU"/>
          </a:p>
        </p:txBody>
      </p:sp>
      <p:sp>
        <p:nvSpPr>
          <p:cNvPr id="50187" name="TextBox 2"/>
          <p:cNvSpPr txBox="1">
            <a:spLocks noChangeArrowheads="1"/>
          </p:cNvSpPr>
          <p:nvPr/>
        </p:nvSpPr>
        <p:spPr bwMode="auto">
          <a:xfrm>
            <a:off x="6013450" y="2103438"/>
            <a:ext cx="2230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Кейс методических  </a:t>
            </a:r>
          </a:p>
          <a:p>
            <a:pPr algn="ctr" eaLnBrk="0" hangingPunct="0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материалов: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5588" y="182563"/>
            <a:ext cx="6934200" cy="563562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70C0"/>
                </a:solidFill>
              </a:rPr>
              <a:t>Дошкольное образование</a:t>
            </a:r>
            <a:endParaRPr lang="en-US" sz="2800" b="1" smtClean="0">
              <a:solidFill>
                <a:srgbClr val="0070C0"/>
              </a:solidFill>
            </a:endParaRPr>
          </a:p>
        </p:txBody>
      </p:sp>
      <p:sp>
        <p:nvSpPr>
          <p:cNvPr id="52226" name="AutoShape 18"/>
          <p:cNvSpPr>
            <a:spLocks noChangeArrowheads="1"/>
          </p:cNvSpPr>
          <p:nvPr/>
        </p:nvSpPr>
        <p:spPr bwMode="auto">
          <a:xfrm>
            <a:off x="5016500" y="1792288"/>
            <a:ext cx="3816350" cy="40386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Кейс  организационно- методических  </a:t>
            </a:r>
          </a:p>
          <a:p>
            <a:pPr algn="ctr" eaLnBrk="0" hangingPunct="0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материалов:</a:t>
            </a:r>
          </a:p>
          <a:p>
            <a:pPr algn="ctr" eaLnBrk="0" hangingPunct="0"/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D501D5"/>
              </a:buCl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Модели финансового обеспечения </a:t>
            </a:r>
          </a:p>
          <a:p>
            <a:pPr algn="ctr" eaLnBrk="0" hangingPunct="0">
              <a:buClr>
                <a:srgbClr val="D501D5"/>
              </a:buClr>
            </a:pPr>
            <a:r>
              <a:rPr lang="ru-RU" sz="1400">
                <a:latin typeface="Calibri" pitchFamily="34" charset="0"/>
              </a:rPr>
              <a:t>реализации ООП  дошкольного образования,</a:t>
            </a:r>
          </a:p>
          <a:p>
            <a:pPr algn="ctr" eaLnBrk="0" hangingPunct="0">
              <a:buClr>
                <a:srgbClr val="D501D5"/>
              </a:buClr>
            </a:pPr>
            <a:r>
              <a:rPr lang="ru-RU" sz="1400">
                <a:latin typeface="Calibri" pitchFamily="34" charset="0"/>
              </a:rPr>
              <a:t>оказания услуг по присмотру и уходу</a:t>
            </a:r>
          </a:p>
          <a:p>
            <a:pPr algn="ctr" eaLnBrk="0" hangingPunct="0">
              <a:buClr>
                <a:srgbClr val="D501D5"/>
              </a:buClr>
              <a:buFont typeface="Arial" charset="0"/>
              <a:buChar char="•"/>
            </a:pPr>
            <a:endParaRPr lang="ru-RU" sz="1400">
              <a:latin typeface="Calibri" pitchFamily="34" charset="0"/>
            </a:endParaRPr>
          </a:p>
          <a:p>
            <a:pPr algn="ctr" eaLnBrk="0" hangingPunct="0">
              <a:buClr>
                <a:srgbClr val="D501D5"/>
              </a:buCl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Программы  и модели профессионального</a:t>
            </a:r>
          </a:p>
          <a:p>
            <a:pPr algn="ctr" eaLnBrk="0" hangingPunct="0">
              <a:buClr>
                <a:srgbClr val="D501D5"/>
              </a:buClr>
            </a:pPr>
            <a:r>
              <a:rPr lang="ru-RU" sz="1400">
                <a:latin typeface="Calibri" pitchFamily="34" charset="0"/>
              </a:rPr>
              <a:t> развития педагогических кадров дошкольного</a:t>
            </a:r>
          </a:p>
          <a:p>
            <a:pPr algn="ctr" eaLnBrk="0" hangingPunct="0">
              <a:buClr>
                <a:srgbClr val="D501D5"/>
              </a:buClr>
            </a:pPr>
            <a:r>
              <a:rPr lang="ru-RU" sz="1400">
                <a:latin typeface="Calibri" pitchFamily="34" charset="0"/>
              </a:rPr>
              <a:t> образования</a:t>
            </a:r>
          </a:p>
          <a:p>
            <a:pPr algn="ctr" eaLnBrk="0" hangingPunct="0">
              <a:buClr>
                <a:srgbClr val="D501D5"/>
              </a:buClr>
              <a:buFont typeface="Arial" charset="0"/>
              <a:buChar char="•"/>
            </a:pPr>
            <a:r>
              <a:rPr lang="ru-RU" sz="1400">
                <a:latin typeface="Calibri" pitchFamily="34" charset="0"/>
              </a:rPr>
              <a:t>Проекты локальных актов  дошкольной </a:t>
            </a:r>
          </a:p>
          <a:p>
            <a:pPr algn="ctr" eaLnBrk="0" hangingPunct="0">
              <a:buClr>
                <a:srgbClr val="D501D5"/>
              </a:buClr>
            </a:pPr>
            <a:r>
              <a:rPr lang="ru-RU" sz="1400">
                <a:latin typeface="Calibri" pitchFamily="34" charset="0"/>
              </a:rPr>
              <a:t>организации </a:t>
            </a:r>
            <a:endParaRPr lang="ru-RU" sz="1400" b="1">
              <a:latin typeface="Calibri" pitchFamily="34" charset="0"/>
            </a:endParaRPr>
          </a:p>
          <a:p>
            <a:pPr algn="ctr" eaLnBrk="0" hangingPunct="0">
              <a:buFont typeface="Arial" charset="0"/>
              <a:buChar char="•"/>
            </a:pPr>
            <a:endParaRPr lang="ru-RU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Font typeface="Arial" charset="0"/>
              <a:buChar char="•"/>
            </a:pPr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/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323850" y="1844675"/>
            <a:ext cx="3455988" cy="3933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99CCFF">
                  <a:gamma/>
                  <a:tint val="27451"/>
                  <a:invGamma/>
                </a:srgbClr>
              </a:gs>
            </a:gsLst>
            <a:lin ang="5400000" scaled="1"/>
          </a:gra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endParaRPr lang="ru-RU" sz="1400" b="1">
              <a:solidFill>
                <a:srgbClr val="C104FC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Кейс организационно - методических  </a:t>
            </a:r>
          </a:p>
          <a:p>
            <a:pPr algn="ctr" eaLnBrk="0" hangingPunct="0">
              <a:defRPr/>
            </a:pPr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материалов:</a:t>
            </a:r>
          </a:p>
          <a:p>
            <a:pPr algn="ctr" eaLnBrk="0" hangingPunct="0">
              <a:defRPr/>
            </a:pPr>
            <a:endParaRPr lang="ru-RU" sz="12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Модели и механизмы координации 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муниципальных «детских сервисов»</a:t>
            </a: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Конструирование социокультурной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образовательной среды</a:t>
            </a: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Контент для педагогического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 сопровождения  родителей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 дошкольников </a:t>
            </a: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endParaRPr lang="ru-RU" sz="1400">
              <a:solidFill>
                <a:srgbClr val="002060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Психолого – педагогическое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сопровождение ребенка, в т.ч. </a:t>
            </a:r>
          </a:p>
          <a:p>
            <a:pPr algn="ctr" eaLnBrk="0" hangingPunct="0">
              <a:buClr>
                <a:srgbClr val="C104FC"/>
              </a:buClr>
              <a:defRPr/>
            </a:pPr>
            <a:r>
              <a:rPr lang="ru-RU" sz="1400">
                <a:solidFill>
                  <a:srgbClr val="002060"/>
                </a:solidFill>
                <a:latin typeface="Calibri" pitchFamily="34" charset="0"/>
              </a:rPr>
              <a:t>Одаренного и с ОВЗ</a:t>
            </a: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buFont typeface="Wingdings" pitchFamily="2" charset="2"/>
              <a:buChar char="§"/>
              <a:defRPr/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buClr>
                <a:srgbClr val="C104FC"/>
              </a:buClr>
              <a:defRPr/>
            </a:pPr>
            <a:endParaRPr lang="ru-RU" sz="1400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>
              <a:defRPr/>
            </a:pPr>
            <a:endParaRPr lang="ru-RU" sz="12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2228" name="AutoShape 22"/>
          <p:cNvSpPr>
            <a:spLocks noChangeAspect="1" noChangeArrowheads="1" noTextEdit="1"/>
          </p:cNvSpPr>
          <p:nvPr/>
        </p:nvSpPr>
        <p:spPr bwMode="gray">
          <a:xfrm>
            <a:off x="3222625" y="2995613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29" name="Text Box 34"/>
          <p:cNvSpPr txBox="1">
            <a:spLocks noChangeArrowheads="1"/>
          </p:cNvSpPr>
          <p:nvPr/>
        </p:nvSpPr>
        <p:spPr bwMode="gray">
          <a:xfrm>
            <a:off x="2389188" y="785813"/>
            <a:ext cx="5207000" cy="368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Реализация</a:t>
            </a:r>
            <a:r>
              <a:rPr lang="en-US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организационного</a:t>
            </a:r>
            <a:r>
              <a:rPr lang="en-US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раздела ООП  </a:t>
            </a:r>
            <a:endParaRPr lang="en-US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2230" name="Text Box 35"/>
          <p:cNvSpPr txBox="1">
            <a:spLocks noChangeArrowheads="1"/>
          </p:cNvSpPr>
          <p:nvPr/>
        </p:nvSpPr>
        <p:spPr bwMode="gray">
          <a:xfrm>
            <a:off x="5724525" y="2781300"/>
            <a:ext cx="3240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 sz="1400" b="1">
              <a:solidFill>
                <a:srgbClr val="C00000"/>
              </a:solidFill>
              <a:latin typeface="Calibri" pitchFamily="34" charset="0"/>
            </a:endParaRPr>
          </a:p>
          <a:p>
            <a:pPr algn="ctr" eaLnBrk="0" hangingPunct="0">
              <a:buFont typeface="Wingdings" pitchFamily="2" charset="2"/>
              <a:buChar char="Ø"/>
            </a:pPr>
            <a:endParaRPr lang="ru-RU" sz="14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0" hangingPunct="0"/>
            <a:endParaRPr lang="ru-RU" sz="12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2231" name="Прямоугольник 3"/>
          <p:cNvSpPr>
            <a:spLocks noChangeArrowheads="1"/>
          </p:cNvSpPr>
          <p:nvPr/>
        </p:nvSpPr>
        <p:spPr bwMode="auto">
          <a:xfrm>
            <a:off x="900113" y="1154113"/>
            <a:ext cx="7127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Поддержка  деятельности  педагогов  и руководителей</a:t>
            </a:r>
          </a:p>
        </p:txBody>
      </p:sp>
      <p:pic>
        <p:nvPicPr>
          <p:cNvPr id="52232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Выгнутая влево стрелка 25"/>
          <p:cNvSpPr/>
          <p:nvPr/>
        </p:nvSpPr>
        <p:spPr>
          <a:xfrm rot="20302265">
            <a:off x="3849688" y="4022725"/>
            <a:ext cx="1204912" cy="1820863"/>
          </a:xfrm>
          <a:prstGeom prst="curvedRightArrow">
            <a:avLst>
              <a:gd name="adj1" fmla="val 25000"/>
              <a:gd name="adj2" fmla="val 46220"/>
              <a:gd name="adj3" fmla="val 25000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2234" name="TextBox 26"/>
          <p:cNvSpPr txBox="1">
            <a:spLocks noChangeArrowheads="1"/>
          </p:cNvSpPr>
          <p:nvPr/>
        </p:nvSpPr>
        <p:spPr bwMode="auto">
          <a:xfrm>
            <a:off x="1547813" y="6056313"/>
            <a:ext cx="663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Преемственность с ООП начального общего образования 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114B6E-A0BE-44F2-8289-657BC01BE5F3}" type="slidenum">
              <a:rPr lang="ru-RU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28050" y="6202363"/>
            <a:ext cx="468313" cy="457200"/>
          </a:xfrm>
        </p:spPr>
        <p:txBody>
          <a:bodyPr/>
          <a:lstStyle/>
          <a:p>
            <a:pPr>
              <a:defRPr/>
            </a:pPr>
            <a:fld id="{79305F0B-FC2C-4502-91EA-B96EA75474A1}" type="slidenum">
              <a:rPr lang="ru-RU"/>
              <a:pPr>
                <a:defRPr/>
              </a:pPr>
              <a:t>3</a:t>
            </a:fld>
            <a:endParaRPr lang="ru-RU"/>
          </a:p>
        </p:txBody>
      </p:sp>
      <p:cxnSp>
        <p:nvCxnSpPr>
          <p:cNvPr id="16386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971550" y="5543550"/>
            <a:ext cx="7200900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720725" y="5724525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16388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971550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89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692275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0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11413" y="5481638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1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32138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2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851275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3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572000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4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292725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5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11863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6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732588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7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451725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8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172450" y="54721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9" name="TextBox 27"/>
          <p:cNvSpPr txBox="1">
            <a:spLocks noChangeArrowheads="1"/>
          </p:cNvSpPr>
          <p:nvPr/>
        </p:nvSpPr>
        <p:spPr bwMode="auto">
          <a:xfrm>
            <a:off x="7272338" y="5724525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16400" name="TextBox 28"/>
          <p:cNvSpPr txBox="1">
            <a:spLocks noChangeArrowheads="1"/>
          </p:cNvSpPr>
          <p:nvPr/>
        </p:nvSpPr>
        <p:spPr bwMode="auto">
          <a:xfrm>
            <a:off x="7956550" y="5724525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6401" name="TextBox 34"/>
          <p:cNvSpPr txBox="1">
            <a:spLocks noChangeArrowheads="1"/>
          </p:cNvSpPr>
          <p:nvPr/>
        </p:nvSpPr>
        <p:spPr bwMode="auto">
          <a:xfrm>
            <a:off x="4427538" y="5724525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6402" name="TextBox 37"/>
          <p:cNvSpPr txBox="1">
            <a:spLocks noChangeArrowheads="1"/>
          </p:cNvSpPr>
          <p:nvPr/>
        </p:nvSpPr>
        <p:spPr bwMode="auto">
          <a:xfrm>
            <a:off x="1511300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16403" name="TextBox 38"/>
          <p:cNvSpPr txBox="1">
            <a:spLocks noChangeArrowheads="1"/>
          </p:cNvSpPr>
          <p:nvPr/>
        </p:nvSpPr>
        <p:spPr bwMode="auto">
          <a:xfrm>
            <a:off x="2232025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60</a:t>
            </a:r>
          </a:p>
        </p:txBody>
      </p:sp>
      <p:sp>
        <p:nvSpPr>
          <p:cNvPr id="16404" name="TextBox 39"/>
          <p:cNvSpPr txBox="1">
            <a:spLocks noChangeArrowheads="1"/>
          </p:cNvSpPr>
          <p:nvPr/>
        </p:nvSpPr>
        <p:spPr bwMode="auto">
          <a:xfrm>
            <a:off x="2952750" y="5722938"/>
            <a:ext cx="3587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40</a:t>
            </a:r>
          </a:p>
        </p:txBody>
      </p:sp>
      <p:sp>
        <p:nvSpPr>
          <p:cNvPr id="16405" name="TextBox 40"/>
          <p:cNvSpPr txBox="1">
            <a:spLocks noChangeArrowheads="1"/>
          </p:cNvSpPr>
          <p:nvPr/>
        </p:nvSpPr>
        <p:spPr bwMode="auto">
          <a:xfrm>
            <a:off x="3671888" y="5688013"/>
            <a:ext cx="3603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16406" name="TextBox 41"/>
          <p:cNvSpPr txBox="1">
            <a:spLocks noChangeArrowheads="1"/>
          </p:cNvSpPr>
          <p:nvPr/>
        </p:nvSpPr>
        <p:spPr bwMode="auto">
          <a:xfrm>
            <a:off x="5111750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16407" name="TextBox 42"/>
          <p:cNvSpPr txBox="1">
            <a:spLocks noChangeArrowheads="1"/>
          </p:cNvSpPr>
          <p:nvPr/>
        </p:nvSpPr>
        <p:spPr bwMode="auto">
          <a:xfrm>
            <a:off x="5832475" y="5724525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40</a:t>
            </a:r>
          </a:p>
        </p:txBody>
      </p:sp>
      <p:sp>
        <p:nvSpPr>
          <p:cNvPr id="16408" name="TextBox 43"/>
          <p:cNvSpPr txBox="1">
            <a:spLocks noChangeArrowheads="1"/>
          </p:cNvSpPr>
          <p:nvPr/>
        </p:nvSpPr>
        <p:spPr bwMode="auto">
          <a:xfrm>
            <a:off x="6551613" y="5724525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60</a:t>
            </a: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3887788" y="4319588"/>
            <a:ext cx="144462" cy="5762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4032250" y="4319588"/>
            <a:ext cx="539750" cy="5762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 bwMode="auto">
          <a:xfrm>
            <a:off x="4572000" y="4319588"/>
            <a:ext cx="1476375" cy="576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6412" name="Прямоугольник 49"/>
          <p:cNvSpPr>
            <a:spLocks noChangeArrowheads="1"/>
          </p:cNvSpPr>
          <p:nvPr/>
        </p:nvSpPr>
        <p:spPr bwMode="auto">
          <a:xfrm>
            <a:off x="6048375" y="4319588"/>
            <a:ext cx="863600" cy="576262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pPr eaLnBrk="0" hangingPunct="0"/>
            <a:endParaRPr lang="ru-RU"/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6911975" y="4319588"/>
            <a:ext cx="539750" cy="57626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6414" name="TextBox 51"/>
          <p:cNvSpPr txBox="1">
            <a:spLocks noChangeArrowheads="1"/>
          </p:cNvSpPr>
          <p:nvPr/>
        </p:nvSpPr>
        <p:spPr bwMode="auto">
          <a:xfrm>
            <a:off x="3816350" y="4500563"/>
            <a:ext cx="25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6415" name="TextBox 52"/>
          <p:cNvSpPr txBox="1">
            <a:spLocks noChangeArrowheads="1"/>
          </p:cNvSpPr>
          <p:nvPr/>
        </p:nvSpPr>
        <p:spPr bwMode="auto">
          <a:xfrm>
            <a:off x="4032250" y="4500563"/>
            <a:ext cx="449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15</a:t>
            </a:r>
          </a:p>
        </p:txBody>
      </p:sp>
      <p:sp>
        <p:nvSpPr>
          <p:cNvPr id="16416" name="TextBox 53"/>
          <p:cNvSpPr txBox="1">
            <a:spLocks noChangeArrowheads="1"/>
          </p:cNvSpPr>
          <p:nvPr/>
        </p:nvSpPr>
        <p:spPr bwMode="auto">
          <a:xfrm>
            <a:off x="5111750" y="4500563"/>
            <a:ext cx="468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41</a:t>
            </a:r>
          </a:p>
        </p:txBody>
      </p:sp>
      <p:sp>
        <p:nvSpPr>
          <p:cNvPr id="16417" name="TextBox 54"/>
          <p:cNvSpPr txBox="1">
            <a:spLocks noChangeArrowheads="1"/>
          </p:cNvSpPr>
          <p:nvPr/>
        </p:nvSpPr>
        <p:spPr bwMode="auto">
          <a:xfrm>
            <a:off x="6264275" y="4500563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2"/>
                </a:solidFill>
                <a:latin typeface="Calibri" pitchFamily="34" charset="0"/>
              </a:rPr>
              <a:t>24</a:t>
            </a:r>
          </a:p>
        </p:txBody>
      </p:sp>
      <p:sp>
        <p:nvSpPr>
          <p:cNvPr id="16418" name="TextBox 55"/>
          <p:cNvSpPr txBox="1">
            <a:spLocks noChangeArrowheads="1"/>
          </p:cNvSpPr>
          <p:nvPr/>
        </p:nvSpPr>
        <p:spPr bwMode="auto">
          <a:xfrm>
            <a:off x="6948488" y="4500563"/>
            <a:ext cx="525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15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024063" y="6194425"/>
            <a:ext cx="180975" cy="17938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6420" name="TextBox 47"/>
          <p:cNvSpPr txBox="1">
            <a:spLocks noChangeArrowheads="1"/>
          </p:cNvSpPr>
          <p:nvPr/>
        </p:nvSpPr>
        <p:spPr bwMode="auto">
          <a:xfrm>
            <a:off x="2157413" y="6089650"/>
            <a:ext cx="199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Недостаточный</a:t>
            </a: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2024063" y="6526213"/>
            <a:ext cx="180975" cy="17938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6422" name="TextBox 60"/>
          <p:cNvSpPr txBox="1">
            <a:spLocks noChangeArrowheads="1"/>
          </p:cNvSpPr>
          <p:nvPr/>
        </p:nvSpPr>
        <p:spPr bwMode="auto">
          <a:xfrm>
            <a:off x="2205038" y="6446838"/>
            <a:ext cx="1681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Пониженный</a:t>
            </a: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4392613" y="6435725"/>
            <a:ext cx="179387" cy="179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6424" name="TextBox 62"/>
          <p:cNvSpPr txBox="1">
            <a:spLocks noChangeArrowheads="1"/>
          </p:cNvSpPr>
          <p:nvPr/>
        </p:nvSpPr>
        <p:spPr bwMode="auto">
          <a:xfrm>
            <a:off x="4572000" y="6318250"/>
            <a:ext cx="1216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Базовый</a:t>
            </a: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5999163" y="6167438"/>
            <a:ext cx="179387" cy="180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6426" name="TextBox 64"/>
          <p:cNvSpPr txBox="1">
            <a:spLocks noChangeArrowheads="1"/>
          </p:cNvSpPr>
          <p:nvPr/>
        </p:nvSpPr>
        <p:spPr bwMode="auto">
          <a:xfrm>
            <a:off x="6178550" y="6078538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Повышенный</a:t>
            </a:r>
          </a:p>
        </p:txBody>
      </p:sp>
      <p:sp>
        <p:nvSpPr>
          <p:cNvPr id="66" name="Прямоугольник 65"/>
          <p:cNvSpPr/>
          <p:nvPr/>
        </p:nvSpPr>
        <p:spPr bwMode="auto">
          <a:xfrm>
            <a:off x="6011863" y="6508750"/>
            <a:ext cx="179387" cy="1793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6428" name="TextBox 66"/>
          <p:cNvSpPr txBox="1">
            <a:spLocks noChangeArrowheads="1"/>
          </p:cNvSpPr>
          <p:nvPr/>
        </p:nvSpPr>
        <p:spPr bwMode="auto">
          <a:xfrm>
            <a:off x="6191250" y="6430963"/>
            <a:ext cx="121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Высокий</a:t>
            </a:r>
          </a:p>
        </p:txBody>
      </p:sp>
      <p:sp>
        <p:nvSpPr>
          <p:cNvPr id="16429" name="TextBox 58"/>
          <p:cNvSpPr txBox="1">
            <a:spLocks noChangeArrowheads="1"/>
          </p:cNvSpPr>
          <p:nvPr/>
        </p:nvSpPr>
        <p:spPr bwMode="auto">
          <a:xfrm>
            <a:off x="971550" y="4500563"/>
            <a:ext cx="280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ОКРУЖАЮЩИЙ МИР</a:t>
            </a:r>
          </a:p>
        </p:txBody>
      </p:sp>
      <p:sp>
        <p:nvSpPr>
          <p:cNvPr id="69" name="Прямоугольник 68"/>
          <p:cNvSpPr/>
          <p:nvPr/>
        </p:nvSpPr>
        <p:spPr bwMode="auto">
          <a:xfrm>
            <a:off x="3635375" y="3240088"/>
            <a:ext cx="252413" cy="5762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0" name="Прямоугольник 69"/>
          <p:cNvSpPr/>
          <p:nvPr/>
        </p:nvSpPr>
        <p:spPr bwMode="auto">
          <a:xfrm>
            <a:off x="3887788" y="3240088"/>
            <a:ext cx="684212" cy="57626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4572000" y="3240088"/>
            <a:ext cx="863600" cy="576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2" name="Прямоугольник 71"/>
          <p:cNvSpPr/>
          <p:nvPr/>
        </p:nvSpPr>
        <p:spPr bwMode="auto">
          <a:xfrm>
            <a:off x="5435600" y="3240088"/>
            <a:ext cx="1223963" cy="5762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3" name="Прямоугольник 72"/>
          <p:cNvSpPr/>
          <p:nvPr/>
        </p:nvSpPr>
        <p:spPr bwMode="auto">
          <a:xfrm>
            <a:off x="6659563" y="3240088"/>
            <a:ext cx="576262" cy="57626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6435" name="TextBox 73"/>
          <p:cNvSpPr txBox="1">
            <a:spLocks noChangeArrowheads="1"/>
          </p:cNvSpPr>
          <p:nvPr/>
        </p:nvSpPr>
        <p:spPr bwMode="auto">
          <a:xfrm>
            <a:off x="3635375" y="3384550"/>
            <a:ext cx="260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6436" name="TextBox 74"/>
          <p:cNvSpPr txBox="1">
            <a:spLocks noChangeArrowheads="1"/>
          </p:cNvSpPr>
          <p:nvPr/>
        </p:nvSpPr>
        <p:spPr bwMode="auto">
          <a:xfrm>
            <a:off x="3995738" y="3384550"/>
            <a:ext cx="450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19</a:t>
            </a:r>
          </a:p>
        </p:txBody>
      </p:sp>
      <p:sp>
        <p:nvSpPr>
          <p:cNvPr id="16437" name="TextBox 75"/>
          <p:cNvSpPr txBox="1">
            <a:spLocks noChangeArrowheads="1"/>
          </p:cNvSpPr>
          <p:nvPr/>
        </p:nvSpPr>
        <p:spPr bwMode="auto">
          <a:xfrm>
            <a:off x="4824413" y="3384550"/>
            <a:ext cx="468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24</a:t>
            </a:r>
          </a:p>
        </p:txBody>
      </p:sp>
      <p:sp>
        <p:nvSpPr>
          <p:cNvPr id="16438" name="TextBox 76"/>
          <p:cNvSpPr txBox="1">
            <a:spLocks noChangeArrowheads="1"/>
          </p:cNvSpPr>
          <p:nvPr/>
        </p:nvSpPr>
        <p:spPr bwMode="auto">
          <a:xfrm>
            <a:off x="5867400" y="3384550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2"/>
                </a:solidFill>
                <a:latin typeface="Calibri" pitchFamily="34" charset="0"/>
              </a:rPr>
              <a:t>34</a:t>
            </a:r>
          </a:p>
        </p:txBody>
      </p:sp>
      <p:sp>
        <p:nvSpPr>
          <p:cNvPr id="16439" name="TextBox 77"/>
          <p:cNvSpPr txBox="1">
            <a:spLocks noChangeArrowheads="1"/>
          </p:cNvSpPr>
          <p:nvPr/>
        </p:nvSpPr>
        <p:spPr bwMode="auto">
          <a:xfrm>
            <a:off x="6732588" y="3384550"/>
            <a:ext cx="525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16</a:t>
            </a:r>
          </a:p>
        </p:txBody>
      </p:sp>
      <p:sp>
        <p:nvSpPr>
          <p:cNvPr id="16440" name="TextBox 78"/>
          <p:cNvSpPr txBox="1">
            <a:spLocks noChangeArrowheads="1"/>
          </p:cNvSpPr>
          <p:nvPr/>
        </p:nvSpPr>
        <p:spPr bwMode="auto">
          <a:xfrm>
            <a:off x="1042988" y="3384550"/>
            <a:ext cx="2305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МАТЕМАТИКА</a:t>
            </a:r>
          </a:p>
        </p:txBody>
      </p:sp>
      <p:sp>
        <p:nvSpPr>
          <p:cNvPr id="80" name="Прямоугольник 79"/>
          <p:cNvSpPr/>
          <p:nvPr/>
        </p:nvSpPr>
        <p:spPr bwMode="auto">
          <a:xfrm>
            <a:off x="3995738" y="2160588"/>
            <a:ext cx="107950" cy="5746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1" name="Прямоугольник 80"/>
          <p:cNvSpPr/>
          <p:nvPr/>
        </p:nvSpPr>
        <p:spPr bwMode="auto">
          <a:xfrm>
            <a:off x="4103688" y="2160588"/>
            <a:ext cx="468312" cy="57467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2" name="Прямоугольник 81"/>
          <p:cNvSpPr/>
          <p:nvPr/>
        </p:nvSpPr>
        <p:spPr bwMode="auto">
          <a:xfrm>
            <a:off x="4572000" y="2128838"/>
            <a:ext cx="900113" cy="576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3" name="Прямоугольник 82"/>
          <p:cNvSpPr/>
          <p:nvPr/>
        </p:nvSpPr>
        <p:spPr bwMode="auto">
          <a:xfrm>
            <a:off x="5472113" y="2133600"/>
            <a:ext cx="1511300" cy="5762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4" name="Прямоугольник 83"/>
          <p:cNvSpPr/>
          <p:nvPr/>
        </p:nvSpPr>
        <p:spPr bwMode="auto">
          <a:xfrm>
            <a:off x="6994525" y="2133600"/>
            <a:ext cx="612775" cy="57626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6446" name="TextBox 84"/>
          <p:cNvSpPr txBox="1">
            <a:spLocks noChangeArrowheads="1"/>
          </p:cNvSpPr>
          <p:nvPr/>
        </p:nvSpPr>
        <p:spPr bwMode="auto">
          <a:xfrm>
            <a:off x="3924300" y="2268538"/>
            <a:ext cx="258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3</a:t>
            </a:r>
          </a:p>
        </p:txBody>
      </p:sp>
      <p:sp>
        <p:nvSpPr>
          <p:cNvPr id="16447" name="TextBox 85"/>
          <p:cNvSpPr txBox="1">
            <a:spLocks noChangeArrowheads="1"/>
          </p:cNvSpPr>
          <p:nvPr/>
        </p:nvSpPr>
        <p:spPr bwMode="auto">
          <a:xfrm>
            <a:off x="4140200" y="2268538"/>
            <a:ext cx="449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13</a:t>
            </a:r>
          </a:p>
        </p:txBody>
      </p:sp>
      <p:sp>
        <p:nvSpPr>
          <p:cNvPr id="16448" name="TextBox 86"/>
          <p:cNvSpPr txBox="1">
            <a:spLocks noChangeArrowheads="1"/>
          </p:cNvSpPr>
          <p:nvPr/>
        </p:nvSpPr>
        <p:spPr bwMode="auto">
          <a:xfrm>
            <a:off x="4859338" y="2268538"/>
            <a:ext cx="468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25</a:t>
            </a:r>
          </a:p>
        </p:txBody>
      </p:sp>
      <p:sp>
        <p:nvSpPr>
          <p:cNvPr id="16449" name="TextBox 87"/>
          <p:cNvSpPr txBox="1">
            <a:spLocks noChangeArrowheads="1"/>
          </p:cNvSpPr>
          <p:nvPr/>
        </p:nvSpPr>
        <p:spPr bwMode="auto">
          <a:xfrm>
            <a:off x="6011863" y="2268538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2"/>
                </a:solidFill>
                <a:latin typeface="Calibri" pitchFamily="34" charset="0"/>
              </a:rPr>
              <a:t>42</a:t>
            </a:r>
          </a:p>
        </p:txBody>
      </p:sp>
      <p:sp>
        <p:nvSpPr>
          <p:cNvPr id="16450" name="TextBox 88"/>
          <p:cNvSpPr txBox="1">
            <a:spLocks noChangeArrowheads="1"/>
          </p:cNvSpPr>
          <p:nvPr/>
        </p:nvSpPr>
        <p:spPr bwMode="auto">
          <a:xfrm>
            <a:off x="7064375" y="2268538"/>
            <a:ext cx="525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Calibri" pitchFamily="34" charset="0"/>
              </a:rPr>
              <a:t>17</a:t>
            </a:r>
          </a:p>
        </p:txBody>
      </p:sp>
      <p:sp>
        <p:nvSpPr>
          <p:cNvPr id="16451" name="TextBox 89"/>
          <p:cNvSpPr txBox="1">
            <a:spLocks noChangeArrowheads="1"/>
          </p:cNvSpPr>
          <p:nvPr/>
        </p:nvSpPr>
        <p:spPr bwMode="auto">
          <a:xfrm>
            <a:off x="1042988" y="2268538"/>
            <a:ext cx="2520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РУССКИЙ ЯЗЫК</a:t>
            </a:r>
          </a:p>
        </p:txBody>
      </p:sp>
      <p:cxnSp>
        <p:nvCxnSpPr>
          <p:cNvPr id="16452" name="Прямая соединительная линия 91"/>
          <p:cNvCxnSpPr>
            <a:cxnSpLocks noChangeShapeType="1"/>
          </p:cNvCxnSpPr>
          <p:nvPr/>
        </p:nvCxnSpPr>
        <p:spPr bwMode="auto">
          <a:xfrm flipH="1">
            <a:off x="4572000" y="1844675"/>
            <a:ext cx="17463" cy="36718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453" name="TextBox 95"/>
          <p:cNvSpPr txBox="1">
            <a:spLocks noChangeArrowheads="1"/>
          </p:cNvSpPr>
          <p:nvPr/>
        </p:nvSpPr>
        <p:spPr bwMode="auto">
          <a:xfrm>
            <a:off x="1187450" y="1425575"/>
            <a:ext cx="7956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Calibri" pitchFamily="34" charset="0"/>
              </a:rPr>
              <a:t>2013</a:t>
            </a:r>
            <a:r>
              <a:rPr lang="ru-RU" sz="2400" i="1">
                <a:solidFill>
                  <a:srgbClr val="002060"/>
                </a:solidFill>
                <a:latin typeface="Calibri" pitchFamily="34" charset="0"/>
              </a:rPr>
              <a:t>, свыше 40 тыс. учащихся из 33 регионов</a:t>
            </a:r>
          </a:p>
        </p:txBody>
      </p:sp>
      <p:sp>
        <p:nvSpPr>
          <p:cNvPr id="16454" name="TextBox 90"/>
          <p:cNvSpPr txBox="1">
            <a:spLocks noChangeArrowheads="1"/>
          </p:cNvSpPr>
          <p:nvPr/>
        </p:nvSpPr>
        <p:spPr bwMode="auto">
          <a:xfrm>
            <a:off x="107950" y="5114925"/>
            <a:ext cx="1939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i="1">
                <a:solidFill>
                  <a:srgbClr val="002060"/>
                </a:solidFill>
                <a:latin typeface="Calibri" pitchFamily="34" charset="0"/>
              </a:rPr>
              <a:t>Процент учащихся</a:t>
            </a:r>
          </a:p>
        </p:txBody>
      </p:sp>
      <p:sp>
        <p:nvSpPr>
          <p:cNvPr id="16455" name="Прямоугольник 2"/>
          <p:cNvSpPr>
            <a:spLocks noChangeArrowheads="1"/>
          </p:cNvSpPr>
          <p:nvPr/>
        </p:nvSpPr>
        <p:spPr bwMode="auto">
          <a:xfrm>
            <a:off x="755650" y="404813"/>
            <a:ext cx="806450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3200" b="1">
                <a:solidFill>
                  <a:srgbClr val="0070C0"/>
                </a:solidFill>
                <a:latin typeface="Calibri" pitchFamily="34" charset="0"/>
              </a:rPr>
              <a:t>За год до введения ФГОС:</a:t>
            </a:r>
          </a:p>
          <a:p>
            <a:pPr algn="ctr">
              <a:lnSpc>
                <a:spcPct val="85000"/>
              </a:lnSpc>
            </a:pPr>
            <a:r>
              <a:rPr lang="ru-RU" sz="3200" b="1">
                <a:solidFill>
                  <a:srgbClr val="0070C0"/>
                </a:solidFill>
                <a:latin typeface="Calibri" pitchFamily="34" charset="0"/>
              </a:rPr>
              <a:t>достижение предметных результатов</a:t>
            </a:r>
          </a:p>
        </p:txBody>
      </p:sp>
      <p:pic>
        <p:nvPicPr>
          <p:cNvPr id="16457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313" y="396875"/>
            <a:ext cx="60594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70C0"/>
                </a:solidFill>
              </a:rPr>
              <a:t>Начальное, основное, среднее общее образование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Системные проекты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9338" y="1989138"/>
            <a:ext cx="4076700" cy="331152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Поддержка и сопровождение  введения и реализации ФГОС  и ООП  общего образования 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Разработка и сопровождение внедрения  системы мониторинга  введения ФГОС и реализации ООП  на уровне  образовательной организации, динамики качества образования 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Примерные перечни  средств обучения , обеспечивающих  реализацию ООП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endParaRPr lang="ru-RU" sz="1400" b="1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B503A8"/>
              </a:buClr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rgbClr val="C104FC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539750" y="1989138"/>
            <a:ext cx="4076700" cy="331152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Проведение  социологических  исследований  удовлетворенности участников образовательных   отношений условиями и результатами общего образования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Разработка ,  обсуждение  и внедрение модельной основной образовательной программы  начального  (основного, среднего)  общего образования образовательной организации</a:t>
            </a:r>
          </a:p>
          <a:p>
            <a:pPr eaLnBrk="1" fontAlgn="auto" hangingPunct="1">
              <a:spcAft>
                <a:spcPts val="0"/>
              </a:spcAft>
              <a:buClr>
                <a:srgbClr val="002060"/>
              </a:buClr>
              <a:buFont typeface="Arial" pitchFamily="34" charset="0"/>
              <a:buChar char="•"/>
              <a:defRPr/>
            </a:pPr>
            <a:r>
              <a:rPr lang="ru-RU" sz="1400" b="1" dirty="0" smtClean="0">
                <a:solidFill>
                  <a:srgbClr val="002060"/>
                </a:solidFill>
              </a:rPr>
              <a:t>Исследование </a:t>
            </a:r>
            <a:r>
              <a:rPr lang="ru-RU" sz="1400" b="1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1400" b="1" dirty="0" smtClean="0">
                <a:solidFill>
                  <a:srgbClr val="002060"/>
                </a:solidFill>
              </a:rPr>
              <a:t> предметных, </a:t>
            </a:r>
            <a:r>
              <a:rPr lang="ru-RU" sz="1400" b="1" dirty="0" err="1" smtClean="0">
                <a:solidFill>
                  <a:srgbClr val="002060"/>
                </a:solidFill>
              </a:rPr>
              <a:t>метапредметных</a:t>
            </a:r>
            <a:r>
              <a:rPr lang="ru-RU" sz="1400" b="1" dirty="0" smtClean="0">
                <a:solidFill>
                  <a:srgbClr val="002060"/>
                </a:solidFill>
              </a:rPr>
              <a:t> и личностных результатов освоения ООП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b="1" dirty="0" smtClean="0">
              <a:solidFill>
                <a:srgbClr val="C104FC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850217" y="5473005"/>
            <a:ext cx="5299592" cy="923330"/>
          </a:xfrm>
          <a:prstGeom prst="rect">
            <a:avLst/>
          </a:prstGeom>
          <a:solidFill>
            <a:srgbClr val="002060"/>
          </a:solidFill>
          <a:ln w="38100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i="1">
                <a:solidFill>
                  <a:schemeClr val="bg1"/>
                </a:solidFill>
                <a:latin typeface="Calibri" pitchFamily="34" charset="0"/>
              </a:rPr>
              <a:t>Присвоение образовательным организациям </a:t>
            </a:r>
          </a:p>
          <a:p>
            <a:pPr algn="ctr">
              <a:defRPr/>
            </a:pPr>
            <a:r>
              <a:rPr lang="ru-RU" b="1" i="1">
                <a:solidFill>
                  <a:schemeClr val="bg1"/>
                </a:solidFill>
                <a:latin typeface="Calibri" pitchFamily="34" charset="0"/>
              </a:rPr>
              <a:t> статуса инновационной площадки ИМОС</a:t>
            </a:r>
            <a:r>
              <a:rPr lang="ru-RU" b="1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4279" name="Прямоугольник 2"/>
          <p:cNvSpPr>
            <a:spLocks noChangeArrowheads="1"/>
          </p:cNvSpPr>
          <p:nvPr/>
        </p:nvSpPr>
        <p:spPr bwMode="auto">
          <a:xfrm>
            <a:off x="395288" y="1525588"/>
            <a:ext cx="7777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  <a:latin typeface="Calibri" pitchFamily="34" charset="0"/>
              </a:rPr>
              <a:t>Поддержка  деятельности  образовательных организаций </a:t>
            </a:r>
          </a:p>
        </p:txBody>
      </p:sp>
      <p:pic>
        <p:nvPicPr>
          <p:cNvPr id="54280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EBDDC-598D-4CB6-A248-FFD105697AA3}" type="slidenum">
              <a:rPr lang="ru-RU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244475"/>
            <a:ext cx="6069012" cy="563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Начальное, основное,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 среднее общее   образование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gray">
          <a:xfrm>
            <a:off x="611188" y="1628775"/>
            <a:ext cx="8532812" cy="4495800"/>
          </a:xfrm>
          <a:prstGeom prst="rightArrow">
            <a:avLst>
              <a:gd name="adj1" fmla="val 79306"/>
              <a:gd name="adj2" fmla="val 34844"/>
            </a:avLst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tint val="5764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blackWhite">
          <a:xfrm>
            <a:off x="611188" y="2636838"/>
            <a:ext cx="6697662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Оценка эффективности реализации программы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воспитания и социализации 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blackWhite">
          <a:xfrm>
            <a:off x="611188" y="3644900"/>
            <a:ext cx="6697662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Система оценки эффективности деятельности  педагогов и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руководителей образовательных организаций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blackWhite">
          <a:xfrm>
            <a:off x="611188" y="4652963"/>
            <a:ext cx="6697662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Электронная персонифицированная  система учета результатов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образовательных достижений обучающихся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55302" name="AutoShape 7"/>
          <p:cNvSpPr>
            <a:spLocks noChangeArrowheads="1"/>
          </p:cNvSpPr>
          <p:nvPr/>
        </p:nvSpPr>
        <p:spPr bwMode="black">
          <a:xfrm>
            <a:off x="6659563" y="3068638"/>
            <a:ext cx="29718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Преемственность</a:t>
            </a:r>
          </a:p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 с  ООП ООО</a:t>
            </a:r>
            <a:endParaRPr lang="en-US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303" name="TextBox 9"/>
          <p:cNvSpPr txBox="1">
            <a:spLocks noChangeArrowheads="1"/>
          </p:cNvSpPr>
          <p:nvPr/>
        </p:nvSpPr>
        <p:spPr bwMode="auto">
          <a:xfrm>
            <a:off x="755650" y="1125538"/>
            <a:ext cx="6696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Методическое обеспечение  реализации Целевого раздела ООП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blackWhite">
          <a:xfrm>
            <a:off x="611188" y="5661025"/>
            <a:ext cx="6697662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Система заданий для  текущего  и промежуточного оценивания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индивидуальных достижений обучающихся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blackWhite">
          <a:xfrm>
            <a:off x="611188" y="1628775"/>
            <a:ext cx="6697662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Инструментарий  для оценки предметных, </a:t>
            </a:r>
            <a:r>
              <a:rPr lang="ru-RU" b="1" dirty="0" err="1">
                <a:solidFill>
                  <a:srgbClr val="002060"/>
                </a:solidFill>
                <a:latin typeface="+mn-lt"/>
                <a:cs typeface="+mn-cs"/>
              </a:rPr>
              <a:t>метапредметных</a:t>
            </a: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и личностных результатов </a:t>
            </a: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 </a:t>
            </a:r>
            <a:endParaRPr lang="en-US" sz="16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55306" name="Рисунок 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A820C-AE4F-47B2-A95D-20E57FBE84FD}" type="slidenum">
              <a:rPr lang="ru-RU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88913"/>
            <a:ext cx="6934200" cy="563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Начальное, основное,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 среднее общее образование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gray">
          <a:xfrm>
            <a:off x="755650" y="1628775"/>
            <a:ext cx="8388350" cy="4495800"/>
          </a:xfrm>
          <a:prstGeom prst="rightArrow">
            <a:avLst>
              <a:gd name="adj1" fmla="val 79306"/>
              <a:gd name="adj2" fmla="val 34844"/>
            </a:avLst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tint val="5764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blackWhite">
          <a:xfrm>
            <a:off x="755650" y="2636838"/>
            <a:ext cx="6553200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Рабочие программы учебных предметов,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в т.ч. для профильного обучения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blackWhite">
          <a:xfrm>
            <a:off x="755650" y="3644900"/>
            <a:ext cx="6553200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Программы курсов и модели  организации внеурочной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деятельности.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Программы поддержки успешной социализации обучающихся</a:t>
            </a:r>
            <a:endParaRPr lang="en-US" sz="16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blackWhite">
          <a:xfrm>
            <a:off x="755650" y="4652963"/>
            <a:ext cx="6553200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Модели  и программы проектной деятельности обучающихся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57350" name="AutoShape 7"/>
          <p:cNvSpPr>
            <a:spLocks noChangeArrowheads="1"/>
          </p:cNvSpPr>
          <p:nvPr/>
        </p:nvSpPr>
        <p:spPr bwMode="black">
          <a:xfrm>
            <a:off x="6659563" y="3068638"/>
            <a:ext cx="29718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Преемственность</a:t>
            </a:r>
          </a:p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 с  ООП ООО</a:t>
            </a:r>
            <a:endParaRPr lang="en-US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7351" name="TextBox 9"/>
          <p:cNvSpPr txBox="1">
            <a:spLocks noChangeArrowheads="1"/>
          </p:cNvSpPr>
          <p:nvPr/>
        </p:nvSpPr>
        <p:spPr bwMode="auto">
          <a:xfrm>
            <a:off x="179388" y="981075"/>
            <a:ext cx="8424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Методическое обеспечение  реализации Содержательного раздела ООП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blackWhite">
          <a:xfrm>
            <a:off x="755650" y="5661025"/>
            <a:ext cx="6553200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Модели </a:t>
            </a:r>
            <a:r>
              <a:rPr lang="en-US" b="1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 и технологии инклюзивного образования</a:t>
            </a:r>
          </a:p>
          <a:p>
            <a:pPr eaLnBrk="0" hangingPunct="0"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blackWhite">
          <a:xfrm>
            <a:off x="755650" y="1628775"/>
            <a:ext cx="6553200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Технологии  (включая инструментарий)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формирования и развития УУД у обучающихся 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57354" name="Рисунок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3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97940-40FA-4518-A2BE-4B508CFCF2D5}" type="slidenum">
              <a:rPr lang="ru-RU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188913"/>
            <a:ext cx="6142037" cy="563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Начальное, основное,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среднее общее образование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79875" name="AutoShape 3"/>
          <p:cNvSpPr>
            <a:spLocks noChangeArrowheads="1"/>
          </p:cNvSpPr>
          <p:nvPr/>
        </p:nvSpPr>
        <p:spPr bwMode="gray">
          <a:xfrm>
            <a:off x="611188" y="1628775"/>
            <a:ext cx="8532812" cy="4495800"/>
          </a:xfrm>
          <a:prstGeom prst="rightArrow">
            <a:avLst>
              <a:gd name="adj1" fmla="val 79306"/>
              <a:gd name="adj2" fmla="val 34844"/>
            </a:avLst>
          </a:prstGeom>
          <a:gradFill rotWithShape="1">
            <a:gsLst>
              <a:gs pos="0">
                <a:schemeClr val="accent1">
                  <a:alpha val="14999"/>
                </a:schemeClr>
              </a:gs>
              <a:gs pos="100000">
                <a:schemeClr val="accent1">
                  <a:gamma/>
                  <a:tint val="5764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blackWhite">
          <a:xfrm>
            <a:off x="468313" y="2636838"/>
            <a:ext cx="6911975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Конструкторы планов внеурочной деятельности,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учитывающих  направленности образовательных программ 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blackWhite">
          <a:xfrm>
            <a:off x="468313" y="3573463"/>
            <a:ext cx="6911975" cy="871537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Модели, механизмы ,  локальные акты  обеспечивающие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финансовую деятельность ОО  при реализации сетевого,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дистанционного , персонифицированного  и др.  форм образования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79878" name="AutoShape 6"/>
          <p:cNvSpPr>
            <a:spLocks noChangeArrowheads="1"/>
          </p:cNvSpPr>
          <p:nvPr/>
        </p:nvSpPr>
        <p:spPr bwMode="blackWhite">
          <a:xfrm>
            <a:off x="468313" y="4652963"/>
            <a:ext cx="6911975" cy="871537"/>
          </a:xfrm>
          <a:prstGeom prst="roundRect">
            <a:avLst>
              <a:gd name="adj" fmla="val 910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Внедрение организационно-финансовых механизмов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реализации «модели обучения 1:1»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58374" name="AutoShape 7"/>
          <p:cNvSpPr>
            <a:spLocks noChangeArrowheads="1"/>
          </p:cNvSpPr>
          <p:nvPr/>
        </p:nvSpPr>
        <p:spPr bwMode="black">
          <a:xfrm>
            <a:off x="6659563" y="3068638"/>
            <a:ext cx="29718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Преемственность</a:t>
            </a:r>
          </a:p>
          <a:p>
            <a:pPr algn="ctr"/>
            <a:r>
              <a:rPr lang="ru-RU" sz="1400" b="1">
                <a:solidFill>
                  <a:srgbClr val="002060"/>
                </a:solidFill>
                <a:latin typeface="Calibri" pitchFamily="34" charset="0"/>
              </a:rPr>
              <a:t> с  ООП ООО</a:t>
            </a:r>
            <a:endParaRPr lang="en-US" sz="14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8375" name="TextBox 9"/>
          <p:cNvSpPr txBox="1">
            <a:spLocks noChangeArrowheads="1"/>
          </p:cNvSpPr>
          <p:nvPr/>
        </p:nvSpPr>
        <p:spPr bwMode="auto">
          <a:xfrm>
            <a:off x="736600" y="1085850"/>
            <a:ext cx="8281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Методическое обеспечение  реализации Организационного раздела ООП</a:t>
            </a: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blackWhite">
          <a:xfrm>
            <a:off x="468313" y="5661025"/>
            <a:ext cx="6911975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Модели материальной поддержки педагогических работников,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обеспечивающих достижение учащимися наиболее 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  <a:cs typeface="+mn-cs"/>
              </a:rPr>
              <a:t>высоких результатов</a:t>
            </a:r>
            <a:endParaRPr lang="en-US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blackWhite">
          <a:xfrm>
            <a:off x="468313" y="1628775"/>
            <a:ext cx="6911975" cy="871538"/>
          </a:xfrm>
          <a:prstGeom prst="roundRect">
            <a:avLst>
              <a:gd name="adj" fmla="val 9106"/>
            </a:avLst>
          </a:prstGeom>
          <a:solidFill>
            <a:schemeClr val="tx2">
              <a:lumMod val="20000"/>
              <a:lumOff val="8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Примерные учебные планы </a:t>
            </a:r>
            <a:r>
              <a:rPr lang="ru-RU" sz="1600" b="1" dirty="0" err="1">
                <a:solidFill>
                  <a:srgbClr val="002060"/>
                </a:solidFill>
                <a:latin typeface="+mn-lt"/>
                <a:cs typeface="+mn-cs"/>
              </a:rPr>
              <a:t>предпрофильного</a:t>
            </a: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 и профильного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 обучения (основного и среднего образования), соотнесенные с перечнями</a:t>
            </a: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+mn-cs"/>
              </a:rPr>
              <a:t>  прогнозируемых  востребованных специальностей </a:t>
            </a:r>
            <a:endParaRPr lang="en-US" sz="1600" b="1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58378" name="Рисунок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15888"/>
            <a:ext cx="12604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E84F0-D9AF-4A2F-AAB6-4576F1A38874}" type="slidenum">
              <a:rPr lang="ru-RU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8175" y="274638"/>
            <a:ext cx="564038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</a:rPr>
              <a:t>Профессиональное 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развитие педагога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sz="2700" i="1" dirty="0" smtClean="0">
                <a:solidFill>
                  <a:srgbClr val="0070C0"/>
                </a:solidFill>
              </a:rPr>
              <a:t>(дошкольное образование)</a:t>
            </a:r>
            <a:endParaRPr lang="ru-RU" sz="27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188" y="1844675"/>
            <a:ext cx="8362950" cy="37766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        </a:t>
            </a:r>
            <a:r>
              <a:rPr lang="ru-RU" b="1" dirty="0" smtClean="0">
                <a:solidFill>
                  <a:srgbClr val="002060"/>
                </a:solidFill>
              </a:rPr>
              <a:t>Курсы, семинары, </a:t>
            </a:r>
            <a:r>
              <a:rPr lang="ru-RU" b="1" dirty="0" err="1" smtClean="0">
                <a:solidFill>
                  <a:srgbClr val="002060"/>
                </a:solidFill>
              </a:rPr>
              <a:t>вебинары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Нормативное правовое регулирование, локальные акты ДО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Разработка ООП ДО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Дополнительное образование в ДОО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Оценка качества ДО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Инклюзивная практика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Модели финансового обеспечения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ИКТ в ДО: «Цифровой детский сад»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Модели и механизмы интеграции «детских сервисов»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939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3" y="115888"/>
            <a:ext cx="12604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6961C-E6A0-4875-A9DD-D3B3892BAD4B}" type="slidenum">
              <a:rPr lang="ru-RU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8175" y="333375"/>
            <a:ext cx="7127875" cy="723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70C0"/>
                </a:solidFill>
              </a:rPr>
              <a:t>Профессиональное </a:t>
            </a:r>
            <a:r>
              <a:rPr lang="en-US" sz="4000" b="1" dirty="0" smtClean="0">
                <a:solidFill>
                  <a:srgbClr val="0070C0"/>
                </a:solidFill>
              </a:rPr>
              <a:t/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развитие педагога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2700" i="1" dirty="0" smtClean="0">
                <a:solidFill>
                  <a:srgbClr val="0070C0"/>
                </a:solidFill>
              </a:rPr>
              <a:t>(начальное, основное, среднее общее образование)</a:t>
            </a:r>
            <a:endParaRPr lang="ru-RU" sz="2700" i="1" dirty="0">
              <a:solidFill>
                <a:srgbClr val="0070C0"/>
              </a:solidFill>
            </a:endParaRPr>
          </a:p>
        </p:txBody>
      </p:sp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574675" y="1557338"/>
            <a:ext cx="8364538" cy="39211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mtClean="0"/>
              <a:t>              </a:t>
            </a:r>
            <a:r>
              <a:rPr lang="ru-RU" b="1" smtClean="0">
                <a:solidFill>
                  <a:srgbClr val="002060"/>
                </a:solidFill>
              </a:rPr>
              <a:t>Курсы, семинары, вебинары </a:t>
            </a:r>
          </a:p>
          <a:p>
            <a:pPr marL="0" indent="0" eaLnBrk="1" hangingPunct="1">
              <a:buFont typeface="Arial" charset="0"/>
              <a:buNone/>
            </a:pPr>
            <a:endParaRPr lang="ru-RU" b="1" smtClean="0">
              <a:solidFill>
                <a:srgbClr val="002060"/>
              </a:solidFill>
            </a:endParaRPr>
          </a:p>
        </p:txBody>
      </p:sp>
      <p:pic>
        <p:nvPicPr>
          <p:cNvPr id="60419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3" y="115888"/>
            <a:ext cx="12604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01663" y="2133600"/>
            <a:ext cx="8137525" cy="3692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Разработка,  экспертиза  и реализация ООП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Конструирование  рабочих программ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Технологии формирования  УУД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Технологии достижения планируемых результатов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Система  оценки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Организации внеурочной деятельности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Реализация программы воспитания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Персонифицированное обучение. «Модель обучения 1:1»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+mn-lt"/>
                <a:cs typeface="+mn-cs"/>
              </a:rPr>
              <a:t>Инклюзивная практика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5AA590-BBD3-4351-84C0-4ECAD1126A2E}" type="slidenum">
              <a:rPr lang="ru-RU"/>
              <a:pPr>
                <a:defRPr/>
              </a:pPr>
              <a:t>35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70C0"/>
                </a:solidFill>
              </a:rPr>
              <a:t>Наши 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b="1" dirty="0">
                <a:hlinkClick r:id="rId2"/>
              </a:rPr>
              <a:t>WWW.mobiledu.ru</a:t>
            </a:r>
            <a:endParaRPr lang="ru-RU" sz="4400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8 </a:t>
            </a:r>
            <a:r>
              <a:rPr lang="en-US" b="1" dirty="0">
                <a:solidFill>
                  <a:srgbClr val="002060"/>
                </a:solidFill>
              </a:rPr>
              <a:t>918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361 91 </a:t>
            </a:r>
            <a:r>
              <a:rPr lang="en-US" b="1" dirty="0" smtClean="0">
                <a:solidFill>
                  <a:srgbClr val="002060"/>
                </a:solidFill>
              </a:rPr>
              <a:t>57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</a:rPr>
              <a:t>Марина Владимировна </a:t>
            </a:r>
            <a:r>
              <a:rPr lang="ru-RU" b="1" i="1" dirty="0" err="1">
                <a:solidFill>
                  <a:srgbClr val="002060"/>
                </a:solidFill>
              </a:rPr>
              <a:t>Мирук</a:t>
            </a:r>
            <a:endParaRPr lang="ru-RU" b="1" i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i="1" dirty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8 985 215 00 </a:t>
            </a:r>
            <a:r>
              <a:rPr lang="ru-RU" b="1" dirty="0" smtClean="0">
                <a:solidFill>
                  <a:srgbClr val="002060"/>
                </a:solidFill>
              </a:rPr>
              <a:t>73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</a:rPr>
              <a:t>Елена </a:t>
            </a:r>
            <a:r>
              <a:rPr lang="ru-RU" b="1" i="1" dirty="0" smtClean="0">
                <a:solidFill>
                  <a:srgbClr val="002060"/>
                </a:solidFill>
              </a:rPr>
              <a:t>Николаевна </a:t>
            </a:r>
            <a:r>
              <a:rPr lang="ru-RU" b="1" i="1" dirty="0">
                <a:solidFill>
                  <a:srgbClr val="002060"/>
                </a:solidFill>
              </a:rPr>
              <a:t>Князева </a:t>
            </a:r>
            <a:endParaRPr lang="en-US" b="1" i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2467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15888"/>
            <a:ext cx="126047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AF515D-94AD-4227-ABDF-47C6A4507586}" type="slidenum">
              <a:rPr lang="ru-RU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Спасибо за внимание!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6349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844675"/>
            <a:ext cx="23749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4D878-F3AB-4629-A808-2F0D140A3185}" type="slidenum">
              <a:rPr lang="ru-RU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528050" y="6202363"/>
            <a:ext cx="468313" cy="457200"/>
          </a:xfrm>
        </p:spPr>
        <p:txBody>
          <a:bodyPr/>
          <a:lstStyle/>
          <a:p>
            <a:pPr>
              <a:defRPr/>
            </a:pPr>
            <a:fld id="{1CAF983C-A216-4A2B-99C7-CC522C69AFB7}" type="slidenum">
              <a:rPr lang="ru-RU"/>
              <a:pPr>
                <a:defRPr/>
              </a:pPr>
              <a:t>4</a:t>
            </a:fld>
            <a:endParaRPr lang="ru-RU"/>
          </a:p>
        </p:txBody>
      </p:sp>
      <p:cxnSp>
        <p:nvCxnSpPr>
          <p:cNvPr id="18434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1042988" y="5013325"/>
            <a:ext cx="7200900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18435" name="TextBox 8"/>
          <p:cNvSpPr txBox="1">
            <a:spLocks noChangeArrowheads="1"/>
          </p:cNvSpPr>
          <p:nvPr/>
        </p:nvSpPr>
        <p:spPr bwMode="auto">
          <a:xfrm>
            <a:off x="720725" y="5724525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18436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1042988" y="5049838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37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692275" y="50784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38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28875" y="50276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39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22613" y="5049838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0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854450" y="5049838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1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545013" y="50276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2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292725" y="505142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3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34088" y="49911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4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699250" y="50149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5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383463" y="5027613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142288" y="5030788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TextBox 27"/>
          <p:cNvSpPr txBox="1">
            <a:spLocks noChangeArrowheads="1"/>
          </p:cNvSpPr>
          <p:nvPr/>
        </p:nvSpPr>
        <p:spPr bwMode="auto">
          <a:xfrm>
            <a:off x="7272338" y="5724525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18448" name="TextBox 28"/>
          <p:cNvSpPr txBox="1">
            <a:spLocks noChangeArrowheads="1"/>
          </p:cNvSpPr>
          <p:nvPr/>
        </p:nvSpPr>
        <p:spPr bwMode="auto">
          <a:xfrm>
            <a:off x="7956550" y="5724525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8449" name="TextBox 34"/>
          <p:cNvSpPr txBox="1">
            <a:spLocks noChangeArrowheads="1"/>
          </p:cNvSpPr>
          <p:nvPr/>
        </p:nvSpPr>
        <p:spPr bwMode="auto">
          <a:xfrm>
            <a:off x="4427538" y="5724525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8450" name="TextBox 37"/>
          <p:cNvSpPr txBox="1">
            <a:spLocks noChangeArrowheads="1"/>
          </p:cNvSpPr>
          <p:nvPr/>
        </p:nvSpPr>
        <p:spPr bwMode="auto">
          <a:xfrm>
            <a:off x="1511300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18451" name="TextBox 38"/>
          <p:cNvSpPr txBox="1">
            <a:spLocks noChangeArrowheads="1"/>
          </p:cNvSpPr>
          <p:nvPr/>
        </p:nvSpPr>
        <p:spPr bwMode="auto">
          <a:xfrm>
            <a:off x="2232025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60</a:t>
            </a:r>
          </a:p>
        </p:txBody>
      </p:sp>
      <p:sp>
        <p:nvSpPr>
          <p:cNvPr id="18452" name="TextBox 39"/>
          <p:cNvSpPr txBox="1">
            <a:spLocks noChangeArrowheads="1"/>
          </p:cNvSpPr>
          <p:nvPr/>
        </p:nvSpPr>
        <p:spPr bwMode="auto">
          <a:xfrm>
            <a:off x="2952750" y="5722938"/>
            <a:ext cx="358775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40</a:t>
            </a:r>
          </a:p>
        </p:txBody>
      </p:sp>
      <p:sp>
        <p:nvSpPr>
          <p:cNvPr id="18453" name="TextBox 40"/>
          <p:cNvSpPr txBox="1">
            <a:spLocks noChangeArrowheads="1"/>
          </p:cNvSpPr>
          <p:nvPr/>
        </p:nvSpPr>
        <p:spPr bwMode="auto">
          <a:xfrm>
            <a:off x="3671888" y="5688013"/>
            <a:ext cx="36036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18454" name="TextBox 41"/>
          <p:cNvSpPr txBox="1">
            <a:spLocks noChangeArrowheads="1"/>
          </p:cNvSpPr>
          <p:nvPr/>
        </p:nvSpPr>
        <p:spPr bwMode="auto">
          <a:xfrm>
            <a:off x="5111750" y="5724525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20</a:t>
            </a:r>
          </a:p>
        </p:txBody>
      </p:sp>
      <p:sp>
        <p:nvSpPr>
          <p:cNvPr id="18455" name="TextBox 42"/>
          <p:cNvSpPr txBox="1">
            <a:spLocks noChangeArrowheads="1"/>
          </p:cNvSpPr>
          <p:nvPr/>
        </p:nvSpPr>
        <p:spPr bwMode="auto">
          <a:xfrm>
            <a:off x="5832475" y="5724525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40</a:t>
            </a:r>
          </a:p>
        </p:txBody>
      </p:sp>
      <p:sp>
        <p:nvSpPr>
          <p:cNvPr id="18456" name="TextBox 43"/>
          <p:cNvSpPr txBox="1">
            <a:spLocks noChangeArrowheads="1"/>
          </p:cNvSpPr>
          <p:nvPr/>
        </p:nvSpPr>
        <p:spPr bwMode="auto">
          <a:xfrm>
            <a:off x="6551613" y="5724525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>
                <a:solidFill>
                  <a:srgbClr val="002060"/>
                </a:solidFill>
                <a:latin typeface="Calibri" pitchFamily="34" charset="0"/>
              </a:rPr>
              <a:t>60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2024063" y="6194425"/>
            <a:ext cx="180975" cy="179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8458" name="TextBox 47"/>
          <p:cNvSpPr txBox="1">
            <a:spLocks noChangeArrowheads="1"/>
          </p:cNvSpPr>
          <p:nvPr/>
        </p:nvSpPr>
        <p:spPr bwMode="auto">
          <a:xfrm>
            <a:off x="2157413" y="6089650"/>
            <a:ext cx="199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Недостаточный</a:t>
            </a: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2024063" y="6526213"/>
            <a:ext cx="180975" cy="17938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8460" name="TextBox 60"/>
          <p:cNvSpPr txBox="1">
            <a:spLocks noChangeArrowheads="1"/>
          </p:cNvSpPr>
          <p:nvPr/>
        </p:nvSpPr>
        <p:spPr bwMode="auto">
          <a:xfrm>
            <a:off x="2205038" y="6446838"/>
            <a:ext cx="16811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Пониженный</a:t>
            </a: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4392613" y="6435725"/>
            <a:ext cx="179387" cy="179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8462" name="TextBox 62"/>
          <p:cNvSpPr txBox="1">
            <a:spLocks noChangeArrowheads="1"/>
          </p:cNvSpPr>
          <p:nvPr/>
        </p:nvSpPr>
        <p:spPr bwMode="auto">
          <a:xfrm>
            <a:off x="4572000" y="6318250"/>
            <a:ext cx="1216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Базовый</a:t>
            </a:r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5999163" y="6167438"/>
            <a:ext cx="179387" cy="1809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8464" name="TextBox 64"/>
          <p:cNvSpPr txBox="1">
            <a:spLocks noChangeArrowheads="1"/>
          </p:cNvSpPr>
          <p:nvPr/>
        </p:nvSpPr>
        <p:spPr bwMode="auto">
          <a:xfrm>
            <a:off x="6178550" y="6078538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Повышенный</a:t>
            </a:r>
          </a:p>
        </p:txBody>
      </p:sp>
      <p:sp>
        <p:nvSpPr>
          <p:cNvPr id="66" name="Прямоугольник 65"/>
          <p:cNvSpPr/>
          <p:nvPr/>
        </p:nvSpPr>
        <p:spPr bwMode="auto">
          <a:xfrm>
            <a:off x="6011863" y="6508750"/>
            <a:ext cx="179387" cy="1793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 dirty="0">
              <a:cs typeface="+mn-cs"/>
            </a:endParaRPr>
          </a:p>
        </p:txBody>
      </p:sp>
      <p:sp>
        <p:nvSpPr>
          <p:cNvPr id="18466" name="TextBox 66"/>
          <p:cNvSpPr txBox="1">
            <a:spLocks noChangeArrowheads="1"/>
          </p:cNvSpPr>
          <p:nvPr/>
        </p:nvSpPr>
        <p:spPr bwMode="auto">
          <a:xfrm>
            <a:off x="6191250" y="6430963"/>
            <a:ext cx="121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Calibri" pitchFamily="34" charset="0"/>
              </a:rPr>
              <a:t>Высокий</a:t>
            </a:r>
          </a:p>
        </p:txBody>
      </p:sp>
      <p:sp>
        <p:nvSpPr>
          <p:cNvPr id="69" name="Прямоугольник 68"/>
          <p:cNvSpPr/>
          <p:nvPr/>
        </p:nvSpPr>
        <p:spPr bwMode="auto">
          <a:xfrm>
            <a:off x="3635375" y="3240088"/>
            <a:ext cx="252413" cy="4413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0" name="Прямоугольник 69"/>
          <p:cNvSpPr/>
          <p:nvPr/>
        </p:nvSpPr>
        <p:spPr bwMode="auto">
          <a:xfrm>
            <a:off x="3887788" y="3240088"/>
            <a:ext cx="684212" cy="44132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4572000" y="3240088"/>
            <a:ext cx="468313" cy="44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2" name="Прямоугольник 71"/>
          <p:cNvSpPr/>
          <p:nvPr/>
        </p:nvSpPr>
        <p:spPr bwMode="auto">
          <a:xfrm>
            <a:off x="5026025" y="3249613"/>
            <a:ext cx="1439863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73" name="Прямоугольник 72"/>
          <p:cNvSpPr/>
          <p:nvPr/>
        </p:nvSpPr>
        <p:spPr bwMode="auto">
          <a:xfrm>
            <a:off x="6443663" y="3249613"/>
            <a:ext cx="468312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8472" name="TextBox 73"/>
          <p:cNvSpPr txBox="1">
            <a:spLocks noChangeArrowheads="1"/>
          </p:cNvSpPr>
          <p:nvPr/>
        </p:nvSpPr>
        <p:spPr bwMode="auto">
          <a:xfrm>
            <a:off x="3600450" y="3384550"/>
            <a:ext cx="179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5</a:t>
            </a:r>
          </a:p>
        </p:txBody>
      </p:sp>
      <p:sp>
        <p:nvSpPr>
          <p:cNvPr id="18473" name="TextBox 74"/>
          <p:cNvSpPr txBox="1">
            <a:spLocks noChangeArrowheads="1"/>
          </p:cNvSpPr>
          <p:nvPr/>
        </p:nvSpPr>
        <p:spPr bwMode="auto">
          <a:xfrm>
            <a:off x="3995738" y="3384550"/>
            <a:ext cx="450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19</a:t>
            </a:r>
          </a:p>
        </p:txBody>
      </p:sp>
      <p:sp>
        <p:nvSpPr>
          <p:cNvPr id="18474" name="TextBox 75"/>
          <p:cNvSpPr txBox="1">
            <a:spLocks noChangeArrowheads="1"/>
          </p:cNvSpPr>
          <p:nvPr/>
        </p:nvSpPr>
        <p:spPr bwMode="auto">
          <a:xfrm>
            <a:off x="4589463" y="3373438"/>
            <a:ext cx="468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13</a:t>
            </a:r>
          </a:p>
        </p:txBody>
      </p:sp>
      <p:sp>
        <p:nvSpPr>
          <p:cNvPr id="18475" name="TextBox 76"/>
          <p:cNvSpPr txBox="1">
            <a:spLocks noChangeArrowheads="1"/>
          </p:cNvSpPr>
          <p:nvPr/>
        </p:nvSpPr>
        <p:spPr bwMode="auto">
          <a:xfrm>
            <a:off x="5594350" y="3373438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40</a:t>
            </a:r>
          </a:p>
        </p:txBody>
      </p:sp>
      <p:sp>
        <p:nvSpPr>
          <p:cNvPr id="18476" name="TextBox 77"/>
          <p:cNvSpPr txBox="1">
            <a:spLocks noChangeArrowheads="1"/>
          </p:cNvSpPr>
          <p:nvPr/>
        </p:nvSpPr>
        <p:spPr bwMode="auto">
          <a:xfrm>
            <a:off x="6496050" y="3384550"/>
            <a:ext cx="525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13</a:t>
            </a:r>
          </a:p>
        </p:txBody>
      </p:sp>
      <p:sp>
        <p:nvSpPr>
          <p:cNvPr id="18477" name="TextBox 78"/>
          <p:cNvSpPr txBox="1">
            <a:spLocks noChangeArrowheads="1"/>
          </p:cNvSpPr>
          <p:nvPr/>
        </p:nvSpPr>
        <p:spPr bwMode="auto">
          <a:xfrm>
            <a:off x="1042988" y="3384550"/>
            <a:ext cx="2305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МАТЕМАТИКА</a:t>
            </a:r>
          </a:p>
        </p:txBody>
      </p:sp>
      <p:sp>
        <p:nvSpPr>
          <p:cNvPr id="80" name="Прямоугольник 79"/>
          <p:cNvSpPr/>
          <p:nvPr/>
        </p:nvSpPr>
        <p:spPr bwMode="auto">
          <a:xfrm>
            <a:off x="3854450" y="2170113"/>
            <a:ext cx="152400" cy="4079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1" name="Прямоугольник 80"/>
          <p:cNvSpPr/>
          <p:nvPr/>
        </p:nvSpPr>
        <p:spPr bwMode="auto">
          <a:xfrm>
            <a:off x="3978275" y="2170113"/>
            <a:ext cx="576263" cy="40798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2" name="Прямоугольник 81"/>
          <p:cNvSpPr/>
          <p:nvPr/>
        </p:nvSpPr>
        <p:spPr bwMode="auto">
          <a:xfrm>
            <a:off x="4572000" y="2160588"/>
            <a:ext cx="468313" cy="407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3" name="Прямоугольник 82"/>
          <p:cNvSpPr/>
          <p:nvPr/>
        </p:nvSpPr>
        <p:spPr bwMode="auto">
          <a:xfrm>
            <a:off x="5040313" y="2160588"/>
            <a:ext cx="1619250" cy="4159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84" name="Прямоугольник 83"/>
          <p:cNvSpPr/>
          <p:nvPr/>
        </p:nvSpPr>
        <p:spPr bwMode="auto">
          <a:xfrm>
            <a:off x="6659563" y="2160588"/>
            <a:ext cx="865187" cy="4159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hangingPunct="0">
              <a:defRPr/>
            </a:pPr>
            <a:endParaRPr lang="ru-RU">
              <a:cs typeface="+mn-cs"/>
            </a:endParaRPr>
          </a:p>
        </p:txBody>
      </p:sp>
      <p:sp>
        <p:nvSpPr>
          <p:cNvPr id="18483" name="TextBox 84"/>
          <p:cNvSpPr txBox="1">
            <a:spLocks noChangeArrowheads="1"/>
          </p:cNvSpPr>
          <p:nvPr/>
        </p:nvSpPr>
        <p:spPr bwMode="auto">
          <a:xfrm>
            <a:off x="3854450" y="2214563"/>
            <a:ext cx="79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</a:t>
            </a:r>
          </a:p>
        </p:txBody>
      </p:sp>
      <p:sp>
        <p:nvSpPr>
          <p:cNvPr id="18484" name="TextBox 85"/>
          <p:cNvSpPr txBox="1">
            <a:spLocks noChangeArrowheads="1"/>
          </p:cNvSpPr>
          <p:nvPr/>
        </p:nvSpPr>
        <p:spPr bwMode="auto">
          <a:xfrm>
            <a:off x="4140200" y="2268538"/>
            <a:ext cx="449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16</a:t>
            </a:r>
          </a:p>
        </p:txBody>
      </p:sp>
      <p:sp>
        <p:nvSpPr>
          <p:cNvPr id="18485" name="TextBox 86"/>
          <p:cNvSpPr txBox="1">
            <a:spLocks noChangeArrowheads="1"/>
          </p:cNvSpPr>
          <p:nvPr/>
        </p:nvSpPr>
        <p:spPr bwMode="auto">
          <a:xfrm>
            <a:off x="4589463" y="2260600"/>
            <a:ext cx="468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13</a:t>
            </a:r>
          </a:p>
        </p:txBody>
      </p:sp>
      <p:sp>
        <p:nvSpPr>
          <p:cNvPr id="18486" name="TextBox 87"/>
          <p:cNvSpPr txBox="1">
            <a:spLocks noChangeArrowheads="1"/>
          </p:cNvSpPr>
          <p:nvPr/>
        </p:nvSpPr>
        <p:spPr bwMode="auto">
          <a:xfrm>
            <a:off x="5619750" y="2293938"/>
            <a:ext cx="476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45</a:t>
            </a:r>
          </a:p>
        </p:txBody>
      </p:sp>
      <p:sp>
        <p:nvSpPr>
          <p:cNvPr id="18487" name="TextBox 88"/>
          <p:cNvSpPr txBox="1">
            <a:spLocks noChangeArrowheads="1"/>
          </p:cNvSpPr>
          <p:nvPr/>
        </p:nvSpPr>
        <p:spPr bwMode="auto">
          <a:xfrm>
            <a:off x="7056438" y="2268538"/>
            <a:ext cx="525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24</a:t>
            </a:r>
          </a:p>
        </p:txBody>
      </p:sp>
      <p:sp>
        <p:nvSpPr>
          <p:cNvPr id="18488" name="TextBox 89"/>
          <p:cNvSpPr txBox="1">
            <a:spLocks noChangeArrowheads="1"/>
          </p:cNvSpPr>
          <p:nvPr/>
        </p:nvSpPr>
        <p:spPr bwMode="auto">
          <a:xfrm>
            <a:off x="971550" y="2268538"/>
            <a:ext cx="2736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2060"/>
                </a:solidFill>
                <a:latin typeface="Calibri" pitchFamily="34" charset="0"/>
              </a:rPr>
              <a:t>РУССКИЙ ЯЗЫК</a:t>
            </a:r>
          </a:p>
        </p:txBody>
      </p:sp>
      <p:cxnSp>
        <p:nvCxnSpPr>
          <p:cNvPr id="18489" name="Прямая соединительная линия 91"/>
          <p:cNvCxnSpPr>
            <a:cxnSpLocks noChangeShapeType="1"/>
          </p:cNvCxnSpPr>
          <p:nvPr/>
        </p:nvCxnSpPr>
        <p:spPr bwMode="auto">
          <a:xfrm flipH="1">
            <a:off x="4554538" y="2193925"/>
            <a:ext cx="17462" cy="22558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490" name="TextBox 95"/>
          <p:cNvSpPr txBox="1">
            <a:spLocks noChangeArrowheads="1"/>
          </p:cNvSpPr>
          <p:nvPr/>
        </p:nvSpPr>
        <p:spPr bwMode="auto">
          <a:xfrm>
            <a:off x="971550" y="1425575"/>
            <a:ext cx="7993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FF0000"/>
                </a:solidFill>
                <a:latin typeface="Calibri" pitchFamily="34" charset="0"/>
              </a:rPr>
              <a:t>2014</a:t>
            </a:r>
            <a:r>
              <a:rPr lang="ru-RU" sz="2400" b="1" i="1">
                <a:solidFill>
                  <a:srgbClr val="002060"/>
                </a:solidFill>
                <a:latin typeface="Calibri" pitchFamily="34" charset="0"/>
              </a:rPr>
              <a:t>, около 11 тыс. учащихся из 9 регионов</a:t>
            </a:r>
          </a:p>
        </p:txBody>
      </p:sp>
      <p:sp>
        <p:nvSpPr>
          <p:cNvPr id="18491" name="TextBox 90"/>
          <p:cNvSpPr txBox="1">
            <a:spLocks noChangeArrowheads="1"/>
          </p:cNvSpPr>
          <p:nvPr/>
        </p:nvSpPr>
        <p:spPr bwMode="auto">
          <a:xfrm>
            <a:off x="406400" y="4365625"/>
            <a:ext cx="1938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i="1">
                <a:solidFill>
                  <a:srgbClr val="002060"/>
                </a:solidFill>
                <a:latin typeface="Calibri" pitchFamily="34" charset="0"/>
              </a:rPr>
              <a:t>Процент учащихся</a:t>
            </a:r>
          </a:p>
        </p:txBody>
      </p:sp>
      <p:sp>
        <p:nvSpPr>
          <p:cNvPr id="18492" name="Прямоугольник 2"/>
          <p:cNvSpPr>
            <a:spLocks noChangeArrowheads="1"/>
          </p:cNvSpPr>
          <p:nvPr/>
        </p:nvSpPr>
        <p:spPr bwMode="auto">
          <a:xfrm>
            <a:off x="684213" y="765175"/>
            <a:ext cx="7920037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800" b="1">
                <a:solidFill>
                  <a:srgbClr val="0070C0"/>
                </a:solidFill>
                <a:latin typeface="Calibri" pitchFamily="34" charset="0"/>
              </a:rPr>
              <a:t>Первые результаты введения ФГОС: </a:t>
            </a:r>
          </a:p>
          <a:p>
            <a:pPr algn="ctr">
              <a:lnSpc>
                <a:spcPct val="85000"/>
              </a:lnSpc>
            </a:pPr>
            <a:r>
              <a:rPr lang="ru-RU" sz="2800" b="1">
                <a:solidFill>
                  <a:srgbClr val="0070C0"/>
                </a:solidFill>
                <a:latin typeface="Calibri" pitchFamily="34" charset="0"/>
              </a:rPr>
              <a:t>достижение предметных результатов:</a:t>
            </a:r>
            <a:endParaRPr lang="ru-RU" sz="2800" b="1">
              <a:solidFill>
                <a:srgbClr val="0070C0"/>
              </a:solidFill>
            </a:endParaRPr>
          </a:p>
          <a:p>
            <a:pPr algn="ctr">
              <a:lnSpc>
                <a:spcPct val="85000"/>
              </a:lnSpc>
            </a:pPr>
            <a:endParaRPr lang="ru-RU" sz="2800" b="1">
              <a:solidFill>
                <a:srgbClr val="0070C0"/>
              </a:solidFill>
            </a:endParaRPr>
          </a:p>
          <a:p>
            <a:pPr algn="ctr">
              <a:lnSpc>
                <a:spcPct val="85000"/>
              </a:lnSpc>
            </a:pPr>
            <a:endParaRPr lang="ru-RU" sz="2800" b="1" i="1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8494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7325" y="3348038"/>
            <a:ext cx="107950" cy="5413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105275" y="3348038"/>
            <a:ext cx="503238" cy="5397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608513" y="3348038"/>
            <a:ext cx="2089150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696075" y="3348038"/>
            <a:ext cx="900113" cy="5397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cxnSp>
        <p:nvCxnSpPr>
          <p:cNvPr id="20485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1022350" y="4275138"/>
            <a:ext cx="7200900" cy="36512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771525" y="445611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cxnSp>
        <p:nvCxnSpPr>
          <p:cNvPr id="20487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102235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74307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9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62213" y="421322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0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82938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1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90207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2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62280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3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34352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4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62663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5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783388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6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50252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7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22325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98" name="TextBox 27"/>
          <p:cNvSpPr txBox="1">
            <a:spLocks noChangeArrowheads="1"/>
          </p:cNvSpPr>
          <p:nvPr/>
        </p:nvSpPr>
        <p:spPr bwMode="auto">
          <a:xfrm>
            <a:off x="7323138" y="4456113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0499" name="TextBox 28"/>
          <p:cNvSpPr txBox="1">
            <a:spLocks noChangeArrowheads="1"/>
          </p:cNvSpPr>
          <p:nvPr/>
        </p:nvSpPr>
        <p:spPr bwMode="auto">
          <a:xfrm>
            <a:off x="8007350" y="445611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sp>
        <p:nvSpPr>
          <p:cNvPr id="20500" name="TextBox 34"/>
          <p:cNvSpPr txBox="1">
            <a:spLocks noChangeArrowheads="1"/>
          </p:cNvSpPr>
          <p:nvPr/>
        </p:nvSpPr>
        <p:spPr bwMode="auto">
          <a:xfrm>
            <a:off x="4478338" y="4456113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0</a:t>
            </a:r>
          </a:p>
        </p:txBody>
      </p:sp>
      <p:sp>
        <p:nvSpPr>
          <p:cNvPr id="20501" name="TextBox 37"/>
          <p:cNvSpPr txBox="1">
            <a:spLocks noChangeArrowheads="1"/>
          </p:cNvSpPr>
          <p:nvPr/>
        </p:nvSpPr>
        <p:spPr bwMode="auto">
          <a:xfrm>
            <a:off x="1562100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0502" name="TextBox 38"/>
          <p:cNvSpPr txBox="1">
            <a:spLocks noChangeArrowheads="1"/>
          </p:cNvSpPr>
          <p:nvPr/>
        </p:nvSpPr>
        <p:spPr bwMode="auto">
          <a:xfrm>
            <a:off x="2282825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20503" name="TextBox 39"/>
          <p:cNvSpPr txBox="1">
            <a:spLocks noChangeArrowheads="1"/>
          </p:cNvSpPr>
          <p:nvPr/>
        </p:nvSpPr>
        <p:spPr bwMode="auto">
          <a:xfrm>
            <a:off x="3003550" y="4454525"/>
            <a:ext cx="3587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0504" name="TextBox 40"/>
          <p:cNvSpPr txBox="1">
            <a:spLocks noChangeArrowheads="1"/>
          </p:cNvSpPr>
          <p:nvPr/>
        </p:nvSpPr>
        <p:spPr bwMode="auto">
          <a:xfrm>
            <a:off x="3722688" y="4419600"/>
            <a:ext cx="3603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0505" name="TextBox 41"/>
          <p:cNvSpPr txBox="1">
            <a:spLocks noChangeArrowheads="1"/>
          </p:cNvSpPr>
          <p:nvPr/>
        </p:nvSpPr>
        <p:spPr bwMode="auto">
          <a:xfrm>
            <a:off x="5162550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0506" name="TextBox 42"/>
          <p:cNvSpPr txBox="1">
            <a:spLocks noChangeArrowheads="1"/>
          </p:cNvSpPr>
          <p:nvPr/>
        </p:nvSpPr>
        <p:spPr bwMode="auto">
          <a:xfrm>
            <a:off x="5883275" y="4456113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0507" name="TextBox 43"/>
          <p:cNvSpPr txBox="1">
            <a:spLocks noChangeArrowheads="1"/>
          </p:cNvSpPr>
          <p:nvPr/>
        </p:nvSpPr>
        <p:spPr bwMode="auto">
          <a:xfrm>
            <a:off x="6602413" y="4456113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987425" y="5589588"/>
            <a:ext cx="180975" cy="179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987425" y="5019675"/>
            <a:ext cx="180975" cy="17938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0510" name="TextBox 62"/>
          <p:cNvSpPr txBox="1">
            <a:spLocks noChangeArrowheads="1"/>
          </p:cNvSpPr>
          <p:nvPr/>
        </p:nvSpPr>
        <p:spPr bwMode="auto">
          <a:xfrm>
            <a:off x="5681663" y="4924425"/>
            <a:ext cx="1216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Базовый</a:t>
            </a:r>
          </a:p>
        </p:txBody>
      </p:sp>
      <p:sp>
        <p:nvSpPr>
          <p:cNvPr id="17440" name="Прямоугольник 63"/>
          <p:cNvSpPr>
            <a:spLocks noChangeArrowheads="1"/>
          </p:cNvSpPr>
          <p:nvPr/>
        </p:nvSpPr>
        <p:spPr bwMode="auto">
          <a:xfrm>
            <a:off x="5291138" y="5478463"/>
            <a:ext cx="179387" cy="1809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20512" name="TextBox 64"/>
          <p:cNvSpPr txBox="1">
            <a:spLocks noChangeArrowheads="1"/>
          </p:cNvSpPr>
          <p:nvPr/>
        </p:nvSpPr>
        <p:spPr bwMode="auto">
          <a:xfrm>
            <a:off x="5767388" y="5384800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Повышенный</a:t>
            </a:r>
          </a:p>
        </p:txBody>
      </p:sp>
      <p:cxnSp>
        <p:nvCxnSpPr>
          <p:cNvPr id="20513" name="Прямая соединительная линия 91"/>
          <p:cNvCxnSpPr>
            <a:cxnSpLocks noChangeShapeType="1"/>
          </p:cNvCxnSpPr>
          <p:nvPr/>
        </p:nvCxnSpPr>
        <p:spPr bwMode="auto">
          <a:xfrm>
            <a:off x="4608513" y="2952750"/>
            <a:ext cx="0" cy="13350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14" name="TextBox 47"/>
          <p:cNvSpPr txBox="1">
            <a:spLocks noChangeArrowheads="1"/>
          </p:cNvSpPr>
          <p:nvPr/>
        </p:nvSpPr>
        <p:spPr bwMode="auto">
          <a:xfrm>
            <a:off x="1368425" y="5494338"/>
            <a:ext cx="168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Пониженный</a:t>
            </a:r>
          </a:p>
        </p:txBody>
      </p:sp>
      <p:sp>
        <p:nvSpPr>
          <p:cNvPr id="17444" name="Прямоугольник 59"/>
          <p:cNvSpPr>
            <a:spLocks noChangeArrowheads="1"/>
          </p:cNvSpPr>
          <p:nvPr/>
        </p:nvSpPr>
        <p:spPr bwMode="auto">
          <a:xfrm>
            <a:off x="5291138" y="5019675"/>
            <a:ext cx="179387" cy="179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971550" y="1909763"/>
            <a:ext cx="2952750" cy="936625"/>
          </a:xfrm>
          <a:prstGeom prst="wedgeRectCallout">
            <a:avLst>
              <a:gd name="adj1" fmla="val 51856"/>
              <a:gd name="adj2" fmla="val 148328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овладели основами смыслового чтения.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индивидуальная коррекционная работа в ОШ</a:t>
            </a:r>
          </a:p>
        </p:txBody>
      </p:sp>
      <p:sp>
        <p:nvSpPr>
          <p:cNvPr id="61" name="Прямоугольная выноска 60"/>
          <p:cNvSpPr/>
          <p:nvPr/>
        </p:nvSpPr>
        <p:spPr>
          <a:xfrm>
            <a:off x="4643438" y="1989138"/>
            <a:ext cx="2762250" cy="903287"/>
          </a:xfrm>
          <a:prstGeom prst="wedgeRectCallout">
            <a:avLst>
              <a:gd name="adj1" fmla="val -62352"/>
              <a:gd name="adj2" fmla="val 101250"/>
            </a:avLst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овладели стратегиями смыслового чтения.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коррекционная работа  в ОШ</a:t>
            </a:r>
          </a:p>
        </p:txBody>
      </p:sp>
      <p:sp>
        <p:nvSpPr>
          <p:cNvPr id="20518" name="TextBox 47"/>
          <p:cNvSpPr txBox="1">
            <a:spLocks noChangeArrowheads="1"/>
          </p:cNvSpPr>
          <p:nvPr/>
        </p:nvSpPr>
        <p:spPr bwMode="auto">
          <a:xfrm>
            <a:off x="1368425" y="4924425"/>
            <a:ext cx="199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Недостаточный</a:t>
            </a:r>
          </a:p>
        </p:txBody>
      </p:sp>
      <p:sp>
        <p:nvSpPr>
          <p:cNvPr id="20519" name="Прямоугольник 2"/>
          <p:cNvSpPr>
            <a:spLocks noChangeArrowheads="1"/>
          </p:cNvSpPr>
          <p:nvPr/>
        </p:nvSpPr>
        <p:spPr bwMode="auto">
          <a:xfrm>
            <a:off x="1116013" y="333375"/>
            <a:ext cx="7467600" cy="138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800" b="1">
                <a:solidFill>
                  <a:srgbClr val="0070C0"/>
                </a:solidFill>
                <a:latin typeface="Calibri" pitchFamily="34" charset="0"/>
              </a:rPr>
              <a:t>За год до введения ФГОС: </a:t>
            </a:r>
          </a:p>
          <a:p>
            <a:pPr algn="ctr">
              <a:lnSpc>
                <a:spcPct val="85000"/>
              </a:lnSpc>
            </a:pPr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достижение метапредметных результатов:</a:t>
            </a:r>
          </a:p>
          <a:p>
            <a:pPr algn="ctr">
              <a:lnSpc>
                <a:spcPct val="85000"/>
              </a:lnSpc>
            </a:pPr>
            <a:r>
              <a:rPr lang="ru-RU" sz="2400" b="1" i="1">
                <a:solidFill>
                  <a:srgbClr val="0070C0"/>
                </a:solidFill>
                <a:latin typeface="Calibri" pitchFamily="34" charset="0"/>
              </a:rPr>
              <a:t>познавательные действия, смысловое чтение, </a:t>
            </a:r>
            <a:r>
              <a:rPr lang="ru-RU" sz="2400" b="1" i="1">
                <a:solidFill>
                  <a:srgbClr val="FF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ECBD6C-FF6D-499D-A8D7-D7E394C1824D}" type="slidenum">
              <a:rPr lang="ru-RU"/>
              <a:pPr>
                <a:defRPr/>
              </a:pPr>
              <a:t>5</a:t>
            </a:fld>
            <a:endParaRPr lang="ru-RU"/>
          </a:p>
        </p:txBody>
      </p:sp>
      <p:pic>
        <p:nvPicPr>
          <p:cNvPr id="20522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88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9225" y="3348038"/>
            <a:ext cx="107950" cy="5413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68763" y="3348038"/>
            <a:ext cx="503237" cy="53975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608513" y="3348038"/>
            <a:ext cx="1727200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35713" y="3349625"/>
            <a:ext cx="1296987" cy="5397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</a:p>
        </p:txBody>
      </p:sp>
      <p:cxnSp>
        <p:nvCxnSpPr>
          <p:cNvPr id="22533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1022350" y="4275138"/>
            <a:ext cx="7200900" cy="36512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771525" y="445611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cxnSp>
        <p:nvCxnSpPr>
          <p:cNvPr id="22535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102235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6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74307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62213" y="421322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8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82938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9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90207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62280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1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34352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2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62663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783388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4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502525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5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223250" y="42037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46" name="TextBox 27"/>
          <p:cNvSpPr txBox="1">
            <a:spLocks noChangeArrowheads="1"/>
          </p:cNvSpPr>
          <p:nvPr/>
        </p:nvSpPr>
        <p:spPr bwMode="auto">
          <a:xfrm>
            <a:off x="7323138" y="4456113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2547" name="TextBox 28"/>
          <p:cNvSpPr txBox="1">
            <a:spLocks noChangeArrowheads="1"/>
          </p:cNvSpPr>
          <p:nvPr/>
        </p:nvSpPr>
        <p:spPr bwMode="auto">
          <a:xfrm>
            <a:off x="8007350" y="445611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sp>
        <p:nvSpPr>
          <p:cNvPr id="22548" name="TextBox 34"/>
          <p:cNvSpPr txBox="1">
            <a:spLocks noChangeArrowheads="1"/>
          </p:cNvSpPr>
          <p:nvPr/>
        </p:nvSpPr>
        <p:spPr bwMode="auto">
          <a:xfrm>
            <a:off x="4478338" y="4456113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0</a:t>
            </a:r>
          </a:p>
        </p:txBody>
      </p:sp>
      <p:sp>
        <p:nvSpPr>
          <p:cNvPr id="22549" name="TextBox 37"/>
          <p:cNvSpPr txBox="1">
            <a:spLocks noChangeArrowheads="1"/>
          </p:cNvSpPr>
          <p:nvPr/>
        </p:nvSpPr>
        <p:spPr bwMode="auto">
          <a:xfrm>
            <a:off x="1562100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2550" name="TextBox 38"/>
          <p:cNvSpPr txBox="1">
            <a:spLocks noChangeArrowheads="1"/>
          </p:cNvSpPr>
          <p:nvPr/>
        </p:nvSpPr>
        <p:spPr bwMode="auto">
          <a:xfrm>
            <a:off x="2282825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22551" name="TextBox 39"/>
          <p:cNvSpPr txBox="1">
            <a:spLocks noChangeArrowheads="1"/>
          </p:cNvSpPr>
          <p:nvPr/>
        </p:nvSpPr>
        <p:spPr bwMode="auto">
          <a:xfrm>
            <a:off x="3003550" y="4454525"/>
            <a:ext cx="3587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2552" name="TextBox 40"/>
          <p:cNvSpPr txBox="1">
            <a:spLocks noChangeArrowheads="1"/>
          </p:cNvSpPr>
          <p:nvPr/>
        </p:nvSpPr>
        <p:spPr bwMode="auto">
          <a:xfrm>
            <a:off x="3722688" y="4419600"/>
            <a:ext cx="36036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2553" name="TextBox 41"/>
          <p:cNvSpPr txBox="1">
            <a:spLocks noChangeArrowheads="1"/>
          </p:cNvSpPr>
          <p:nvPr/>
        </p:nvSpPr>
        <p:spPr bwMode="auto">
          <a:xfrm>
            <a:off x="5162550" y="4456113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2554" name="TextBox 42"/>
          <p:cNvSpPr txBox="1">
            <a:spLocks noChangeArrowheads="1"/>
          </p:cNvSpPr>
          <p:nvPr/>
        </p:nvSpPr>
        <p:spPr bwMode="auto">
          <a:xfrm>
            <a:off x="5883275" y="4456113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2555" name="TextBox 43"/>
          <p:cNvSpPr txBox="1">
            <a:spLocks noChangeArrowheads="1"/>
          </p:cNvSpPr>
          <p:nvPr/>
        </p:nvSpPr>
        <p:spPr bwMode="auto">
          <a:xfrm>
            <a:off x="6602413" y="4456113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987425" y="5589588"/>
            <a:ext cx="180975" cy="1793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987425" y="5019675"/>
            <a:ext cx="180975" cy="17938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2558" name="TextBox 62"/>
          <p:cNvSpPr txBox="1">
            <a:spLocks noChangeArrowheads="1"/>
          </p:cNvSpPr>
          <p:nvPr/>
        </p:nvSpPr>
        <p:spPr bwMode="auto">
          <a:xfrm>
            <a:off x="5681663" y="4924425"/>
            <a:ext cx="12160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Базовый</a:t>
            </a:r>
          </a:p>
        </p:txBody>
      </p:sp>
      <p:sp>
        <p:nvSpPr>
          <p:cNvPr id="17440" name="Прямоугольник 63"/>
          <p:cNvSpPr>
            <a:spLocks noChangeArrowheads="1"/>
          </p:cNvSpPr>
          <p:nvPr/>
        </p:nvSpPr>
        <p:spPr bwMode="auto">
          <a:xfrm>
            <a:off x="5291138" y="5478463"/>
            <a:ext cx="179387" cy="1809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22560" name="TextBox 64"/>
          <p:cNvSpPr txBox="1">
            <a:spLocks noChangeArrowheads="1"/>
          </p:cNvSpPr>
          <p:nvPr/>
        </p:nvSpPr>
        <p:spPr bwMode="auto">
          <a:xfrm>
            <a:off x="5767388" y="5384800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Повышенный</a:t>
            </a:r>
          </a:p>
        </p:txBody>
      </p:sp>
      <p:cxnSp>
        <p:nvCxnSpPr>
          <p:cNvPr id="22561" name="Прямая соединительная линия 91"/>
          <p:cNvCxnSpPr>
            <a:cxnSpLocks noChangeShapeType="1"/>
          </p:cNvCxnSpPr>
          <p:nvPr/>
        </p:nvCxnSpPr>
        <p:spPr bwMode="auto">
          <a:xfrm>
            <a:off x="4608513" y="2952750"/>
            <a:ext cx="0" cy="13350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62" name="TextBox 47"/>
          <p:cNvSpPr txBox="1">
            <a:spLocks noChangeArrowheads="1"/>
          </p:cNvSpPr>
          <p:nvPr/>
        </p:nvSpPr>
        <p:spPr bwMode="auto">
          <a:xfrm>
            <a:off x="1368425" y="5494338"/>
            <a:ext cx="168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Пониженный</a:t>
            </a:r>
          </a:p>
        </p:txBody>
      </p:sp>
      <p:sp>
        <p:nvSpPr>
          <p:cNvPr id="17444" name="Прямоугольник 59"/>
          <p:cNvSpPr>
            <a:spLocks noChangeArrowheads="1"/>
          </p:cNvSpPr>
          <p:nvPr/>
        </p:nvSpPr>
        <p:spPr bwMode="auto">
          <a:xfrm>
            <a:off x="5291138" y="5019675"/>
            <a:ext cx="179387" cy="179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accent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900113" y="1989138"/>
            <a:ext cx="2932112" cy="936625"/>
          </a:xfrm>
          <a:prstGeom prst="wedgeRectCallout">
            <a:avLst>
              <a:gd name="adj1" fmla="val 54582"/>
              <a:gd name="adj2" fmla="val 13243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овладели основами смыслового чтения.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индивидуальная коррекционная работа в ОШ</a:t>
            </a:r>
          </a:p>
        </p:txBody>
      </p:sp>
      <p:sp>
        <p:nvSpPr>
          <p:cNvPr id="61" name="Прямоугольная выноска 60"/>
          <p:cNvSpPr/>
          <p:nvPr/>
        </p:nvSpPr>
        <p:spPr>
          <a:xfrm>
            <a:off x="4608513" y="1925638"/>
            <a:ext cx="2762250" cy="903287"/>
          </a:xfrm>
          <a:prstGeom prst="wedgeRectCallout">
            <a:avLst>
              <a:gd name="adj1" fmla="val -62352"/>
              <a:gd name="adj2" fmla="val 101250"/>
            </a:avLst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овладели стратегиями смыслового чтения.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Необходима коррекционная работа  в ОШ</a:t>
            </a:r>
          </a:p>
        </p:txBody>
      </p:sp>
      <p:sp>
        <p:nvSpPr>
          <p:cNvPr id="22566" name="TextBox 47"/>
          <p:cNvSpPr txBox="1">
            <a:spLocks noChangeArrowheads="1"/>
          </p:cNvSpPr>
          <p:nvPr/>
        </p:nvSpPr>
        <p:spPr bwMode="auto">
          <a:xfrm>
            <a:off x="1368425" y="4924425"/>
            <a:ext cx="1993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Недостаточный</a:t>
            </a:r>
          </a:p>
        </p:txBody>
      </p:sp>
      <p:sp>
        <p:nvSpPr>
          <p:cNvPr id="22567" name="Прямоугольник 2"/>
          <p:cNvSpPr>
            <a:spLocks noChangeArrowheads="1"/>
          </p:cNvSpPr>
          <p:nvPr/>
        </p:nvSpPr>
        <p:spPr bwMode="auto">
          <a:xfrm>
            <a:off x="611188" y="508000"/>
            <a:ext cx="81153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Первые результаты введения ФГОС: </a:t>
            </a:r>
          </a:p>
          <a:p>
            <a:pPr algn="ctr">
              <a:lnSpc>
                <a:spcPct val="85000"/>
              </a:lnSpc>
            </a:pPr>
            <a:r>
              <a:rPr lang="ru-RU" sz="2400" b="1">
                <a:solidFill>
                  <a:srgbClr val="0070C0"/>
                </a:solidFill>
                <a:latin typeface="Calibri" pitchFamily="34" charset="0"/>
              </a:rPr>
              <a:t>достижение метапредметных результатов:</a:t>
            </a:r>
          </a:p>
          <a:p>
            <a:pPr algn="ctr">
              <a:lnSpc>
                <a:spcPct val="85000"/>
              </a:lnSpc>
            </a:pPr>
            <a:r>
              <a:rPr lang="ru-RU" sz="2400" b="1" i="1">
                <a:solidFill>
                  <a:srgbClr val="0070C0"/>
                </a:solidFill>
                <a:latin typeface="Calibri" pitchFamily="34" charset="0"/>
              </a:rPr>
              <a:t>познавательные действия, смысловое чтение, </a:t>
            </a:r>
            <a:r>
              <a:rPr lang="ru-RU" sz="2400" b="1" i="1">
                <a:solidFill>
                  <a:srgbClr val="FF0000"/>
                </a:solidFill>
                <a:latin typeface="Calibri" pitchFamily="34" charset="0"/>
              </a:rPr>
              <a:t>2014</a:t>
            </a:r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58D1A-315D-49D0-B992-363D7F65F4FA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22570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588"/>
            <a:ext cx="1262062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Прямоугольник 75"/>
          <p:cNvSpPr/>
          <p:nvPr/>
        </p:nvSpPr>
        <p:spPr>
          <a:xfrm>
            <a:off x="4535488" y="2592388"/>
            <a:ext cx="1836737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3959225" y="2592388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3851275" y="3203575"/>
            <a:ext cx="68421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3886200" y="3816350"/>
            <a:ext cx="647700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3994150" y="4427538"/>
            <a:ext cx="539750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995738" y="5040313"/>
            <a:ext cx="539750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535488" y="5040313"/>
            <a:ext cx="1800225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335713" y="5040313"/>
            <a:ext cx="1260475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  <p:cxnSp>
        <p:nvCxnSpPr>
          <p:cNvPr id="24585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969963" y="5713413"/>
            <a:ext cx="7200900" cy="36512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24586" name="TextBox 8"/>
          <p:cNvSpPr txBox="1">
            <a:spLocks noChangeArrowheads="1"/>
          </p:cNvSpPr>
          <p:nvPr/>
        </p:nvSpPr>
        <p:spPr bwMode="auto">
          <a:xfrm>
            <a:off x="719138" y="5894388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cxnSp>
        <p:nvCxnSpPr>
          <p:cNvPr id="24587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96996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8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69068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89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09825" y="56515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0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30550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1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84968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2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57041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3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29113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4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10275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5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731000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6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45013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4597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17086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98" name="TextBox 27"/>
          <p:cNvSpPr txBox="1">
            <a:spLocks noChangeArrowheads="1"/>
          </p:cNvSpPr>
          <p:nvPr/>
        </p:nvSpPr>
        <p:spPr bwMode="auto">
          <a:xfrm>
            <a:off x="7270750" y="5894388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4599" name="TextBox 28"/>
          <p:cNvSpPr txBox="1">
            <a:spLocks noChangeArrowheads="1"/>
          </p:cNvSpPr>
          <p:nvPr/>
        </p:nvSpPr>
        <p:spPr bwMode="auto">
          <a:xfrm>
            <a:off x="8007350" y="588486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sp>
        <p:nvSpPr>
          <p:cNvPr id="24600" name="TextBox 34"/>
          <p:cNvSpPr txBox="1">
            <a:spLocks noChangeArrowheads="1"/>
          </p:cNvSpPr>
          <p:nvPr/>
        </p:nvSpPr>
        <p:spPr bwMode="auto">
          <a:xfrm>
            <a:off x="4425950" y="5894388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0</a:t>
            </a:r>
          </a:p>
        </p:txBody>
      </p:sp>
      <p:sp>
        <p:nvSpPr>
          <p:cNvPr id="24601" name="TextBox 37"/>
          <p:cNvSpPr txBox="1">
            <a:spLocks noChangeArrowheads="1"/>
          </p:cNvSpPr>
          <p:nvPr/>
        </p:nvSpPr>
        <p:spPr bwMode="auto">
          <a:xfrm>
            <a:off x="1509713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4602" name="TextBox 38"/>
          <p:cNvSpPr txBox="1">
            <a:spLocks noChangeArrowheads="1"/>
          </p:cNvSpPr>
          <p:nvPr/>
        </p:nvSpPr>
        <p:spPr bwMode="auto">
          <a:xfrm>
            <a:off x="2230438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24603" name="TextBox 39"/>
          <p:cNvSpPr txBox="1">
            <a:spLocks noChangeArrowheads="1"/>
          </p:cNvSpPr>
          <p:nvPr/>
        </p:nvSpPr>
        <p:spPr bwMode="auto">
          <a:xfrm>
            <a:off x="2951163" y="5892800"/>
            <a:ext cx="3587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4604" name="TextBox 40"/>
          <p:cNvSpPr txBox="1">
            <a:spLocks noChangeArrowheads="1"/>
          </p:cNvSpPr>
          <p:nvPr/>
        </p:nvSpPr>
        <p:spPr bwMode="auto">
          <a:xfrm>
            <a:off x="3670300" y="5857875"/>
            <a:ext cx="3603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4605" name="TextBox 41"/>
          <p:cNvSpPr txBox="1">
            <a:spLocks noChangeArrowheads="1"/>
          </p:cNvSpPr>
          <p:nvPr/>
        </p:nvSpPr>
        <p:spPr bwMode="auto">
          <a:xfrm>
            <a:off x="5110163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4606" name="TextBox 42"/>
          <p:cNvSpPr txBox="1">
            <a:spLocks noChangeArrowheads="1"/>
          </p:cNvSpPr>
          <p:nvPr/>
        </p:nvSpPr>
        <p:spPr bwMode="auto">
          <a:xfrm>
            <a:off x="5830888" y="5894388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4607" name="TextBox 43"/>
          <p:cNvSpPr txBox="1">
            <a:spLocks noChangeArrowheads="1"/>
          </p:cNvSpPr>
          <p:nvPr/>
        </p:nvSpPr>
        <p:spPr bwMode="auto">
          <a:xfrm>
            <a:off x="6550025" y="5894388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1763713" y="6165850"/>
            <a:ext cx="180975" cy="17938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4609" name="TextBox 62"/>
          <p:cNvSpPr txBox="1">
            <a:spLocks noChangeArrowheads="1"/>
          </p:cNvSpPr>
          <p:nvPr/>
        </p:nvSpPr>
        <p:spPr bwMode="auto">
          <a:xfrm>
            <a:off x="3217863" y="6378575"/>
            <a:ext cx="2060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Только базовый</a:t>
            </a:r>
          </a:p>
        </p:txBody>
      </p:sp>
      <p:sp>
        <p:nvSpPr>
          <p:cNvPr id="24610" name="Прямоугольник 63"/>
          <p:cNvSpPr>
            <a:spLocks noChangeArrowheads="1"/>
          </p:cNvSpPr>
          <p:nvPr/>
        </p:nvSpPr>
        <p:spPr bwMode="auto">
          <a:xfrm>
            <a:off x="6443663" y="6237288"/>
            <a:ext cx="179387" cy="1809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24611" name="TextBox 64"/>
          <p:cNvSpPr txBox="1">
            <a:spLocks noChangeArrowheads="1"/>
          </p:cNvSpPr>
          <p:nvPr/>
        </p:nvSpPr>
        <p:spPr bwMode="auto">
          <a:xfrm>
            <a:off x="5821363" y="6380163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Повышенный</a:t>
            </a:r>
          </a:p>
        </p:txBody>
      </p:sp>
      <p:cxnSp>
        <p:nvCxnSpPr>
          <p:cNvPr id="24612" name="Прямая соединительная линия 91"/>
          <p:cNvCxnSpPr>
            <a:cxnSpLocks noChangeShapeType="1"/>
          </p:cNvCxnSpPr>
          <p:nvPr/>
        </p:nvCxnSpPr>
        <p:spPr bwMode="auto">
          <a:xfrm>
            <a:off x="4535488" y="2195513"/>
            <a:ext cx="0" cy="35290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613" name="TextBox 47"/>
          <p:cNvSpPr txBox="1">
            <a:spLocks noChangeArrowheads="1"/>
          </p:cNvSpPr>
          <p:nvPr/>
        </p:nvSpPr>
        <p:spPr bwMode="auto">
          <a:xfrm>
            <a:off x="971550" y="6308725"/>
            <a:ext cx="1885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Ниже базового</a:t>
            </a:r>
          </a:p>
        </p:txBody>
      </p:sp>
      <p:sp>
        <p:nvSpPr>
          <p:cNvPr id="24614" name="Прямоугольник 59"/>
          <p:cNvSpPr>
            <a:spLocks noChangeArrowheads="1"/>
          </p:cNvSpPr>
          <p:nvPr/>
        </p:nvSpPr>
        <p:spPr bwMode="auto">
          <a:xfrm>
            <a:off x="3924300" y="6165850"/>
            <a:ext cx="179388" cy="1793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61" name="Прямоугольная выноска 60"/>
          <p:cNvSpPr/>
          <p:nvPr/>
        </p:nvSpPr>
        <p:spPr>
          <a:xfrm>
            <a:off x="576263" y="1268413"/>
            <a:ext cx="8496300" cy="1030287"/>
          </a:xfrm>
          <a:prstGeom prst="wedgeRectCallout">
            <a:avLst>
              <a:gd name="adj1" fmla="val -9015"/>
              <a:gd name="adj2" fmla="val 78865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Около 80% учащихся, не достигающих базового уровня, не овладели ни регулятивными, ни коммуникативными навыками. У остальных  20% не сформированы, главным образом, коммуникативные умения. В ОШ принципиально необходимо включение в практику работы учебных ситуаций, требующих коммуникации и учебного сотрудничества</a:t>
            </a:r>
          </a:p>
        </p:txBody>
      </p:sp>
      <p:sp>
        <p:nvSpPr>
          <p:cNvPr id="24616" name="TextBox 64"/>
          <p:cNvSpPr txBox="1">
            <a:spLocks noChangeArrowheads="1"/>
          </p:cNvSpPr>
          <p:nvPr/>
        </p:nvSpPr>
        <p:spPr bwMode="auto">
          <a:xfrm>
            <a:off x="971550" y="5024438"/>
            <a:ext cx="215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Конструкторский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372225" y="4427538"/>
            <a:ext cx="1258888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  <p:sp>
        <p:nvSpPr>
          <p:cNvPr id="24618" name="TextBox 64"/>
          <p:cNvSpPr txBox="1">
            <a:spLocks noChangeArrowheads="1"/>
          </p:cNvSpPr>
          <p:nvPr/>
        </p:nvSpPr>
        <p:spPr bwMode="auto">
          <a:xfrm>
            <a:off x="971550" y="4413250"/>
            <a:ext cx="2151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Познавательный</a:t>
            </a:r>
          </a:p>
        </p:txBody>
      </p:sp>
      <p:sp>
        <p:nvSpPr>
          <p:cNvPr id="24619" name="TextBox 64"/>
          <p:cNvSpPr txBox="1">
            <a:spLocks noChangeArrowheads="1"/>
          </p:cNvSpPr>
          <p:nvPr/>
        </p:nvSpPr>
        <p:spPr bwMode="auto">
          <a:xfrm>
            <a:off x="971550" y="3800475"/>
            <a:ext cx="1674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Социальный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535488" y="4427538"/>
            <a:ext cx="1836737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372225" y="3816350"/>
            <a:ext cx="1116013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4535488" y="3203575"/>
            <a:ext cx="1800225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6335713" y="3203575"/>
            <a:ext cx="1116012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  <p:sp>
        <p:nvSpPr>
          <p:cNvPr id="24624" name="TextBox 64"/>
          <p:cNvSpPr txBox="1">
            <a:spLocks noChangeArrowheads="1"/>
          </p:cNvSpPr>
          <p:nvPr/>
        </p:nvSpPr>
        <p:spPr bwMode="auto">
          <a:xfrm>
            <a:off x="971550" y="3189288"/>
            <a:ext cx="24939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Исследовательский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372225" y="2592388"/>
            <a:ext cx="1187450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24626" name="TextBox 64"/>
          <p:cNvSpPr txBox="1">
            <a:spLocks noChangeArrowheads="1"/>
          </p:cNvSpPr>
          <p:nvPr/>
        </p:nvSpPr>
        <p:spPr bwMode="auto">
          <a:xfrm>
            <a:off x="971550" y="2576513"/>
            <a:ext cx="1649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FF"/>
                </a:solidFill>
              </a:rPr>
              <a:t>Все проекты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535488" y="3816350"/>
            <a:ext cx="1836737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sp>
        <p:nvSpPr>
          <p:cNvPr id="24628" name="Прямоугольник 1"/>
          <p:cNvSpPr>
            <a:spLocks noChangeArrowheads="1"/>
          </p:cNvSpPr>
          <p:nvPr/>
        </p:nvSpPr>
        <p:spPr bwMode="auto">
          <a:xfrm>
            <a:off x="611188" y="333375"/>
            <a:ext cx="8208962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000" b="1">
                <a:solidFill>
                  <a:srgbClr val="0070C0"/>
                </a:solidFill>
                <a:latin typeface="Calibri" pitchFamily="34" charset="0"/>
              </a:rPr>
              <a:t>За год до введения ФГОС:</a:t>
            </a:r>
          </a:p>
          <a:p>
            <a:pPr algn="ctr">
              <a:lnSpc>
                <a:spcPct val="85000"/>
              </a:lnSpc>
            </a:pPr>
            <a:r>
              <a:rPr lang="ru-RU" sz="2000" b="1">
                <a:solidFill>
                  <a:srgbClr val="0070C0"/>
                </a:solidFill>
                <a:latin typeface="Calibri" pitchFamily="34" charset="0"/>
              </a:rPr>
              <a:t>достижение метапредметных результатов:</a:t>
            </a:r>
          </a:p>
          <a:p>
            <a:pPr algn="ctr">
              <a:lnSpc>
                <a:spcPct val="85000"/>
              </a:lnSpc>
            </a:pPr>
            <a:r>
              <a:rPr lang="ru-RU" sz="2000" b="1" i="1">
                <a:solidFill>
                  <a:srgbClr val="0070C0"/>
                </a:solidFill>
                <a:latin typeface="Calibri" pitchFamily="34" charset="0"/>
              </a:rPr>
              <a:t>регулятивные и коммуникативные действия</a:t>
            </a:r>
            <a:r>
              <a:rPr lang="ru-RU" sz="2000" i="1">
                <a:solidFill>
                  <a:srgbClr val="0070C0"/>
                </a:solidFill>
                <a:latin typeface="Calibri" pitchFamily="34" charset="0"/>
              </a:rPr>
              <a:t>, </a:t>
            </a:r>
            <a:r>
              <a:rPr lang="ru-RU" sz="2000" b="1" i="1">
                <a:solidFill>
                  <a:srgbClr val="FF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54" name="Номер слайда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460297-8C67-430B-951D-6EBD42325342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24631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Прямоугольник 75"/>
          <p:cNvSpPr/>
          <p:nvPr/>
        </p:nvSpPr>
        <p:spPr>
          <a:xfrm>
            <a:off x="4551363" y="2954338"/>
            <a:ext cx="1838325" cy="431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3959225" y="2954338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cxnSp>
        <p:nvCxnSpPr>
          <p:cNvPr id="26627" name="Прямая соединительная линия 3"/>
          <p:cNvCxnSpPr>
            <a:cxnSpLocks noChangeShapeType="1"/>
          </p:cNvCxnSpPr>
          <p:nvPr/>
        </p:nvCxnSpPr>
        <p:spPr bwMode="auto">
          <a:xfrm flipV="1">
            <a:off x="969963" y="5713413"/>
            <a:ext cx="7200900" cy="36512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bevel/>
            <a:headEnd/>
            <a:tailEnd/>
          </a:ln>
        </p:spPr>
      </p:cxnSp>
      <p:sp>
        <p:nvSpPr>
          <p:cNvPr id="26628" name="TextBox 8"/>
          <p:cNvSpPr txBox="1">
            <a:spLocks noChangeArrowheads="1"/>
          </p:cNvSpPr>
          <p:nvPr/>
        </p:nvSpPr>
        <p:spPr bwMode="auto">
          <a:xfrm>
            <a:off x="719138" y="5894388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cxnSp>
        <p:nvCxnSpPr>
          <p:cNvPr id="26629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96996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0" name="Прямая соединительная линия 13"/>
          <p:cNvCxnSpPr>
            <a:cxnSpLocks noChangeShapeType="1"/>
          </p:cNvCxnSpPr>
          <p:nvPr/>
        </p:nvCxnSpPr>
        <p:spPr bwMode="auto">
          <a:xfrm>
            <a:off x="169068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1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409825" y="5651500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2" name="Прямая соединительная линия 15"/>
          <p:cNvCxnSpPr>
            <a:cxnSpLocks noChangeShapeType="1"/>
          </p:cNvCxnSpPr>
          <p:nvPr/>
        </p:nvCxnSpPr>
        <p:spPr bwMode="auto">
          <a:xfrm>
            <a:off x="3130550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3" name="Прямая соединительная линия 16"/>
          <p:cNvCxnSpPr>
            <a:cxnSpLocks noChangeShapeType="1"/>
          </p:cNvCxnSpPr>
          <p:nvPr/>
        </p:nvCxnSpPr>
        <p:spPr bwMode="auto">
          <a:xfrm>
            <a:off x="384968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4" name="Прямая соединительная линия 18"/>
          <p:cNvCxnSpPr>
            <a:cxnSpLocks noChangeShapeType="1"/>
          </p:cNvCxnSpPr>
          <p:nvPr/>
        </p:nvCxnSpPr>
        <p:spPr bwMode="auto">
          <a:xfrm>
            <a:off x="457041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5" name="Прямая соединительная линия 19"/>
          <p:cNvCxnSpPr>
            <a:cxnSpLocks noChangeShapeType="1"/>
          </p:cNvCxnSpPr>
          <p:nvPr/>
        </p:nvCxnSpPr>
        <p:spPr bwMode="auto">
          <a:xfrm>
            <a:off x="529113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6" name="Прямая соединительная линия 20"/>
          <p:cNvCxnSpPr>
            <a:cxnSpLocks noChangeShapeType="1"/>
          </p:cNvCxnSpPr>
          <p:nvPr/>
        </p:nvCxnSpPr>
        <p:spPr bwMode="auto">
          <a:xfrm>
            <a:off x="6010275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7" name="Прямая соединительная линия 23"/>
          <p:cNvCxnSpPr>
            <a:cxnSpLocks noChangeShapeType="1"/>
          </p:cNvCxnSpPr>
          <p:nvPr/>
        </p:nvCxnSpPr>
        <p:spPr bwMode="auto">
          <a:xfrm>
            <a:off x="6731000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8" name="Прямая соединительная линия 24"/>
          <p:cNvCxnSpPr>
            <a:cxnSpLocks noChangeShapeType="1"/>
          </p:cNvCxnSpPr>
          <p:nvPr/>
        </p:nvCxnSpPr>
        <p:spPr bwMode="auto">
          <a:xfrm>
            <a:off x="7450138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39" name="Прямая соединительная линия 26"/>
          <p:cNvCxnSpPr>
            <a:cxnSpLocks noChangeShapeType="1"/>
          </p:cNvCxnSpPr>
          <p:nvPr/>
        </p:nvCxnSpPr>
        <p:spPr bwMode="auto">
          <a:xfrm>
            <a:off x="8170863" y="5641975"/>
            <a:ext cx="0" cy="2159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0" name="TextBox 27"/>
          <p:cNvSpPr txBox="1">
            <a:spLocks noChangeArrowheads="1"/>
          </p:cNvSpPr>
          <p:nvPr/>
        </p:nvSpPr>
        <p:spPr bwMode="auto">
          <a:xfrm>
            <a:off x="7270750" y="5894388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6641" name="TextBox 28"/>
          <p:cNvSpPr txBox="1">
            <a:spLocks noChangeArrowheads="1"/>
          </p:cNvSpPr>
          <p:nvPr/>
        </p:nvSpPr>
        <p:spPr bwMode="auto">
          <a:xfrm>
            <a:off x="8007350" y="5884863"/>
            <a:ext cx="431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100</a:t>
            </a:r>
          </a:p>
        </p:txBody>
      </p:sp>
      <p:sp>
        <p:nvSpPr>
          <p:cNvPr id="26642" name="TextBox 34"/>
          <p:cNvSpPr txBox="1">
            <a:spLocks noChangeArrowheads="1"/>
          </p:cNvSpPr>
          <p:nvPr/>
        </p:nvSpPr>
        <p:spPr bwMode="auto">
          <a:xfrm>
            <a:off x="4425950" y="5894388"/>
            <a:ext cx="2603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0</a:t>
            </a:r>
          </a:p>
        </p:txBody>
      </p:sp>
      <p:sp>
        <p:nvSpPr>
          <p:cNvPr id="26643" name="TextBox 37"/>
          <p:cNvSpPr txBox="1">
            <a:spLocks noChangeArrowheads="1"/>
          </p:cNvSpPr>
          <p:nvPr/>
        </p:nvSpPr>
        <p:spPr bwMode="auto">
          <a:xfrm>
            <a:off x="1509713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80</a:t>
            </a:r>
          </a:p>
        </p:txBody>
      </p:sp>
      <p:sp>
        <p:nvSpPr>
          <p:cNvPr id="26644" name="TextBox 38"/>
          <p:cNvSpPr txBox="1">
            <a:spLocks noChangeArrowheads="1"/>
          </p:cNvSpPr>
          <p:nvPr/>
        </p:nvSpPr>
        <p:spPr bwMode="auto">
          <a:xfrm>
            <a:off x="2230438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26645" name="TextBox 39"/>
          <p:cNvSpPr txBox="1">
            <a:spLocks noChangeArrowheads="1"/>
          </p:cNvSpPr>
          <p:nvPr/>
        </p:nvSpPr>
        <p:spPr bwMode="auto">
          <a:xfrm>
            <a:off x="2951163" y="5892800"/>
            <a:ext cx="3587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6646" name="TextBox 40"/>
          <p:cNvSpPr txBox="1">
            <a:spLocks noChangeArrowheads="1"/>
          </p:cNvSpPr>
          <p:nvPr/>
        </p:nvSpPr>
        <p:spPr bwMode="auto">
          <a:xfrm>
            <a:off x="3670300" y="5857875"/>
            <a:ext cx="36036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6647" name="TextBox 41"/>
          <p:cNvSpPr txBox="1">
            <a:spLocks noChangeArrowheads="1"/>
          </p:cNvSpPr>
          <p:nvPr/>
        </p:nvSpPr>
        <p:spPr bwMode="auto">
          <a:xfrm>
            <a:off x="5110163" y="5894388"/>
            <a:ext cx="3603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20</a:t>
            </a:r>
          </a:p>
        </p:txBody>
      </p:sp>
      <p:sp>
        <p:nvSpPr>
          <p:cNvPr id="26648" name="TextBox 42"/>
          <p:cNvSpPr txBox="1">
            <a:spLocks noChangeArrowheads="1"/>
          </p:cNvSpPr>
          <p:nvPr/>
        </p:nvSpPr>
        <p:spPr bwMode="auto">
          <a:xfrm>
            <a:off x="5830888" y="5894388"/>
            <a:ext cx="3587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40</a:t>
            </a:r>
          </a:p>
        </p:txBody>
      </p:sp>
      <p:sp>
        <p:nvSpPr>
          <p:cNvPr id="26649" name="TextBox 43"/>
          <p:cNvSpPr txBox="1">
            <a:spLocks noChangeArrowheads="1"/>
          </p:cNvSpPr>
          <p:nvPr/>
        </p:nvSpPr>
        <p:spPr bwMode="auto">
          <a:xfrm>
            <a:off x="6550025" y="5894388"/>
            <a:ext cx="3603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/>
              <a:t>60</a:t>
            </a:r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1619250" y="6237288"/>
            <a:ext cx="180975" cy="17938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6651" name="TextBox 62"/>
          <p:cNvSpPr txBox="1">
            <a:spLocks noChangeArrowheads="1"/>
          </p:cNvSpPr>
          <p:nvPr/>
        </p:nvSpPr>
        <p:spPr bwMode="auto">
          <a:xfrm>
            <a:off x="3217863" y="6378575"/>
            <a:ext cx="2060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Только базовый</a:t>
            </a:r>
          </a:p>
        </p:txBody>
      </p:sp>
      <p:sp>
        <p:nvSpPr>
          <p:cNvPr id="24610" name="Прямоугольник 63"/>
          <p:cNvSpPr>
            <a:spLocks noChangeArrowheads="1"/>
          </p:cNvSpPr>
          <p:nvPr/>
        </p:nvSpPr>
        <p:spPr bwMode="auto">
          <a:xfrm>
            <a:off x="6588125" y="6237288"/>
            <a:ext cx="179388" cy="1809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26653" name="TextBox 64"/>
          <p:cNvSpPr txBox="1">
            <a:spLocks noChangeArrowheads="1"/>
          </p:cNvSpPr>
          <p:nvPr/>
        </p:nvSpPr>
        <p:spPr bwMode="auto">
          <a:xfrm>
            <a:off x="5821363" y="6380163"/>
            <a:ext cx="1771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/>
              <a:t>Повышенный</a:t>
            </a:r>
          </a:p>
        </p:txBody>
      </p:sp>
      <p:cxnSp>
        <p:nvCxnSpPr>
          <p:cNvPr id="26654" name="Прямая соединительная линия 91"/>
          <p:cNvCxnSpPr>
            <a:cxnSpLocks noChangeShapeType="1"/>
          </p:cNvCxnSpPr>
          <p:nvPr/>
        </p:nvCxnSpPr>
        <p:spPr bwMode="auto">
          <a:xfrm>
            <a:off x="4535488" y="2195513"/>
            <a:ext cx="0" cy="35290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5" name="TextBox 47"/>
          <p:cNvSpPr txBox="1">
            <a:spLocks noChangeArrowheads="1"/>
          </p:cNvSpPr>
          <p:nvPr/>
        </p:nvSpPr>
        <p:spPr bwMode="auto">
          <a:xfrm>
            <a:off x="971550" y="6378575"/>
            <a:ext cx="2016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Ниже базового</a:t>
            </a:r>
          </a:p>
        </p:txBody>
      </p:sp>
      <p:sp>
        <p:nvSpPr>
          <p:cNvPr id="24614" name="Прямоугольник 59"/>
          <p:cNvSpPr>
            <a:spLocks noChangeArrowheads="1"/>
          </p:cNvSpPr>
          <p:nvPr/>
        </p:nvSpPr>
        <p:spPr bwMode="auto">
          <a:xfrm>
            <a:off x="3995738" y="6237288"/>
            <a:ext cx="179387" cy="179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800">
              <a:cs typeface="+mn-cs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389688" y="2954338"/>
            <a:ext cx="1187450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26658" name="TextBox 64"/>
          <p:cNvSpPr txBox="1">
            <a:spLocks noChangeArrowheads="1"/>
          </p:cNvSpPr>
          <p:nvPr/>
        </p:nvSpPr>
        <p:spPr bwMode="auto">
          <a:xfrm>
            <a:off x="971550" y="2576513"/>
            <a:ext cx="1649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FF"/>
                </a:solidFill>
              </a:rPr>
              <a:t>Все проекты</a:t>
            </a:r>
          </a:p>
        </p:txBody>
      </p:sp>
      <p:sp>
        <p:nvSpPr>
          <p:cNvPr id="26659" name="TextBox 64"/>
          <p:cNvSpPr txBox="1">
            <a:spLocks noChangeArrowheads="1"/>
          </p:cNvSpPr>
          <p:nvPr/>
        </p:nvSpPr>
        <p:spPr bwMode="auto">
          <a:xfrm>
            <a:off x="1116013" y="3105150"/>
            <a:ext cx="2592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i="1"/>
              <a:t>Все проекты, </a:t>
            </a:r>
            <a:r>
              <a:rPr lang="ru-RU" altLang="ru-RU" b="1" i="1">
                <a:solidFill>
                  <a:srgbClr val="FF0000"/>
                </a:solidFill>
              </a:rPr>
              <a:t>2013</a:t>
            </a:r>
          </a:p>
        </p:txBody>
      </p:sp>
      <p:sp>
        <p:nvSpPr>
          <p:cNvPr id="26660" name="TextBox 64"/>
          <p:cNvSpPr txBox="1">
            <a:spLocks noChangeArrowheads="1"/>
          </p:cNvSpPr>
          <p:nvPr/>
        </p:nvSpPr>
        <p:spPr bwMode="auto">
          <a:xfrm>
            <a:off x="1042988" y="4437063"/>
            <a:ext cx="28082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i="1"/>
              <a:t>Все проекты, </a:t>
            </a:r>
            <a:r>
              <a:rPr lang="ru-RU" altLang="ru-RU" b="1" i="1">
                <a:solidFill>
                  <a:srgbClr val="FF0000"/>
                </a:solidFill>
              </a:rPr>
              <a:t>2014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048125" y="4419600"/>
            <a:ext cx="466725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535488" y="4421188"/>
            <a:ext cx="1728787" cy="431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6264275" y="4421188"/>
            <a:ext cx="1403350" cy="431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</a:p>
        </p:txBody>
      </p:sp>
      <p:sp>
        <p:nvSpPr>
          <p:cNvPr id="26664" name="Прямоугольник 1"/>
          <p:cNvSpPr>
            <a:spLocks noChangeArrowheads="1"/>
          </p:cNvSpPr>
          <p:nvPr/>
        </p:nvSpPr>
        <p:spPr bwMode="auto">
          <a:xfrm>
            <a:off x="755650" y="765175"/>
            <a:ext cx="8061325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800" b="1">
                <a:solidFill>
                  <a:srgbClr val="0070C0"/>
                </a:solidFill>
                <a:latin typeface="Calibri" pitchFamily="34" charset="0"/>
              </a:rPr>
              <a:t>Первые результаты введения ФГОС: </a:t>
            </a:r>
          </a:p>
          <a:p>
            <a:pPr algn="ctr">
              <a:lnSpc>
                <a:spcPct val="85000"/>
              </a:lnSpc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</a:rPr>
              <a:t>достижение метапредметных результатов:</a:t>
            </a:r>
          </a:p>
          <a:p>
            <a:pPr algn="ctr">
              <a:lnSpc>
                <a:spcPct val="85000"/>
              </a:lnSpc>
            </a:pPr>
            <a:r>
              <a:rPr lang="ru-RU" sz="2800">
                <a:solidFill>
                  <a:srgbClr val="0070C0"/>
                </a:solidFill>
                <a:latin typeface="Calibri" pitchFamily="34" charset="0"/>
              </a:rPr>
              <a:t>регулятивные и коммуникативные действия</a:t>
            </a:r>
            <a:endParaRPr lang="ru-RU" sz="28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4CCEE-1A79-45C1-90E4-AACEA3C39200}" type="slidenum">
              <a:rPr lang="ru-RU"/>
              <a:pPr>
                <a:defRPr/>
              </a:pPr>
              <a:t>8</a:t>
            </a:fld>
            <a:endParaRPr lang="ru-RU"/>
          </a:p>
        </p:txBody>
      </p:sp>
      <p:pic>
        <p:nvPicPr>
          <p:cNvPr id="26667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BE85-3D5F-498B-807F-A1A6923431AA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9813925" y="6518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5125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7993063" cy="6329362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800" b="1" smtClean="0">
              <a:solidFill>
                <a:srgbClr val="0070C0"/>
              </a:solidFill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800" b="1" smtClean="0">
              <a:solidFill>
                <a:srgbClr val="0070C0"/>
              </a:solidFill>
              <a:latin typeface="Arial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800" b="1" smtClean="0">
                <a:solidFill>
                  <a:srgbClr val="0070C0"/>
                </a:solidFill>
                <a:latin typeface="Arial" charset="0"/>
              </a:rPr>
              <a:t>Важнейшие факторы, влияющие на достижение более высоких результатов ФГОС</a:t>
            </a:r>
          </a:p>
          <a:p>
            <a:pPr marL="0" indent="0" eaLnBrk="1" hangingPunct="1">
              <a:lnSpc>
                <a:spcPct val="90000"/>
              </a:lnSpc>
            </a:pPr>
            <a:endParaRPr lang="ru-RU" sz="2800" b="1" smtClean="0">
              <a:latin typeface="Arial" charset="0"/>
            </a:endParaRP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600" smtClean="0">
                <a:solidFill>
                  <a:srgbClr val="002060"/>
                </a:solidFill>
                <a:latin typeface="Arial" charset="0"/>
              </a:rPr>
              <a:t>развитие познавательной активности учащихся</a:t>
            </a: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600" smtClean="0">
                <a:solidFill>
                  <a:srgbClr val="002060"/>
                </a:solidFill>
                <a:latin typeface="Arial" charset="0"/>
              </a:rPr>
              <a:t>развитие навыков смыслового чтения</a:t>
            </a: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600" smtClean="0">
                <a:solidFill>
                  <a:srgbClr val="002060"/>
                </a:solidFill>
                <a:latin typeface="Arial" charset="0"/>
              </a:rPr>
              <a:t>участие детей в  проектной и учебно-исследовательской деятельности</a:t>
            </a:r>
          </a:p>
          <a:p>
            <a:pPr marL="0" indent="0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2600" smtClean="0">
                <a:solidFill>
                  <a:srgbClr val="002060"/>
                </a:solidFill>
                <a:latin typeface="Arial" charset="0"/>
              </a:rPr>
              <a:t>интеграция ИКТ в учебный процесс и использование ИКТ учащимися </a:t>
            </a:r>
          </a:p>
        </p:txBody>
      </p:sp>
      <p:pic>
        <p:nvPicPr>
          <p:cNvPr id="28677" name="Рисунок 2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0"/>
            <a:ext cx="1262062" cy="76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1879</Words>
  <Application>Microsoft Office PowerPoint</Application>
  <PresentationFormat>Экран (4:3)</PresentationFormat>
  <Paragraphs>593</Paragraphs>
  <Slides>37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Результаты введения ФГОС начального общего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Остаются риски  при реализации ФГОС</vt:lpstr>
      <vt:lpstr>Формальное понимание ФГОС. Формальный подход к составлению ООП </vt:lpstr>
      <vt:lpstr>Формальное введение внеурочной деятельности </vt:lpstr>
      <vt:lpstr>  Использование цифровых технологий исключительно как технических средств обучения, а не для создания образовательной деятельности  </vt:lpstr>
      <vt:lpstr>Формальный подход к организации системы повышения квалификации </vt:lpstr>
      <vt:lpstr>Разное толкование сути образовательных результатов разными субъектами образования </vt:lpstr>
      <vt:lpstr>Недостаточное нормативное, учебно-методическое обеспечение </vt:lpstr>
      <vt:lpstr>Несовершенство  финансового обеспечения реализации ФГОС </vt:lpstr>
      <vt:lpstr>ИНСТИТУТ МОБИЛЬНЫХ ОБРАЗОВАТЕЛЬНЫХ СИСТЕМ  (ИМОС)</vt:lpstr>
      <vt:lpstr>Презентация PowerPoint</vt:lpstr>
      <vt:lpstr>Образовательные программы   для субъектов РФ </vt:lpstr>
      <vt:lpstr>Образовательные программы   для субъектов РФ </vt:lpstr>
      <vt:lpstr>Образовательные программы   для субъектов РФ </vt:lpstr>
      <vt:lpstr>Образовательные программы   для субъектов РФ </vt:lpstr>
      <vt:lpstr>  Дошкольное образование  Системные проекты   Поддержка  деятельности  образовательных организаций   </vt:lpstr>
      <vt:lpstr>Дошкольное образование</vt:lpstr>
      <vt:lpstr>Поддержка  деятельности  педагогов </vt:lpstr>
      <vt:lpstr>Дошкольное образование</vt:lpstr>
      <vt:lpstr>Начальное, основное, среднее общее образование  Системные проекты </vt:lpstr>
      <vt:lpstr> Начальное, основное,  среднее общее   образование </vt:lpstr>
      <vt:lpstr> Начальное, основное,  среднее общее образование </vt:lpstr>
      <vt:lpstr> Начальное, основное,  среднее общее образование </vt:lpstr>
      <vt:lpstr>Профессиональное  развитие педагога (дошкольное образование)</vt:lpstr>
      <vt:lpstr>Профессиональное  развитие педагога (начальное, основное, среднее общее образование)</vt:lpstr>
      <vt:lpstr>Наши контакты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Феденко</dc:creator>
  <cp:lastModifiedBy>User</cp:lastModifiedBy>
  <cp:revision>63</cp:revision>
  <dcterms:created xsi:type="dcterms:W3CDTF">2015-01-29T18:30:28Z</dcterms:created>
  <dcterms:modified xsi:type="dcterms:W3CDTF">2015-04-08T16:34:44Z</dcterms:modified>
</cp:coreProperties>
</file>