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2"/>
  </p:notesMasterIdLst>
  <p:sldIdLst>
    <p:sldId id="256" r:id="rId2"/>
    <p:sldId id="257" r:id="rId3"/>
    <p:sldId id="265" r:id="rId4"/>
    <p:sldId id="261" r:id="rId5"/>
    <p:sldId id="259" r:id="rId6"/>
    <p:sldId id="266" r:id="rId7"/>
    <p:sldId id="258" r:id="rId8"/>
    <p:sldId id="260" r:id="rId9"/>
    <p:sldId id="262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8" r:id="rId80"/>
    <p:sldId id="337" r:id="rId8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46F9FC9-1AFB-4E8D-8249-ED75C0C11292}">
          <p14:sldIdLst>
            <p14:sldId id="256"/>
            <p14:sldId id="257"/>
            <p14:sldId id="265"/>
            <p14:sldId id="261"/>
            <p14:sldId id="259"/>
            <p14:sldId id="266"/>
            <p14:sldId id="258"/>
            <p14:sldId id="260"/>
            <p14:sldId id="262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8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0"/>
    <a:srgbClr val="FF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0" autoAdjust="0"/>
    <p:restoredTop sz="94667" autoAdjust="0"/>
  </p:normalViewPr>
  <p:slideViewPr>
    <p:cSldViewPr>
      <p:cViewPr>
        <p:scale>
          <a:sx n="95" d="100"/>
          <a:sy n="95" d="100"/>
        </p:scale>
        <p:origin x="20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2520-80BD-41C1-965C-05034D408916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25FC6-1009-4505-AAF4-DB0B4A5EB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47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3ECE9-6969-4B3C-B76A-886E3C28D569}" type="slidenum">
              <a:rPr lang="de-DE" smtClean="0"/>
              <a:pPr eaLnBrk="1" hangingPunct="1"/>
              <a:t>3</a:t>
            </a:fld>
            <a:endParaRPr lang="de-DE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1D6E7D-B131-4189-9AD6-5B32D34F373C}" type="slidenum">
              <a:rPr lang="de-DE" altLang="ru-RU" smtClean="0"/>
              <a:pPr eaLnBrk="1" hangingPunct="1"/>
              <a:t>32</a:t>
            </a:fld>
            <a:endParaRPr lang="de-DE" altLang="ru-RU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13A394-28BD-489C-9749-61BA817BF19C}" type="slidenum">
              <a:rPr lang="de-DE" altLang="ru-RU" smtClean="0"/>
              <a:pPr eaLnBrk="1" hangingPunct="1"/>
              <a:t>34</a:t>
            </a:fld>
            <a:endParaRPr lang="de-DE" alt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CBBAD0-2676-4BBD-B71B-B402E893B384}" type="slidenum">
              <a:rPr lang="de-DE" altLang="ru-RU" smtClean="0"/>
              <a:pPr eaLnBrk="1" hangingPunct="1"/>
              <a:t>35</a:t>
            </a:fld>
            <a:endParaRPr lang="de-DE" altLang="ru-RU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5EAA7-7F4E-4E65-8A8B-F8A9B0BBD773}" type="slidenum">
              <a:rPr lang="de-DE" altLang="ru-RU" smtClean="0"/>
              <a:pPr eaLnBrk="1" hangingPunct="1"/>
              <a:t>36</a:t>
            </a:fld>
            <a:endParaRPr lang="de-DE" altLang="ru-RU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3FFD75-734B-4E2A-9238-20098766A227}" type="slidenum">
              <a:rPr lang="de-DE" altLang="ru-RU" smtClean="0"/>
              <a:pPr eaLnBrk="1" hangingPunct="1"/>
              <a:t>37</a:t>
            </a:fld>
            <a:endParaRPr lang="de-DE" altLang="ru-RU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6543FC-5C54-4E6B-9052-F4DAAE2D5AF5}" type="slidenum">
              <a:rPr lang="de-DE" altLang="ru-RU" smtClean="0"/>
              <a:pPr eaLnBrk="1" hangingPunct="1"/>
              <a:t>38</a:t>
            </a:fld>
            <a:endParaRPr lang="de-DE" altLang="ru-RU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EEA242-D803-438D-A3EE-7683986E3544}" type="slidenum">
              <a:rPr lang="de-DE" altLang="ru-RU" smtClean="0"/>
              <a:pPr eaLnBrk="1" hangingPunct="1"/>
              <a:t>39</a:t>
            </a:fld>
            <a:endParaRPr lang="de-DE" altLang="ru-RU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BC58-CBF5-4AA4-9737-8210AD355D4A}" type="slidenum">
              <a:rPr lang="de-DE" altLang="ru-RU" smtClean="0"/>
              <a:pPr eaLnBrk="1" hangingPunct="1"/>
              <a:t>40</a:t>
            </a:fld>
            <a:endParaRPr lang="de-DE" altLang="ru-RU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DCF7E2-5B2A-4C15-B2AF-272135634376}" type="slidenum">
              <a:rPr lang="de-DE" altLang="ru-RU" smtClean="0"/>
              <a:pPr eaLnBrk="1" hangingPunct="1"/>
              <a:t>41</a:t>
            </a:fld>
            <a:endParaRPr lang="de-DE" altLang="ru-RU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B6A527-44AD-4B11-AA35-C3695F3F0AAC}" type="slidenum">
              <a:rPr lang="de-DE" altLang="ru-RU" smtClean="0"/>
              <a:pPr eaLnBrk="1" hangingPunct="1"/>
              <a:t>42</a:t>
            </a:fld>
            <a:endParaRPr lang="de-DE" altLang="ru-RU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246BD4-BE50-4A26-A015-49DC085E6C17}" type="slidenum">
              <a:rPr lang="de-DE" smtClean="0"/>
              <a:pPr eaLnBrk="1" hangingPunct="1"/>
              <a:t>6</a:t>
            </a:fld>
            <a:endParaRPr lang="de-DE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2883D0-98B4-4E83-B2D1-6337B57EF73C}" type="slidenum">
              <a:rPr lang="de-DE" altLang="ru-RU" smtClean="0"/>
              <a:pPr eaLnBrk="1" hangingPunct="1"/>
              <a:t>43</a:t>
            </a:fld>
            <a:endParaRPr lang="de-DE" altLang="ru-RU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91609-754E-4284-B63E-84D5968920D7}" type="slidenum">
              <a:rPr lang="de-DE" altLang="ru-RU" smtClean="0"/>
              <a:pPr eaLnBrk="1" hangingPunct="1"/>
              <a:t>44</a:t>
            </a:fld>
            <a:endParaRPr lang="de-DE" altLang="ru-RU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7AAFAD-11DC-42CE-9B09-1A9B98028C4D}" type="slidenum">
              <a:rPr lang="de-DE" altLang="ru-RU" smtClean="0"/>
              <a:pPr eaLnBrk="1" hangingPunct="1"/>
              <a:t>45</a:t>
            </a:fld>
            <a:endParaRPr lang="de-DE" altLang="ru-RU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3C8C3-F42F-4A86-9EB0-23F007095716}" type="slidenum">
              <a:rPr lang="de-DE" altLang="ru-RU" smtClean="0"/>
              <a:pPr eaLnBrk="1" hangingPunct="1"/>
              <a:t>52</a:t>
            </a:fld>
            <a:endParaRPr lang="de-DE" altLang="ru-R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57F1C-8BD2-4043-8A6B-73FF2B32E483}" type="slidenum">
              <a:rPr lang="de-DE" altLang="ru-RU" smtClean="0"/>
              <a:pPr eaLnBrk="1" hangingPunct="1"/>
              <a:t>53</a:t>
            </a:fld>
            <a:endParaRPr lang="de-DE" altLang="ru-RU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0354B-BA0C-4156-9566-883604255A0F}" type="slidenum">
              <a:rPr lang="de-DE" altLang="ru-RU" smtClean="0"/>
              <a:pPr eaLnBrk="1" hangingPunct="1"/>
              <a:t>54</a:t>
            </a:fld>
            <a:endParaRPr lang="de-DE" altLang="ru-R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19B57D-7667-4698-8B9A-AE4DA862B066}" type="slidenum">
              <a:rPr lang="de-DE" altLang="ru-RU" smtClean="0"/>
              <a:pPr eaLnBrk="1" hangingPunct="1"/>
              <a:t>55</a:t>
            </a:fld>
            <a:endParaRPr lang="de-DE" altLang="ru-RU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1D8A79-4831-4CEE-AA2C-B412A511C788}" type="slidenum">
              <a:rPr lang="de-DE" altLang="ru-RU" smtClean="0"/>
              <a:pPr eaLnBrk="1" hangingPunct="1"/>
              <a:t>59</a:t>
            </a:fld>
            <a:endParaRPr lang="de-DE" altLang="ru-R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F482A8-7EF4-4DA9-8892-8E25D665516E}" type="slidenum">
              <a:rPr lang="de-DE" altLang="ru-RU" smtClean="0"/>
              <a:pPr eaLnBrk="1" hangingPunct="1"/>
              <a:t>60</a:t>
            </a:fld>
            <a:endParaRPr lang="de-DE" altLang="ru-RU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5D5815D-B185-41C6-A126-17E99E6F95B2}" type="slidenum">
              <a:rPr lang="de-DE" altLang="ru-RU" smtClean="0"/>
              <a:pPr eaLnBrk="1" hangingPunct="1"/>
              <a:t>74</a:t>
            </a:fld>
            <a:endParaRPr lang="de-DE" altLang="ru-R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308065-5384-4905-B7F4-3BCBB81AC2D0}" type="slidenum">
              <a:rPr lang="de-DE" altLang="ru-RU" smtClean="0"/>
              <a:pPr eaLnBrk="1" hangingPunct="1"/>
              <a:t>10</a:t>
            </a:fld>
            <a:endParaRPr lang="de-DE" altLang="ru-RU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3AC494-2E1D-4E21-852D-D21C1864F8FF}" type="slidenum">
              <a:rPr lang="de-DE" altLang="ru-RU" smtClean="0"/>
              <a:pPr eaLnBrk="1" hangingPunct="1"/>
              <a:t>77</a:t>
            </a:fld>
            <a:endParaRPr lang="de-DE" altLang="ru-RU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FE417-7F12-4065-81B3-1EC57298CD2A}" type="slidenum">
              <a:rPr lang="de-DE" altLang="ru-RU" smtClean="0"/>
              <a:pPr eaLnBrk="1" hangingPunct="1"/>
              <a:t>80</a:t>
            </a:fld>
            <a:endParaRPr lang="de-DE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F6780-1352-4B1D-BC31-FCFDA874A23A}" type="slidenum">
              <a:rPr lang="de-DE" altLang="ru-RU" smtClean="0"/>
              <a:pPr eaLnBrk="1" hangingPunct="1"/>
              <a:t>11</a:t>
            </a:fld>
            <a:endParaRPr lang="de-DE" altLang="ru-RU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BCB4AE-DEFD-4A23-A10A-FB0F2432D15D}" type="slidenum">
              <a:rPr lang="de-DE" altLang="ru-RU" smtClean="0"/>
              <a:pPr eaLnBrk="1" hangingPunct="1"/>
              <a:t>12</a:t>
            </a:fld>
            <a:endParaRPr lang="de-DE" alt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C93C90-9B58-4DC2-996C-FB49E5544738}" type="slidenum">
              <a:rPr lang="de-DE" altLang="ru-RU" smtClean="0"/>
              <a:pPr eaLnBrk="1" hangingPunct="1"/>
              <a:t>13</a:t>
            </a:fld>
            <a:endParaRPr lang="de-DE" altLang="ru-RU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C0A6ED-2F62-4AB4-A481-DC8CFA8781CD}" type="slidenum">
              <a:rPr lang="de-DE" altLang="ru-RU" smtClean="0"/>
              <a:pPr eaLnBrk="1" hangingPunct="1"/>
              <a:t>19</a:t>
            </a:fld>
            <a:endParaRPr lang="de-DE" altLang="ru-RU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8347A0-7FBD-49E6-98E7-10771C178588}" type="slidenum">
              <a:rPr lang="de-DE" altLang="ru-RU" smtClean="0"/>
              <a:pPr eaLnBrk="1" hangingPunct="1"/>
              <a:t>28</a:t>
            </a:fld>
            <a:endParaRPr lang="de-DE" altLang="ru-RU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85477D-ED71-49EF-AE15-89B72132A3C9}" type="slidenum">
              <a:rPr lang="de-DE" altLang="ru-RU" smtClean="0"/>
              <a:pPr eaLnBrk="1" hangingPunct="1"/>
              <a:t>30</a:t>
            </a:fld>
            <a:endParaRPr lang="de-DE" altLang="ru-RU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5E2F2-D9A7-4F72-B64D-6D8732D5B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3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326F-6B46-435F-8296-B414CE7E5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861-7546-4DE4-A500-723E12CE5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97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image" Target="../media/image1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in.org.ru/book/9217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in.org.ru/book/92178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414" y="2060848"/>
            <a:ext cx="4463050" cy="4176464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3600" b="1" dirty="0">
                <a:solidFill>
                  <a:srgbClr val="FF6F0D"/>
                </a:solidFill>
                <a:effectLst/>
              </a:rPr>
              <a:t>Компетентный педагог: </a:t>
            </a:r>
            <a:r>
              <a:rPr lang="ru-RU" sz="3600" dirty="0">
                <a:solidFill>
                  <a:srgbClr val="FF6F0D"/>
                </a:solidFill>
                <a:effectLst/>
              </a:rPr>
              <a:t/>
            </a:r>
            <a:br>
              <a:rPr lang="ru-RU" sz="3600" dirty="0">
                <a:solidFill>
                  <a:srgbClr val="FF6F0D"/>
                </a:solidFill>
                <a:effectLst/>
              </a:rPr>
            </a:br>
            <a:r>
              <a:rPr lang="ru-RU" sz="3600" b="0" dirty="0">
                <a:solidFill>
                  <a:srgbClr val="FF6F0D"/>
                </a:solidFill>
                <a:effectLst/>
              </a:rPr>
              <a:t>единство требований </a:t>
            </a:r>
            <a:r>
              <a:rPr lang="ru-RU" sz="3600" b="0" dirty="0" smtClean="0">
                <a:solidFill>
                  <a:srgbClr val="FF6F0D"/>
                </a:solidFill>
                <a:effectLst/>
              </a:rPr>
              <a:t/>
            </a:r>
            <a:br>
              <a:rPr lang="ru-RU" sz="3600" b="0" dirty="0" smtClean="0">
                <a:solidFill>
                  <a:srgbClr val="FF6F0D"/>
                </a:solidFill>
                <a:effectLst/>
              </a:rPr>
            </a:br>
            <a:r>
              <a:rPr lang="ru-RU" sz="3600" b="0" dirty="0" smtClean="0">
                <a:solidFill>
                  <a:srgbClr val="FF6F0D"/>
                </a:solidFill>
                <a:effectLst/>
              </a:rPr>
              <a:t>к </a:t>
            </a:r>
            <a:r>
              <a:rPr lang="ru-RU" sz="3600" b="0" dirty="0">
                <a:solidFill>
                  <a:srgbClr val="FF6F0D"/>
                </a:solidFill>
                <a:effectLst/>
              </a:rPr>
              <a:t>подготовке, </a:t>
            </a:r>
            <a:r>
              <a:rPr lang="ru-RU" sz="3600" b="0" dirty="0" smtClean="0">
                <a:solidFill>
                  <a:srgbClr val="FF6F0D"/>
                </a:solidFill>
                <a:effectLst/>
              </a:rPr>
              <a:t>оценке</a:t>
            </a:r>
            <a:r>
              <a:rPr lang="ru-RU" sz="3600" b="0" dirty="0">
                <a:solidFill>
                  <a:srgbClr val="FF6F0D"/>
                </a:solidFill>
                <a:effectLst/>
              </a:rPr>
              <a:t>, </a:t>
            </a:r>
            <a:r>
              <a:rPr lang="ru-RU" sz="3600" b="0" dirty="0" smtClean="0">
                <a:solidFill>
                  <a:srgbClr val="FF6F0D"/>
                </a:solidFill>
                <a:effectLst/>
              </a:rPr>
              <a:t>развитию</a:t>
            </a:r>
            <a:endParaRPr lang="ru-RU" sz="3600" b="0" dirty="0">
              <a:solidFill>
                <a:srgbClr val="FF6F0D"/>
              </a:solidFill>
              <a:effectLst/>
            </a:endParaRPr>
          </a:p>
        </p:txBody>
      </p:sp>
      <p:pic>
        <p:nvPicPr>
          <p:cNvPr id="3" name="Picture 2" descr="cover_500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332656"/>
            <a:ext cx="441649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69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348663" cy="5445224"/>
          </a:xfrm>
        </p:spPr>
        <p:txBody>
          <a:bodyPr/>
          <a:lstStyle/>
          <a:p>
            <a:pPr algn="ctr">
              <a:lnSpc>
                <a:spcPct val="110000"/>
              </a:lnSpc>
              <a:spcBef>
                <a:spcPct val="30000"/>
              </a:spcBef>
            </a:pPr>
            <a:r>
              <a:rPr lang="ru-RU" altLang="ru-RU" sz="24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Выявление уровня квалификации педагогических работников для установления соответствия занимаемой должности </a:t>
            </a:r>
            <a:r>
              <a:rPr lang="ru-RU" altLang="ru-RU" sz="20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0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20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(проведение письменного квалификационного испытания)</a:t>
            </a:r>
            <a:br>
              <a:rPr lang="ru-RU" altLang="ru-RU" sz="20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28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800" b="1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Написание конспекта урока</a:t>
            </a:r>
            <a:b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или</a:t>
            </a:r>
            <a:b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Решение педагогических ситуаций</a:t>
            </a:r>
            <a:endParaRPr lang="ru-RU" altLang="ru-RU" sz="2800" b="1" dirty="0" smtClean="0">
              <a:solidFill>
                <a:srgbClr val="990000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48663" cy="4941168"/>
          </a:xfrm>
        </p:spPr>
        <p:txBody>
          <a:bodyPr/>
          <a:lstStyle/>
          <a:p>
            <a:pPr algn="ctr">
              <a:defRPr/>
            </a:pPr>
            <a:r>
              <a:rPr lang="ru-RU" sz="3200" b="1" u="sng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Цель</a:t>
            </a:r>
            <a:r>
              <a:rPr lang="ru-RU" sz="3200" b="1" dirty="0">
                <a:solidFill>
                  <a:srgbClr val="990000"/>
                </a:solidFill>
                <a:effectLst/>
                <a:latin typeface="Verdana" pitchFamily="34" charset="0"/>
              </a:rPr>
              <a:t> </a:t>
            </a:r>
            <a:r>
              <a:rPr lang="ru-RU" sz="32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подготовки </a:t>
            </a:r>
            <a:r>
              <a:rPr lang="ru-RU" sz="3200" b="1" dirty="0">
                <a:solidFill>
                  <a:srgbClr val="990000"/>
                </a:solidFill>
                <a:effectLst/>
                <a:latin typeface="Verdana" pitchFamily="34" charset="0"/>
              </a:rPr>
              <a:t>конспекта урока как </a:t>
            </a:r>
            <a:r>
              <a:rPr lang="ru-RU" sz="32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формы </a:t>
            </a:r>
            <a:r>
              <a:rPr lang="ru-RU" sz="3200" b="1" dirty="0">
                <a:solidFill>
                  <a:srgbClr val="990000"/>
                </a:solidFill>
                <a:effectLst/>
                <a:latin typeface="Verdana" pitchFamily="34" charset="0"/>
              </a:rPr>
              <a:t>квалификационного </a:t>
            </a:r>
            <a:r>
              <a:rPr lang="ru-RU" sz="32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испытания:  </a:t>
            </a:r>
            <a: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Garamond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Garamond" pitchFamily="18" charset="0"/>
              </a:rPr>
            </a:br>
            <a:r>
              <a:rPr lang="ru-RU" sz="32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</a:br>
            <a: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  <a:t>Оценка уровня сформированности профессиональных педагогических компетенций, на основе которой выносится суждение о соответствии педагога занимаемой должности</a:t>
            </a:r>
            <a:r>
              <a:rPr lang="ru-RU" sz="2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.</a:t>
            </a:r>
            <a:endParaRPr lang="en-GB" sz="3200" dirty="0" smtClean="0">
              <a:solidFill>
                <a:srgbClr val="990000"/>
              </a:solidFill>
              <a:effectLst/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50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92696"/>
            <a:ext cx="8348663" cy="48691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Задача педагога в ходе написания конспекта урока –</a:t>
            </a:r>
            <a:r>
              <a:rPr lang="ru-RU" altLang="ru-RU" sz="36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  <a:t> </a:t>
            </a:r>
            <a:br>
              <a:rPr lang="ru-RU" altLang="ru-RU" sz="36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</a:br>
            <a:r>
              <a:rPr lang="ru-RU" altLang="ru-RU" sz="36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  <a:t/>
            </a:r>
            <a:br>
              <a:rPr lang="ru-RU" altLang="ru-RU" sz="3600" b="1" dirty="0" smtClean="0">
                <a:solidFill>
                  <a:srgbClr val="34315D"/>
                </a:solidFill>
                <a:effectLst/>
                <a:latin typeface="Garamond" pitchFamily="18" charset="0"/>
              </a:rPr>
            </a:b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продемонстрировать владение материалом по преподаваемому предмету и достаточный уровень </a:t>
            </a:r>
            <a:r>
              <a:rPr lang="ru-RU" altLang="ru-RU" sz="2800" dirty="0" err="1" smtClean="0">
                <a:solidFill>
                  <a:srgbClr val="003399"/>
                </a:solidFill>
                <a:effectLst/>
                <a:latin typeface="Arial Black" pitchFamily="34" charset="0"/>
              </a:rPr>
              <a:t>сформированности</a:t>
            </a:r>
            <a:r>
              <a:rPr lang="ru-RU" altLang="ru-RU" sz="28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педагогических компетенций, позволяющих ему эффективно решать педагогические задачи при реализации учебной программы</a:t>
            </a:r>
            <a:endParaRPr lang="en-GB" altLang="ru-RU" sz="3200" dirty="0" smtClean="0">
              <a:solidFill>
                <a:srgbClr val="990000"/>
              </a:solidFill>
              <a:effectLst/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114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76672"/>
            <a:ext cx="8348663" cy="6021287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Общие требования к написанию конспекта урока:</a:t>
            </a:r>
            <a:br>
              <a:rPr lang="ru-RU" sz="2000" b="1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3600" dirty="0" smtClean="0">
                <a:solidFill>
                  <a:srgbClr val="791D8B"/>
                </a:solidFill>
                <a:effectLst/>
                <a:latin typeface="Garamond" pitchFamily="18" charset="0"/>
              </a:rPr>
              <a:t/>
            </a:r>
            <a:br>
              <a:rPr lang="ru-RU" sz="3600" dirty="0" smtClean="0">
                <a:solidFill>
                  <a:srgbClr val="791D8B"/>
                </a:solidFill>
                <a:effectLst/>
                <a:latin typeface="Garamond" pitchFamily="18" charset="0"/>
              </a:rPr>
            </a:br>
            <a:r>
              <a:rPr lang="ru-RU" sz="1600" dirty="0" smtClean="0">
                <a:solidFill>
                  <a:srgbClr val="990000"/>
                </a:solidFill>
                <a:effectLst/>
                <a:latin typeface="Garamond" pitchFamily="18" charset="0"/>
              </a:rPr>
              <a:t>1</a:t>
            </a:r>
            <a:r>
              <a:rPr lang="ru-RU" sz="1800" dirty="0" smtClean="0">
                <a:solidFill>
                  <a:srgbClr val="990000"/>
                </a:solidFill>
                <a:effectLst/>
                <a:latin typeface="Garamond" pitchFamily="18" charset="0"/>
              </a:rPr>
              <a:t>. 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Педагогу заранее предлагается  определить учебный предмет и программу, в рамках которой будет выполняться письменная работа. </a:t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2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.  При проведении письменного квалификационного испытания педагогу предлагается инструкция, содержащая цель работы, тему урока, по которой должен быть составлен конспект, критерии оценки.</a:t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3. 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В случае необходимости, педагог имеет право исключить </a:t>
            </a:r>
            <a:r>
              <a:rPr lang="ru-RU" sz="1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ряд</a:t>
            </a:r>
            <a:r>
              <a:rPr lang="en-US" sz="1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</a:t>
            </a:r>
            <a:r>
              <a:rPr lang="ru-RU" sz="1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не желательных (не более пяти) для него тем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, представленных в </a:t>
            </a:r>
            <a:r>
              <a:rPr lang="ru-RU" sz="1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программе. 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4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. Время, предоставляемое аттестуемому педагогу на написание конспекта урока, составляет 1,5 – 2 часа.</a:t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5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. Конспект урока должен быть связан с освоением новой темы (нового учебного материала).</a:t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6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. Конспект предполагает отражение основных этапов урока: организационный момент, опрос учащихся по заданному на дом материалу, объяснение нового материала, закрепление учебного материала, задание на дом. При написании конспекта педагог может пропустить отдельные этапы или изменить структуру урока в соответствии со своим индивидуальным видением его построения.</a:t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400" dirty="0">
                <a:solidFill>
                  <a:srgbClr val="990000"/>
                </a:solidFill>
                <a:effectLst/>
                <a:latin typeface="Arial Black" pitchFamily="34" charset="0"/>
              </a:rPr>
              <a:t>7. </a:t>
            </a:r>
            <a:r>
              <a:rPr lang="ru-RU" sz="1400" dirty="0">
                <a:solidFill>
                  <a:srgbClr val="003399"/>
                </a:solidFill>
                <a:effectLst/>
                <a:latin typeface="Arial Black" pitchFamily="34" charset="0"/>
              </a:rPr>
              <a:t>Педагогу должны быть заранее известны критерии, по которым будет оцениваться его работа</a:t>
            </a:r>
            <a:r>
              <a:rPr lang="ru-RU" sz="1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.</a:t>
            </a:r>
            <a:endParaRPr lang="en-GB" sz="1400" dirty="0">
              <a:solidFill>
                <a:srgbClr val="003399"/>
              </a:solidFill>
              <a:effectLst/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3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4624"/>
            <a:ext cx="9144000" cy="836439"/>
          </a:xfrm>
          <a:prstGeom prst="rect">
            <a:avLst/>
          </a:prstGeom>
          <a:solidFill>
            <a:srgbClr val="DCDFF4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конспекта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" y="908050"/>
          <a:ext cx="9109075" cy="5829300"/>
        </p:xfrm>
        <a:graphic>
          <a:graphicData uri="http://schemas.openxmlformats.org/drawingml/2006/table">
            <a:tbl>
              <a:tblPr/>
              <a:tblGrid>
                <a:gridCol w="441325"/>
                <a:gridCol w="4406900"/>
                <a:gridCol w="426085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 педагогом)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</a:tr>
              <a:tr h="5092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Организационный момент,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включающий: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постановку цели, которая должна быть достигнута учащимися на данном этапе урока (что должно быть сделано учащимися, чтобы их дальнейшая работа на уроке была эффективной);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целей и задач, которых учитель хочет достичь на данном  этапе урока;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методов организации работы учащихся на начальном этапе урока, настроя учеников на учебную деятельность, предмет и тему урока (с учетом реальных особенностей класса, с которым работает педагог)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rgbClr val="DCDFF4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конспекта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" y="908050"/>
          <a:ext cx="9109075" cy="5827713"/>
        </p:xfrm>
        <a:graphic>
          <a:graphicData uri="http://schemas.openxmlformats.org/drawingml/2006/table">
            <a:tbl>
              <a:tblPr/>
              <a:tblGrid>
                <a:gridCol w="441325"/>
                <a:gridCol w="4406900"/>
                <a:gridCol w="4260850"/>
              </a:tblGrid>
              <a:tr h="7350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 педагогом)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</a:tr>
              <a:tr h="509271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 учащихся по заданному на дом материалу,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включающий: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целей, которые учитель ставит перед учениками на данном  этапе урока (какой результат должен быть достигнут учащимися);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целей и задач, которых учитель хочет достичь на данном  этапе урока;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методов, способствующих решению поставленных целей и задач;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критериев достижения целей и задач данного этапа урока;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возможных действий педагога в случае, если  не удается достичь поставленных целей;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методов организации совместной деятельности учащихся с учетом особенностей класса, с которым работает педагог;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методов мотивирования (стимулирования) учебной активности учащихся в ходе опроса;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методов и критериев оценивания ответов учащихся в ходе опроса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99" name="Rectangle 8"/>
          <p:cNvSpPr>
            <a:spLocks noChangeArrowheads="1"/>
          </p:cNvSpPr>
          <p:nvPr/>
        </p:nvSpPr>
        <p:spPr bwMode="auto">
          <a:xfrm>
            <a:off x="6956378" y="296862"/>
            <a:ext cx="2087562" cy="287337"/>
          </a:xfrm>
          <a:prstGeom prst="rect">
            <a:avLst/>
          </a:prstGeom>
          <a:solidFill>
            <a:srgbClr val="DCDFF4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i="1" dirty="0">
                <a:solidFill>
                  <a:srgbClr val="002164"/>
                </a:solidFill>
              </a:rPr>
              <a:t>продолжение</a:t>
            </a:r>
            <a:endParaRPr lang="ru-RU" altLang="ru-RU" i="1" dirty="0">
              <a:solidFill>
                <a:srgbClr val="00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rgbClr val="DCDFF4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конспекта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" y="836613"/>
          <a:ext cx="9109075" cy="5829300"/>
        </p:xfrm>
        <a:graphic>
          <a:graphicData uri="http://schemas.openxmlformats.org/drawingml/2006/table">
            <a:tbl>
              <a:tblPr/>
              <a:tblGrid>
                <a:gridCol w="441325"/>
                <a:gridCol w="4406900"/>
                <a:gridCol w="426085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 педагогом)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</a:tr>
              <a:tr h="5092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учебного материала.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Данный этап предполагает: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постановку конкретной учебной цели перед учащимися (какой результат должен быть достигнут учащимися на данном этапе урока);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 целей и задач, которые ставит перед собой учитель на данном этапе урока;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изложение основных положений нового учебного материала, который должен быть освоен учащимися;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форм и методов изложения (представления) нового учебного материала;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основных форм и методов организации индивидуальной и групповой деятельности учащихся с учетом особенностей класса, в котором работает педагог;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критериев определения уровня внимания и интереса учащихся к излагаемому педагогом учебному материалу;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 методов мотивирования (стимулирования) учебной активности учащихся в ходе освоения нового учебного материала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23" name="Rectangle 8"/>
          <p:cNvSpPr>
            <a:spLocks noChangeArrowheads="1"/>
          </p:cNvSpPr>
          <p:nvPr/>
        </p:nvSpPr>
        <p:spPr bwMode="auto">
          <a:xfrm>
            <a:off x="6804248" y="332656"/>
            <a:ext cx="2087562" cy="370405"/>
          </a:xfrm>
          <a:prstGeom prst="rect">
            <a:avLst/>
          </a:prstGeom>
          <a:solidFill>
            <a:srgbClr val="DCDFF4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i="1">
                <a:solidFill>
                  <a:srgbClr val="002164"/>
                </a:solidFill>
              </a:rPr>
              <a:t>продолжение</a:t>
            </a:r>
            <a:endParaRPr lang="ru-RU" altLang="ru-RU" i="1">
              <a:solidFill>
                <a:srgbClr val="00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rgbClr val="DCDFF4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конспекта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" y="908050"/>
          <a:ext cx="9109075" cy="5829300"/>
        </p:xfrm>
        <a:graphic>
          <a:graphicData uri="http://schemas.openxmlformats.org/drawingml/2006/table">
            <a:tbl>
              <a:tblPr/>
              <a:tblGrid>
                <a:gridCol w="441325"/>
                <a:gridCol w="4406900"/>
                <a:gridCol w="426085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 педагогом)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</a:tr>
              <a:tr h="5092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учебного материала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предполагающее: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постановку конкретной учебной цели перед учащимися (какой результат должен быть достигнут учащимися на данном этапе урока);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целей и задач, которые ставит перед собой учитель на данном этапе урока;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форм и методов достижения поставленных целей в ходе закрепления нового учебного материала с учетом индивидуальных особенностей учащихся, с которыми работает педагог;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критериев, позволяющих определить степень усвоения учащимися нового учебного материала;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>
                          <a:tab pos="327025" algn="l"/>
                          <a:tab pos="1630363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описание возможных путей и методов реагирования на ситуации, когда учитель определяет, что часть учащихся не освоила новый учебный материал и др..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47" name="Rectangle 8"/>
          <p:cNvSpPr>
            <a:spLocks noChangeArrowheads="1"/>
          </p:cNvSpPr>
          <p:nvPr/>
        </p:nvSpPr>
        <p:spPr bwMode="auto">
          <a:xfrm>
            <a:off x="7056438" y="296862"/>
            <a:ext cx="2087562" cy="287337"/>
          </a:xfrm>
          <a:prstGeom prst="rect">
            <a:avLst/>
          </a:prstGeom>
          <a:solidFill>
            <a:srgbClr val="DCDFF4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i="1">
                <a:solidFill>
                  <a:srgbClr val="002164"/>
                </a:solidFill>
              </a:rPr>
              <a:t>продолжение</a:t>
            </a:r>
            <a:endParaRPr lang="ru-RU" altLang="ru-RU" i="1">
              <a:solidFill>
                <a:srgbClr val="00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881063"/>
          </a:xfrm>
          <a:prstGeom prst="rect">
            <a:avLst/>
          </a:prstGeom>
          <a:solidFill>
            <a:srgbClr val="DCDFF4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конспекта урока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4925" y="908050"/>
          <a:ext cx="9109075" cy="5829300"/>
        </p:xfrm>
        <a:graphic>
          <a:graphicData uri="http://schemas.openxmlformats.org/drawingml/2006/table">
            <a:tbl>
              <a:tblPr/>
              <a:tblGrid>
                <a:gridCol w="441325"/>
                <a:gridCol w="4406900"/>
                <a:gridCol w="4260850"/>
              </a:tblGrid>
              <a:tr h="736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работы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этапа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(заполняется педагогом)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50195"/>
                      </a:srgbClr>
                    </a:solidFill>
                  </a:tcPr>
                </a:tc>
              </a:tr>
              <a:tr h="5092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 дом,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включающее: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постановку целей самостоятельной работы для учащихся (что должны сделать учащиеся в ходе выполнения домашнего задания);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целей, которые хочет достичь учитель, задавая задание на дом;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определение и разъяснение учащимся критериев успешного выполнения домашнего задания и др.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999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71" name="Rectangle 8"/>
          <p:cNvSpPr>
            <a:spLocks noChangeArrowheads="1"/>
          </p:cNvSpPr>
          <p:nvPr/>
        </p:nvSpPr>
        <p:spPr bwMode="auto">
          <a:xfrm>
            <a:off x="7056438" y="115888"/>
            <a:ext cx="2087562" cy="287337"/>
          </a:xfrm>
          <a:prstGeom prst="rect">
            <a:avLst/>
          </a:prstGeom>
          <a:solidFill>
            <a:srgbClr val="DCDFF4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b="1" i="1">
                <a:solidFill>
                  <a:srgbClr val="002164"/>
                </a:solidFill>
              </a:rPr>
              <a:t>продолжение</a:t>
            </a:r>
            <a:endParaRPr lang="ru-RU" altLang="ru-RU" i="1">
              <a:solidFill>
                <a:srgbClr val="0021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2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12776"/>
            <a:ext cx="8348663" cy="4077965"/>
          </a:xfrm>
        </p:spPr>
        <p:txBody>
          <a:bodyPr/>
          <a:lstStyle/>
          <a:p>
            <a:r>
              <a:rPr lang="ru-RU" altLang="ru-RU" sz="2800" dirty="0" smtClean="0">
                <a:solidFill>
                  <a:srgbClr val="003399"/>
                </a:solidFill>
                <a:latin typeface="Arial Black" pitchFamily="34" charset="0"/>
              </a:rPr>
              <a:t>Оценка письменной работы экспертом производится в соответствии с системой разработанных критериев</a:t>
            </a:r>
            <a:br>
              <a:rPr lang="ru-RU" altLang="ru-RU" sz="2800" dirty="0" smtClean="0">
                <a:solidFill>
                  <a:srgbClr val="003399"/>
                </a:solidFill>
                <a:latin typeface="Arial Black" pitchFamily="34" charset="0"/>
              </a:rPr>
            </a:br>
            <a:r>
              <a:rPr lang="ru-RU" altLang="ru-RU" sz="3200" dirty="0" smtClean="0">
                <a:solidFill>
                  <a:srgbClr val="7030A0"/>
                </a:solidFill>
                <a:latin typeface="Garamond" pitchFamily="18" charset="0"/>
              </a:rPr>
              <a:t/>
            </a:r>
            <a:br>
              <a:rPr lang="ru-RU" altLang="ru-RU" sz="3200" dirty="0" smtClean="0">
                <a:solidFill>
                  <a:srgbClr val="7030A0"/>
                </a:solidFill>
                <a:latin typeface="Garamond" pitchFamily="18" charset="0"/>
              </a:rPr>
            </a:br>
            <a:r>
              <a:rPr lang="ru-RU" altLang="ru-RU" sz="3200" b="1" dirty="0" smtClean="0">
                <a:solidFill>
                  <a:srgbClr val="990000"/>
                </a:solidFill>
              </a:rPr>
              <a:t/>
            </a:r>
            <a:br>
              <a:rPr lang="ru-RU" altLang="ru-RU" sz="3200" b="1" dirty="0" smtClean="0">
                <a:solidFill>
                  <a:srgbClr val="990000"/>
                </a:solidFill>
              </a:rPr>
            </a:br>
            <a:endParaRPr lang="en-GB" altLang="ru-RU" sz="3200" dirty="0" smtClean="0">
              <a:solidFill>
                <a:srgbClr val="990000"/>
              </a:solidFill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5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183880" cy="145848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Компетентность -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340768"/>
            <a:ext cx="7020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системное проявление знаний, умений, способностей </a:t>
            </a:r>
            <a:r>
              <a:rPr lang="ru-RU" sz="2400" dirty="0" smtClean="0"/>
              <a:t>и </a:t>
            </a:r>
            <a:r>
              <a:rPr lang="ru-RU" sz="2400" dirty="0"/>
              <a:t>личностных качеств, позволяющих успешно решать функциональные задачи, составляющие сущность профессиональной деятельности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037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6613"/>
          <a:ext cx="9144000" cy="5503862"/>
        </p:xfrm>
        <a:graphic>
          <a:graphicData uri="http://schemas.openxmlformats.org/drawingml/2006/table">
            <a:tbl>
              <a:tblPr/>
              <a:tblGrid>
                <a:gridCol w="1692275"/>
                <a:gridCol w="745172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92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постановки целей и задач педагогической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компетентности педагога в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постановки целей и задач педагогической деятельности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можно судить по следующим критериям: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разделяет тему урока и цель урока.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формулируются в понятной для ученика форме.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Поставленные перед учащимися цели способствуют формированию позитивной мотивации и росту интереса к учебной деятельности.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Поставленные перед учащимися цели способствуют организации индивидуальной и групповой деятельности.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Цели, ставящиеся перед учащимися, содержат критерии, позволяющие им самостоятельно оценить качество полученных результатов.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Задачи, выделенные педагогом, конкретизируют цель, представляя собой промежуточный результат, способствующий достижению основной цели урока.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начальном этапе урока учитель ставит цель и задачи, направленные на создание условий для дальнейшей эффективной работы на уроке (организацию рабочего пространства, привлечение внимания учащихся к предстоящей учебной деятельности, учебному предмету и теме урока и т.д.).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задачи опроса носят обучающий характер, они  соответствуют предметному материалу, излагаемому педагогом.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 и задачи, поставленные педагогом, способствуют развитию познавательных способностей учащихся, воспитанию социально значимых качеств личности. 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9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4925" y="836613"/>
          <a:ext cx="9109075" cy="5503862"/>
        </p:xfrm>
        <a:graphic>
          <a:graphicData uri="http://schemas.openxmlformats.org/drawingml/2006/table">
            <a:tbl>
              <a:tblPr/>
              <a:tblGrid>
                <a:gridCol w="1944688"/>
                <a:gridCol w="7164387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92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мотивирования обучающихся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компетентности педагога в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мотивирования обучающихся на осуществление учебной деятельности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можно судить на основе следующих критериев: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учащимся возможности использования тех знаний, которые они освоят, на практике.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знание приемов и методов, направленных на формирование интереса учащихся к преподаваемому предмету и теме урока.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использует знания об интересах и потребностях обучающихся в организации учебной деятельности, при постановке учебных целей и задач, выборе методов и форм работы и т.д.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использует педагогическое оценивание как метод повышения учебной активности и учебной мотивации учащихся.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планирует использовать различные задания так, чтобы ученики почувствовали свой успех.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дает возможность обучающимся самостоятельно ставить и решать задачи в рамках изучаемой темы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23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6613"/>
          <a:ext cx="9144000" cy="5503862"/>
        </p:xfrm>
        <a:graphic>
          <a:graphicData uri="http://schemas.openxmlformats.org/drawingml/2006/table">
            <a:tbl>
              <a:tblPr/>
              <a:tblGrid>
                <a:gridCol w="1835696"/>
                <a:gridCol w="7308304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92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информационной основы педагогической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компетентность складывается из следующих компонентов: компетентность в предмете преподавания, компетентность в методах преподавания, компетентность в субъективных условиях деятельности.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учителя 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предмете преподавания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отражает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уровень владения учебным материалом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предмету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может быть оценена на основе следующих критериев: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 ходе написания конспекта демонстрирует знание преподаваемого предмета.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хорошо ориентируется в различных источниках (учебники, учебные и методические пособия, медиа-пособия, современные цифровые образовательные ресурсы и др.) по преподаваемому предмету, может дать ссылки на подходящие источники.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изложении в письменной работе основного материала по предмету учитель раскрывает связь новой темы с предыдущими и будущими темами по преподаваемому предмету.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видит и раскрывает связь своего предмета с другими предметами школьной программы, связь теоретических знаний с практической деятельностью, в которой они используются.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представляет материал в доступной учащимся форме в соответствии с дидактическими принципами.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5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6613"/>
          <a:ext cx="9144000" cy="5503862"/>
        </p:xfrm>
        <a:graphic>
          <a:graphicData uri="http://schemas.openxmlformats.org/drawingml/2006/table">
            <a:tbl>
              <a:tblPr/>
              <a:tblGrid>
                <a:gridCol w="1785918"/>
                <a:gridCol w="7358082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9275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информационной основы педагогической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(продолжение)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</a:tabLst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педагога в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методах преподавания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ражает методическую грамотность педагога, включая владение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современными информационно-коммуникативными технологиями.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 уровне развития данной компетентности можно судить на основе следующих критериев: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владение современными методами преподавания.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Представленные  в конспекте методы соответствуют поставленным целям и задачам, содержанию изучаемого предмета, теме урока, условиям и времени, отведенному на изучение темы.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умение работать с различными информационными ресурсами и программно-методическими комплексами, современными информационно-коммуникативными технологиями, компьютерными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мультимедийными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технологиями, цифровыми образовательными ресурсами.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6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836613"/>
          <a:ext cx="9144000" cy="5537200"/>
        </p:xfrm>
        <a:graphic>
          <a:graphicData uri="http://schemas.openxmlformats.org/drawingml/2006/table">
            <a:tbl>
              <a:tblPr/>
              <a:tblGrid>
                <a:gridCol w="2195537"/>
                <a:gridCol w="6948463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92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информационной основы педагогической деятельности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(продолжение)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компетентности педагога в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субъективных условиях деятельности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можно судить на основе следующих критериев: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постановке целей, выборе форм и методов мотивирования и организации учебной деятельности педагог ориентируется на индивидуальные особенности и специфику взаимоотношений обучающихся.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Представленные  в конспекте методы выбраны в соответствии с возрастным  и индивидуальным особенностям учащихся, с которыми он работает.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планирует работу таким образом, чтобы получать информацию об уровне усвоения учебного материала различными обучающимися.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демонстрирует владение методами работы со слабоуспевающими обучающимися. 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98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549276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333333"/>
              </a:solidFill>
              <a:latin typeface="Verdan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76250"/>
          <a:ext cx="9144000" cy="5641975"/>
        </p:xfrm>
        <a:graphic>
          <a:graphicData uri="http://schemas.openxmlformats.org/drawingml/2006/table">
            <a:tbl>
              <a:tblPr/>
              <a:tblGrid>
                <a:gridCol w="1662113"/>
                <a:gridCol w="7481887"/>
              </a:tblGrid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5154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разработки программ и принятия педагогических решений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Данная компетентность складывается из следующих компонентов: умение выбрать и реализовать типовые образовательные программы, умение разработать собственную программу, методические и дидактические материалы, умение принимать решения в педагогических ситуациях. 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 выбрать и реализовать типовые образовательные программы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 также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разработать собственную программу, методические и дидактические материалы,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учетом требований </a:t>
                      </a: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основных нормативных документов</a:t>
                      </a: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можно судить на основе следующих критериев: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подготовке к уроку педагог учитывает требования основных нормативных документов, определяющих содержание и результаты учебной деятельности по предмету: государственный образовательный стандарт, конвенцию о правах ребенка, базовые образовательные программы ОУ, содержание основных учебников и учебно-методических комплексов по преподаваемому предмету, допущенных или рекомендованных Минобрнауки РФ, основные учебные программы, УМК, методических и дидактических материалы по преподаваемому предмету и т.д.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Конспект урока составлен с учетом темпа усвоения учебного материала учащимися.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Конспект урока составлен с учетом поэтапного освоения (преемственности) учебного материала в рамках преподаваемого предмета и программы.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умение вносить изменения в существующие дидактические и методические материалы с целью достижения более высоких результатов.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использует самостоятельно разработанные программные, методические или дидактические материалы по предмету. 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2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-38100"/>
            <a:ext cx="9144000" cy="1090613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333333"/>
                </a:solidFill>
                <a:latin typeface="Verdana" pitchFamily="34" charset="0"/>
              </a:rPr>
              <a:t>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12825"/>
          <a:ext cx="9144000" cy="5400675"/>
        </p:xfrm>
        <a:graphic>
          <a:graphicData uri="http://schemas.openxmlformats.org/drawingml/2006/table">
            <a:tbl>
              <a:tblPr/>
              <a:tblGrid>
                <a:gridCol w="2124075"/>
                <a:gridCol w="7019925"/>
              </a:tblGrid>
              <a:tr h="1177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422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разработки программ и принятия педагогических решений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(продолжение)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485900" algn="l"/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 принимать решения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педагогических ситуациях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судить на основе следующих критериев: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-1485900" algn="l"/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демонстрирует умение аргументировать предлагаемые им решения.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-1485900" algn="l"/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Педагогические решения, отраженные в письменной работе, отличаются обоснованностью и целесообразностью.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-1485900" algn="l"/>
                          <a:tab pos="158750" algn="l"/>
                        </a:tabLst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демонстрирует умение адекватно изменять стратегию действий в случае, если не удается достичь поставленных целей. 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0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377826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Критерии оценки письменной работы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333333"/>
                </a:solidFill>
                <a:latin typeface="Verdana" pitchFamily="34" charset="0"/>
              </a:rPr>
              <a:t>20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0838"/>
          <a:ext cx="9144000" cy="6508750"/>
        </p:xfrm>
        <a:graphic>
          <a:graphicData uri="http://schemas.openxmlformats.org/drawingml/2006/table">
            <a:tbl>
              <a:tblPr/>
              <a:tblGrid>
                <a:gridCol w="1692275"/>
                <a:gridCol w="7451725"/>
              </a:tblGrid>
              <a:tr h="65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Оцениваемые характеристики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 оценки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/>
                    </a:solidFill>
                  </a:tcPr>
                </a:tc>
              </a:tr>
              <a:tr h="584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Компетентность в области организации учебной деятельности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уровне развития компетентности педагога в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области организации учебной деятельности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можно судить 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основе следующих критериев: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ставит цель и задачи, структурирующие и организующие деятельность учащихся на каждом из этапов урока.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владеет методами организации индивидуальной и совместной деятельности учащихся, направленной на решение поставленных целей и задач.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владение методами и приемами создания рабочей атмосферы на уроке, поддержания дисциплины.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способность устанавливать отношения сотрудничества с учащимися, умение вести с ними диалог.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использует методы, побуждающие обучающихся самостоятельно рассуждать.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умение включать новый материал в систему уже освоенных знаний обучающихся.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демонстрирует умение организовать обучающихся для поиска дополнительной информации, необходимой при решении учебной задачи (книги, компьютерные и медиа-пособия, цифровые образовательные ресурсы и др.).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может точно сформулировать критерии, на основе которых он оценивает ответы учащихся.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показывает учащимся, на основе каких критериев производится оценка их ответов.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умеет сочетать методы педагогического оценивания, взаимооценки и самооценки обучающихся.</a:t>
                      </a:r>
                    </a:p>
                    <a:p>
                      <a:pPr marL="0" marR="0" lvl="0" indent="444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Unicode MS" pitchFamily="34" charset="-128"/>
                        <a:buChar char="•"/>
                        <a:tabLst>
                          <a:tab pos="158750" algn="l"/>
                        </a:tabLst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Учитель использует  методы,  способствующие формированию навыков самооценки учебной деятельности обучающимися. </a:t>
                      </a:r>
                    </a:p>
                  </a:txBody>
                  <a:tcPr marL="60679" marR="6067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1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916832"/>
            <a:ext cx="8348663" cy="2088853"/>
          </a:xfrm>
        </p:spPr>
        <p:txBody>
          <a:bodyPr/>
          <a:lstStyle/>
          <a:p>
            <a:pPr algn="ctr">
              <a:defRPr/>
            </a:pPr>
            <a:r>
              <a:rPr lang="ru-RU" sz="3200" b="1" kern="1200" dirty="0">
                <a:solidFill>
                  <a:srgbClr val="990000"/>
                </a:solidFill>
                <a:latin typeface="Verdana" pitchFamily="34" charset="0"/>
              </a:rPr>
              <a:t>Суждения экспертов заносятся </a:t>
            </a:r>
            <a:r>
              <a:rPr lang="ru-RU" sz="3200" b="1" kern="1200" dirty="0" smtClean="0">
                <a:solidFill>
                  <a:srgbClr val="990000"/>
                </a:solidFill>
                <a:latin typeface="Verdana" pitchFamily="34" charset="0"/>
              </a:rPr>
              <a:t/>
            </a:r>
            <a:br>
              <a:rPr lang="ru-RU" sz="3200" b="1" kern="1200" dirty="0" smtClean="0">
                <a:solidFill>
                  <a:srgbClr val="990000"/>
                </a:solidFill>
                <a:latin typeface="Verdana" pitchFamily="34" charset="0"/>
              </a:rPr>
            </a:br>
            <a:r>
              <a:rPr lang="ru-RU" sz="3200" b="1" kern="1200" dirty="0" smtClean="0">
                <a:solidFill>
                  <a:srgbClr val="990000"/>
                </a:solidFill>
                <a:latin typeface="Verdana" pitchFamily="34" charset="0"/>
              </a:rPr>
              <a:t>в </a:t>
            </a:r>
            <a:r>
              <a:rPr lang="ru-RU" sz="3200" b="1" kern="1200" dirty="0">
                <a:solidFill>
                  <a:srgbClr val="990000"/>
                </a:solidFill>
                <a:latin typeface="Verdana" pitchFamily="34" charset="0"/>
              </a:rPr>
              <a:t>табличную схему оценки письменной работы педагога</a:t>
            </a:r>
            <a:br>
              <a:rPr lang="ru-RU" sz="3200" b="1" kern="1200" dirty="0">
                <a:solidFill>
                  <a:srgbClr val="990000"/>
                </a:solidFill>
                <a:latin typeface="Verdana" pitchFamily="34" charset="0"/>
              </a:rPr>
            </a:br>
            <a:endParaRPr lang="en-GB" sz="3200" b="1" kern="1200" dirty="0">
              <a:solidFill>
                <a:srgbClr val="990000"/>
              </a:solidFill>
              <a:latin typeface="Verdan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3246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665163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Схема оценки письменной работы педагога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333333"/>
                </a:solidFill>
                <a:latin typeface="Verdana" pitchFamily="34" charset="0"/>
              </a:rPr>
              <a:t>24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917066"/>
              </p:ext>
            </p:extLst>
          </p:nvPr>
        </p:nvGraphicFramePr>
        <p:xfrm>
          <a:off x="107950" y="665163"/>
          <a:ext cx="8928100" cy="6076205"/>
        </p:xfrm>
        <a:graphic>
          <a:graphicData uri="http://schemas.openxmlformats.org/drawingml/2006/table">
            <a:tbl>
              <a:tblPr/>
              <a:tblGrid>
                <a:gridCol w="1468438"/>
                <a:gridCol w="1125537"/>
                <a:gridCol w="1125538"/>
                <a:gridCol w="1123950"/>
                <a:gridCol w="1125537"/>
                <a:gridCol w="1125538"/>
                <a:gridCol w="1125537"/>
                <a:gridCol w="708025"/>
              </a:tblGrid>
              <a:tr h="19202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В области личностн. качеств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постановки целей и задач педагоги-ческой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мотивации учебной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3113" algn="l"/>
                          <a:tab pos="4872038" algn="l"/>
                          <a:tab pos="5162550" algn="l"/>
                          <a:tab pos="5451475" algn="l"/>
                          <a:tab pos="58848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обеспече-ния информа-ционной основы деятель-ности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3113" algn="l"/>
                          <a:tab pos="4872038" algn="l"/>
                          <a:tab pos="5162550" algn="l"/>
                          <a:tab pos="5451475" algn="l"/>
                          <a:tab pos="58848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разработки программ деятель-ности и принятия педагоги-ческих решений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организац. учебной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Колич. оценок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</a:tr>
              <a:tr h="579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Организацион-ный момент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 учащихся по заданному на дом материалу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учебного материала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учебного материала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 дом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∑+ / Колич. оценок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значение по оценкам базовых педагогических компетенций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99" name="Line 2"/>
          <p:cNvSpPr>
            <a:spLocks noChangeShapeType="1"/>
          </p:cNvSpPr>
          <p:nvPr/>
        </p:nvSpPr>
        <p:spPr bwMode="auto">
          <a:xfrm>
            <a:off x="179388" y="665163"/>
            <a:ext cx="1368425" cy="1900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900" name="Line 1"/>
          <p:cNvSpPr>
            <a:spLocks noChangeShapeType="1"/>
          </p:cNvSpPr>
          <p:nvPr/>
        </p:nvSpPr>
        <p:spPr bwMode="auto">
          <a:xfrm>
            <a:off x="8469313" y="164465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80728"/>
            <a:ext cx="8713787" cy="4608512"/>
          </a:xfrm>
        </p:spPr>
        <p:txBody>
          <a:bodyPr/>
          <a:lstStyle/>
          <a:p>
            <a:pPr marL="444500" algn="l" eaLnBrk="1" hangingPunct="1"/>
            <a:r>
              <a:rPr lang="ru-RU" sz="2800" dirty="0">
                <a:solidFill>
                  <a:srgbClr val="F66400"/>
                </a:solidFill>
              </a:rPr>
              <a:t>В</a:t>
            </a:r>
            <a:r>
              <a:rPr lang="ru-RU" sz="2800" b="1" dirty="0" smtClean="0">
                <a:solidFill>
                  <a:srgbClr val="F66400"/>
                </a:solidFill>
              </a:rPr>
              <a:t> основу определения педагогической компетентности положен психологический анализ </a:t>
            </a:r>
            <a:br>
              <a:rPr lang="ru-RU" sz="2800" b="1" dirty="0" smtClean="0">
                <a:solidFill>
                  <a:srgbClr val="F66400"/>
                </a:solidFill>
              </a:rPr>
            </a:br>
            <a:r>
              <a:rPr lang="ru-RU" sz="2800" b="1" dirty="0" smtClean="0">
                <a:solidFill>
                  <a:srgbClr val="F66400"/>
                </a:solidFill>
              </a:rPr>
              <a:t>деятельности  учителя и ученика</a:t>
            </a:r>
            <a:r>
              <a:rPr lang="ru-RU" sz="2800" dirty="0" smtClean="0">
                <a:solidFill>
                  <a:srgbClr val="F66400"/>
                </a:solidFill>
              </a:rPr>
              <a:t> </a:t>
            </a:r>
            <a:r>
              <a:rPr lang="ru-RU" sz="2800" dirty="0" smtClean="0">
                <a:solidFill>
                  <a:srgbClr val="2C5898"/>
                </a:solidFill>
              </a:rPr>
              <a:t/>
            </a:r>
            <a:br>
              <a:rPr lang="ru-RU" sz="2800" dirty="0" smtClean="0">
                <a:solidFill>
                  <a:srgbClr val="2C5898"/>
                </a:solidFill>
              </a:rPr>
            </a:br>
            <a:r>
              <a:rPr lang="ru-RU" sz="2800" dirty="0" smtClean="0">
                <a:solidFill>
                  <a:srgbClr val="2C5898"/>
                </a:solidFill>
              </a:rPr>
              <a:t/>
            </a:r>
            <a:br>
              <a:rPr lang="ru-RU" sz="2800" dirty="0" smtClean="0">
                <a:solidFill>
                  <a:srgbClr val="2C5898"/>
                </a:solidFill>
              </a:rPr>
            </a:br>
            <a:r>
              <a:rPr lang="ru-RU" sz="2800" b="1" dirty="0" smtClean="0">
                <a:solidFill>
                  <a:srgbClr val="2C5898"/>
                </a:solidFill>
              </a:rPr>
              <a:t>Использованные методы:</a:t>
            </a:r>
            <a:br>
              <a:rPr lang="ru-RU" sz="2800" b="1" dirty="0" smtClean="0">
                <a:solidFill>
                  <a:srgbClr val="2C5898"/>
                </a:solidFill>
              </a:rPr>
            </a:br>
            <a:r>
              <a:rPr lang="ru-RU" sz="2000" dirty="0" smtClean="0">
                <a:solidFill>
                  <a:srgbClr val="2C5898"/>
                </a:solidFill>
              </a:rPr>
              <a:t>психолого-педагогический анализ деятельности</a:t>
            </a:r>
            <a:br>
              <a:rPr lang="ru-RU" sz="2000" dirty="0" smtClean="0">
                <a:solidFill>
                  <a:srgbClr val="2C5898"/>
                </a:solidFill>
              </a:rPr>
            </a:br>
            <a:r>
              <a:rPr lang="ru-RU" sz="2000" dirty="0" smtClean="0">
                <a:solidFill>
                  <a:srgbClr val="2C5898"/>
                </a:solidFill>
              </a:rPr>
              <a:t>анализ требований стандартов</a:t>
            </a:r>
            <a:br>
              <a:rPr lang="ru-RU" sz="2000" dirty="0" smtClean="0">
                <a:solidFill>
                  <a:srgbClr val="2C5898"/>
                </a:solidFill>
              </a:rPr>
            </a:br>
            <a:r>
              <a:rPr lang="ru-RU" sz="2000" dirty="0" smtClean="0">
                <a:solidFill>
                  <a:srgbClr val="2C5898"/>
                </a:solidFill>
              </a:rPr>
              <a:t>опросы педагогов, учащихся и других участников образовательного процесса</a:t>
            </a:r>
            <a:endParaRPr lang="de-DE" sz="20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6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348663" cy="4825157"/>
          </a:xfrm>
        </p:spPr>
        <p:txBody>
          <a:bodyPr/>
          <a:lstStyle/>
          <a:p>
            <a:pPr>
              <a:defRPr/>
            </a:pPr>
            <a: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Обращаем внимание!</a:t>
            </a:r>
            <a:b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Arial Black" pitchFamily="34" charset="0"/>
              </a:rPr>
              <a:t>Эксперт выносит суждения только о тех компетенциях, которые возможно оценить в той или иной части урока. </a:t>
            </a:r>
            <a:br>
              <a:rPr lang="ru-RU" sz="28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Arial Black" pitchFamily="34" charset="0"/>
              </a:rPr>
              <a:t>     </a:t>
            </a:r>
            <a:br>
              <a:rPr lang="ru-RU" sz="28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800" dirty="0">
                <a:solidFill>
                  <a:srgbClr val="003399"/>
                </a:solidFill>
                <a:effectLst/>
                <a:latin typeface="Arial Black" pitchFamily="34" charset="0"/>
              </a:rPr>
              <a:t>Не каждый из этапов урока позволяет оценить все компетентности, поэтому некоторые из ячеек таблицы могут оставаться незаполненными.</a:t>
            </a:r>
          </a:p>
        </p:txBody>
      </p:sp>
    </p:spTree>
    <p:extLst>
      <p:ext uri="{BB962C8B-B14F-4D97-AF65-F5344CB8AC3E}">
        <p14:creationId xmlns:p14="http://schemas.microsoft.com/office/powerpoint/2010/main" val="168069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54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Пример оценки письменной работы педагога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665163"/>
          <a:ext cx="8928100" cy="6100793"/>
        </p:xfrm>
        <a:graphic>
          <a:graphicData uri="http://schemas.openxmlformats.org/drawingml/2006/table">
            <a:tbl>
              <a:tblPr/>
              <a:tblGrid>
                <a:gridCol w="1468438"/>
                <a:gridCol w="1125537"/>
                <a:gridCol w="1125538"/>
                <a:gridCol w="1123950"/>
                <a:gridCol w="1125537"/>
                <a:gridCol w="1125538"/>
                <a:gridCol w="1125537"/>
                <a:gridCol w="708025"/>
              </a:tblGrid>
              <a:tr h="192022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Этапы урока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Arial Unicode MS" pitchFamily="34" charset="-128"/>
                          <a:cs typeface="Arial Unicode MS" pitchFamily="34" charset="-128"/>
                        </a:rPr>
                        <a:t>В области личностн. качеств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постановки целей и задач педагоги-ческой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мотивации учебной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3113" algn="l"/>
                          <a:tab pos="4872038" algn="l"/>
                          <a:tab pos="5162550" algn="l"/>
                          <a:tab pos="5451475" algn="l"/>
                          <a:tab pos="58848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обеспече-ния информа-ционной основы деятель-ности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83113" algn="l"/>
                          <a:tab pos="4872038" algn="l"/>
                          <a:tab pos="5162550" algn="l"/>
                          <a:tab pos="5451475" algn="l"/>
                          <a:tab pos="58848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разработки программ деятель-ности и принятия педагоги-ческих решений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области организац. учебной деятель-ности</a:t>
                      </a:r>
                    </a:p>
                  </a:txBody>
                  <a:tcPr marL="63391" marR="6339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Колич. оценок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B1">
                        <a:alpha val="70195"/>
                      </a:srgbClr>
                    </a:solidFill>
                  </a:tcPr>
                </a:tc>
              </a:tr>
              <a:tr h="579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Организацион-ный момент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Опрос учащихся по заданному на дом материалу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нового учебного материала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Закрепление учебного материала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на дом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∑+ / Колич. оценок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</a:p>
                  </a:txBody>
                  <a:tcPr marL="63391" marR="6339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FF">
                        <a:alpha val="70195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0,645 – соответствие занимаемой должности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46" name="Line 2"/>
          <p:cNvSpPr>
            <a:spLocks noChangeShapeType="1"/>
          </p:cNvSpPr>
          <p:nvPr/>
        </p:nvSpPr>
        <p:spPr bwMode="auto">
          <a:xfrm>
            <a:off x="179388" y="665163"/>
            <a:ext cx="1368425" cy="1900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947" name="Line 1"/>
          <p:cNvSpPr>
            <a:spLocks noChangeShapeType="1"/>
          </p:cNvSpPr>
          <p:nvPr/>
        </p:nvSpPr>
        <p:spPr bwMode="auto">
          <a:xfrm>
            <a:off x="8469313" y="1644650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78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809" y="260648"/>
            <a:ext cx="8348663" cy="5328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Обработка полученных </a:t>
            </a:r>
            <a: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результатов</a:t>
            </a:r>
            <a:b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  <a:t>По итогам оценки суммируются все положительные оценки отдельно по каждой из базовых педагогических компетенций и по каждому их этапов урока. </a:t>
            </a:r>
            <a:b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  <a:t>      </a:t>
            </a:r>
            <a:b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400" dirty="0">
                <a:solidFill>
                  <a:srgbClr val="003399"/>
                </a:solidFill>
                <a:effectLst/>
                <a:latin typeface="Arial Black" pitchFamily="34" charset="0"/>
              </a:rPr>
              <a:t>Полученная сумма делится на общее количество оценок по соответствующей компетентности или по этапу урока</a:t>
            </a:r>
            <a:r>
              <a:rPr lang="ru-RU" sz="2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.</a:t>
            </a:r>
            <a:endParaRPr lang="en-GB" sz="3200" dirty="0" smtClean="0">
              <a:solidFill>
                <a:srgbClr val="990000"/>
              </a:solidFill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9913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115888"/>
            <a:ext cx="9144000" cy="54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990000"/>
                </a:solidFill>
                <a:latin typeface="Verdana" pitchFamily="34" charset="0"/>
                <a:ea typeface="+mj-ea"/>
                <a:cs typeface="+mj-cs"/>
              </a:rPr>
              <a:t>Обработка полученных результатов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333333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908175" y="2205038"/>
            <a:ext cx="5040313" cy="1871662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1207" name="Прямоугольник 1"/>
          <p:cNvSpPr>
            <a:spLocks noChangeArrowheads="1"/>
          </p:cNvSpPr>
          <p:nvPr/>
        </p:nvSpPr>
        <p:spPr bwMode="auto">
          <a:xfrm>
            <a:off x="250825" y="836613"/>
            <a:ext cx="8640763" cy="45981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Итоговый балл рассчитывается по следующей формуле: 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767138" algn="just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∑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БПК</a:t>
            </a:r>
          </a:p>
          <a:p>
            <a:pPr algn="just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ПС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            6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Где: 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ПС – показатель соответствия занимаемой должности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БПК – оценки по базовым педагогическим компетенциям</a:t>
            </a:r>
          </a:p>
        </p:txBody>
      </p:sp>
      <p:cxnSp>
        <p:nvCxnSpPr>
          <p:cNvPr id="38920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4140200" y="3140968"/>
            <a:ext cx="11525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55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3" y="764704"/>
            <a:ext cx="8424937" cy="4870053"/>
          </a:xfrm>
        </p:spPr>
        <p:txBody>
          <a:bodyPr/>
          <a:lstStyle/>
          <a:p>
            <a:pPr>
              <a:defRPr/>
            </a:pP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Итоговый показатель может варьироваться в </a:t>
            </a:r>
            <a: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пределах</a:t>
            </a:r>
            <a:b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от </a:t>
            </a: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0 до 1 балла. Он интерпретируется следующим образом:</a:t>
            </a:r>
            <a:b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dirty="0" smtClean="0">
                <a:solidFill>
                  <a:srgbClr val="000076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000076"/>
                </a:solidFill>
                <a:effectLst/>
              </a:rPr>
            </a:br>
            <a: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От </a:t>
            </a: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0,5 до 1 балла  – соответствие занимаемой должности: </a:t>
            </a:r>
            <a: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  <a:t>педагог продемонстрировал владение основным содержанием предмета и владение базовыми педагогическими компетенциями.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20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От </a:t>
            </a: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0 до 0,49 балла  – несоответствие занимаемой должности: </a:t>
            </a:r>
            <a: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  <a:t>учитель не продемонстрировал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достаточного знания </a:t>
            </a:r>
            <a: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  <a:t>учебного предмета, </a:t>
            </a:r>
            <a:r>
              <a:rPr 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он недостаточно </a:t>
            </a:r>
            <a:r>
              <a:rPr lang="ru-RU" sz="2000" dirty="0">
                <a:solidFill>
                  <a:srgbClr val="003399"/>
                </a:solidFill>
                <a:effectLst/>
                <a:latin typeface="Arial Black" pitchFamily="34" charset="0"/>
              </a:rPr>
              <a:t>владеет базовыми педагогическими компетенциями.</a:t>
            </a:r>
          </a:p>
        </p:txBody>
      </p:sp>
    </p:spTree>
    <p:extLst>
      <p:ext uri="{BB962C8B-B14F-4D97-AF65-F5344CB8AC3E}">
        <p14:creationId xmlns:p14="http://schemas.microsoft.com/office/powerpoint/2010/main" val="7737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764704"/>
            <a:ext cx="8348663" cy="4653583"/>
          </a:xfrm>
        </p:spPr>
        <p:txBody>
          <a:bodyPr/>
          <a:lstStyle/>
          <a:p>
            <a: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По результатам экспертной оценки могут быть разработаны предложения по индивидуальной программе повышения квалификации, направленной на развитие наименее слабо представленных педагогических компетенций.</a:t>
            </a:r>
            <a:b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0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Важно отметить</a:t>
            </a:r>
            <a: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, что принятие решения о несоответствии занимаемой должности не является для учителя необратимым. Работодатель в данном случае может обеспечить обучение, повышение квалификации такого учителя и повторное прохождение им процедуры аттестации.</a:t>
            </a:r>
            <a:b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0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endParaRPr lang="ru-RU" altLang="ru-RU" sz="2000" dirty="0" smtClean="0">
              <a:solidFill>
                <a:srgbClr val="003399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0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56792"/>
            <a:ext cx="8348663" cy="259290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Решение педагогических ситуаций как форма письменного квалификационного испытания</a:t>
            </a:r>
            <a:r>
              <a:rPr lang="ru-RU" sz="32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32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endParaRPr lang="en-GB" sz="3200" b="1" kern="1200" dirty="0">
              <a:solidFill>
                <a:srgbClr val="990000"/>
              </a:solidFill>
              <a:effectLst/>
              <a:latin typeface="Verdan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063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48663" cy="6958013"/>
          </a:xfrm>
        </p:spPr>
        <p:txBody>
          <a:bodyPr/>
          <a:lstStyle/>
          <a:p>
            <a:pPr algn="l">
              <a:defRPr/>
            </a:pPr>
            <a:r>
              <a:rPr lang="ru-RU" sz="20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Инструкция для педагога: </a:t>
            </a:r>
            <a:r>
              <a:rPr lang="ru-RU" sz="1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1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1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18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«В рамках проведения квалификационного испытания с целью установления соответствия занимаемой должности Вам предлагается решить три педагогических ситуации.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Внимательно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прочитайте описание каждой ситуации  и предложите Ваш вариант действий для их конструктивного разрешения.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выполнение задания Вам дается 1.5 часа.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При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оценке результатов будет учитываться конструктивность и обоснованность предложенного Вами способа разрешения сложившейся ситуации: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оперативно сориентироваться в ситуации и причинах ее возникновения;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выбрать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обоснованный ориентир для выстраивания собственного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поведения; </a:t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поставить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и реализовать педагогические цели и задачи в различных, даже неожиданных ситуациях;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учитывать особенности обучающихся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;</a:t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выработать и реализовать способ педагогического воздействия для  разрешения сложившейся ситуации; </a:t>
            </a: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    - умение </a:t>
            </a:r>
            <a: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  <a:t>предвидеть результаты воздействия».  </a:t>
            </a:r>
            <a:br>
              <a:rPr lang="ru-RU" sz="16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sz="1800" dirty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3399"/>
                </a:solidFill>
                <a:effectLst/>
                <a:latin typeface="Arial Black" pitchFamily="34" charset="0"/>
              </a:rPr>
            </a:br>
            <a:endParaRPr lang="ru-RU" sz="1800" dirty="0">
              <a:solidFill>
                <a:srgbClr val="003399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71400"/>
            <a:ext cx="8348663" cy="6958013"/>
          </a:xfrm>
        </p:spPr>
        <p:txBody>
          <a:bodyPr/>
          <a:lstStyle/>
          <a:p>
            <a:pPr algn="l"/>
            <a: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Система оценки </a:t>
            </a:r>
            <a:b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Предложенные варианты по каждой из ситуаций оцениваются по трёхбалльной системе: </a:t>
            </a:r>
            <a:b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0 баллов – </a:t>
            </a: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вариант ответа отсутствует или предложенный вариант является антипедагогическим. Предлагается такой вариант решения, при котором проявляющиеся трудности  и проблемы обучающихся (нарушение дисциплины, асоциальность, противодействие, конфликтность  и т.д.)  усилятся. Предложенный вариант может свидетельствовать о попустительстве и равнодушии к происходящему. В ответе может проявиться негативное отношение  к другим участникам образовательного процесса, неудовлетворенность собственным социальным положением и др. </a:t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 </a:t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1 балл </a:t>
            </a: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– приведен вариант разрешения ситуации нейтрального типа, это возможный, но не конструктивный  вариант реагирования. Ситуация не станет хуже, но и не улучшится. Воспитательный и обучающий эффект будут минимальными. Ответ не имеет обоснования или приведенное обоснование является не существенным. Решение направлено на то, чтобы «здесь и теперь» ситуация выглядела </a:t>
            </a:r>
            <a:r>
              <a:rPr lang="ru-RU" altLang="ru-RU" sz="1200" dirty="0" err="1" smtClean="0">
                <a:solidFill>
                  <a:srgbClr val="003399"/>
                </a:solidFill>
                <a:effectLst/>
                <a:latin typeface="Arial Black" pitchFamily="34" charset="0"/>
              </a:rPr>
              <a:t>безпроблемной</a:t>
            </a: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, а его  негативное влияние на поведение и личностные характеристики обучающегося  в будущем практически не учитывается. </a:t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2 балла </a:t>
            </a: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–  предложенный вариант реагирования направлен на достижение положительного воспитательного и (или) обучающего эффекта. В предлагаемом решении демонстрируется понимающее отношение к обучающимся, учитываются условия проблемной ситуации. Однако предложенное описание не содержит достаточного обоснования, направленность педагога на положительный эффект не подкреплена знаниями об особенностях возраста обучающихся, ведущих потребностях и мотивах, возможных причинах проблемного поведения, последствиях выбранного способа воздействия и др. </a:t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3 балла </a:t>
            </a:r>
            <a:r>
              <a:rPr lang="ru-RU" altLang="ru-RU" sz="12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– дан конструктивный вариант реагирования и приведено его качественное  обоснование. Предложенный вариант будет способствовать достижению определенных (указанных учителем) педагогических целей, формированию позитивных новообразований в форме знаний, умений или качеств личности обучающегося. Обоснование включает анализ педагогической ситуации, изложение  возможных причин ее возникновения, постановку педагогических целей и задач; учет особенностей обучающихся; описание возможных ответных реакций обучающихся и других участников инцидента, предвидение результатов воздействия.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3000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801" y="188640"/>
            <a:ext cx="8348663" cy="5805587"/>
          </a:xfrm>
        </p:spPr>
        <p:txBody>
          <a:bodyPr/>
          <a:lstStyle/>
          <a:p>
            <a:pPr algn="l"/>
            <a:r>
              <a:rPr lang="ru-RU" altLang="ru-RU" sz="24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Примеры заданий</a:t>
            </a:r>
            <a:r>
              <a:rPr lang="ru-RU" altLang="ru-RU" sz="20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20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8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8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1. Обучающийся, явно демонстрируя свое плохое отношение к кому-либо из одноклассников, говорит: «Я не хочу выполнять задание вместе с ним».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Как Вы отреагируете (как поступите, что сделаете, скажите и др.) в данной ситуации и почему? Напишите Ваш вариант объемом не более 1 страницы.</a:t>
            </a:r>
            <a:b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2. Представьте себе, что Вы классный руководитель. Ваши ученики  ушли с последнего урока в кино и таким образом сорвали занятие. На следующий день Вы приходите в класс и спрашиваете, кто был инициатором идеи, в ответ – молчание. 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Как Вы отреагируете (как поступите, сделаете, что скажете и др.) в данной ситуации и почему? Напишите Ваш вариант объемом не более 1 страницы.</a:t>
            </a:r>
            <a:b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3.</a:t>
            </a:r>
            <a:r>
              <a:rPr lang="en-US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 </a:t>
            </a: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Вы предлагаете задание учащимся на уроке, а они дружно говорят, что уже решали его с педагогом, который заменял Вас на предыдущем занятии.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400" i="1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Как Вы отреагируете (как поступите, что сделаете, скажете и др.) в данной ситуации и почему? Напишите Ваш вариант, ориентируясь на тему, которую Вы сейчас изучаете с классом  объемом не более 1 страницы.</a:t>
            </a:r>
          </a:p>
        </p:txBody>
      </p:sp>
    </p:spTree>
    <p:extLst>
      <p:ext uri="{BB962C8B-B14F-4D97-AF65-F5344CB8AC3E}">
        <p14:creationId xmlns:p14="http://schemas.microsoft.com/office/powerpoint/2010/main" val="284463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70897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838363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Взаимосвязь требований профессионального стандарта, стандарта профессиональной подготовки, требований к повышению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квалификации и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аттестационных требований</a:t>
            </a:r>
          </a:p>
        </p:txBody>
      </p:sp>
    </p:spTree>
    <p:extLst>
      <p:ext uri="{BB962C8B-B14F-4D97-AF65-F5344CB8AC3E}">
        <p14:creationId xmlns:p14="http://schemas.microsoft.com/office/powerpoint/2010/main" val="3734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32656"/>
            <a:ext cx="8348663" cy="6193309"/>
          </a:xfrm>
        </p:spPr>
        <p:txBody>
          <a:bodyPr/>
          <a:lstStyle/>
          <a:p>
            <a:r>
              <a:rPr lang="ru-RU" altLang="ru-RU" sz="18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Анализ результатов</a:t>
            </a:r>
            <a:br>
              <a:rPr lang="ru-RU" altLang="ru-RU" sz="18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4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1400" b="1" dirty="0" smtClean="0">
                <a:effectLst/>
              </a:rPr>
              <a:t>	</a:t>
            </a: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За выполнение трех заданий педагог может получить 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от 0 до 9 баллов.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	Для получения положительного заключения о соответствии занимаемой должности достаточно набрать 4 балла. Подсчет общего количества баллов осуществляется методом сложения  количества баллов, полученных  за решение каждой из трех ситуаций по формуле: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ПС = А + В + С 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Где ПС – показатель соответствия занимаемой должности,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А – оценка за решение первой ситуации,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В – оценка за решение второй ситуации,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С – оценка за решение третьей ситуации.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Комиссия принимает одно из следующих решений: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/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Соответствует занимаемой должности </a:t>
            </a: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– в том случае, если педагог набрал 4 и более балла.</a:t>
            </a:r>
            <a:b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r>
              <a:rPr lang="ru-RU" altLang="ru-RU" sz="16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Не соответствует занимаемой должности </a:t>
            </a:r>
            <a:r>
              <a:rPr lang="ru-RU" altLang="ru-RU" sz="16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– если педагог набрал менее 4-х баллов</a:t>
            </a:r>
            <a:r>
              <a:rPr lang="ru-RU" altLang="ru-RU" sz="1600" dirty="0" smtClean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949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80728"/>
            <a:ext cx="8348663" cy="53292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Оценка соответствия требованиям первой и высшей квалификационных категорий</a:t>
            </a: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Экспертная </a:t>
            </a:r>
            <a:r>
              <a:rPr lang="ru-RU" sz="24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оценка </a:t>
            </a:r>
            <a:br>
              <a:rPr lang="ru-RU" sz="2400" b="1" kern="1200" dirty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>
                <a:solidFill>
                  <a:srgbClr val="990000"/>
                </a:solidFill>
                <a:effectLst/>
                <a:latin typeface="Verdana" pitchFamily="34" charset="0"/>
              </a:rPr>
              <a:t>педагогической </a:t>
            </a: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компетентности</a:t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>Самооценка педагогической </a:t>
            </a:r>
            <a:r>
              <a:rPr lang="ru-RU" sz="2400" b="1" kern="1200" dirty="0" err="1" smtClean="0">
                <a:solidFill>
                  <a:srgbClr val="990000"/>
                </a:solidFill>
                <a:effectLst/>
                <a:latin typeface="Verdana" pitchFamily="34" charset="0"/>
              </a:rPr>
              <a:t>компететности</a:t>
            </a: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  <a:t/>
            </a:r>
            <a:br>
              <a:rPr lang="ru-RU" sz="2400" b="1" kern="1200" dirty="0" smtClean="0">
                <a:solidFill>
                  <a:srgbClr val="990000"/>
                </a:solidFill>
                <a:effectLst/>
                <a:latin typeface="Verdana" pitchFamily="34" charset="0"/>
              </a:rPr>
            </a:br>
            <a:r>
              <a:rPr lang="ru-RU" sz="3200" b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990000"/>
                </a:solidFill>
                <a:effectLst/>
              </a:rPr>
            </a:br>
            <a:endParaRPr lang="en-GB" sz="2400" dirty="0" smtClean="0">
              <a:solidFill>
                <a:srgbClr val="003399"/>
              </a:solidFill>
              <a:effectLst/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81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340768"/>
            <a:ext cx="8348663" cy="4393109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Экспертная оценка </a:t>
            </a:r>
            <a:br>
              <a:rPr lang="ru-RU" altLang="ru-RU" sz="32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32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педагогической компетентности</a:t>
            </a:r>
            <a:r>
              <a:rPr lang="ru-RU" altLang="ru-RU" sz="3200" b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3200" b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3200" b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3200" b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400" dirty="0" smtClean="0">
                <a:solidFill>
                  <a:srgbClr val="003399"/>
                </a:solidFill>
                <a:effectLst/>
                <a:latin typeface="Arial Black" pitchFamily="34" charset="0"/>
              </a:rPr>
              <a:t>Для проведения оценки педагогической компетентности подготовлены экспертные листы, включающие специально разработанные  параметры для оценки каждого из показателей педагогической компетентности</a:t>
            </a:r>
            <a:br>
              <a:rPr lang="ru-RU" altLang="ru-RU" sz="2400" dirty="0" smtClean="0">
                <a:solidFill>
                  <a:srgbClr val="003399"/>
                </a:solidFill>
                <a:effectLst/>
                <a:latin typeface="Arial Black" pitchFamily="34" charset="0"/>
              </a:rPr>
            </a:br>
            <a:endParaRPr lang="en-GB" altLang="ru-RU" sz="2400" dirty="0" smtClean="0">
              <a:solidFill>
                <a:srgbClr val="003399"/>
              </a:solidFill>
              <a:effectLst/>
              <a:latin typeface="Arial Black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53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88300" cy="86337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Экспертам предлагается оценить ряд параметров, отражающих уровень развития соответствующих педагогических компетенций, по 5-бальной шкале: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96752"/>
            <a:ext cx="7772400" cy="50405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  <a:p>
            <a:pPr marL="622300" indent="-355600" eaLnBrk="1" hangingPunct="1">
              <a:lnSpc>
                <a:spcPct val="110000"/>
              </a:lnSpc>
              <a:defRPr/>
            </a:pPr>
            <a:r>
              <a:rPr lang="ru-RU" sz="1600" dirty="0">
                <a:solidFill>
                  <a:srgbClr val="990000"/>
                </a:solidFill>
                <a:latin typeface="Arial Black" pitchFamily="34" charset="0"/>
                <a:ea typeface="+mj-ea"/>
                <a:cs typeface="+mj-cs"/>
              </a:rPr>
              <a:t>5 – очень высокая степень выраженности </a:t>
            </a:r>
            <a:r>
              <a:rPr lang="ru-RU" sz="16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указанной в утверждении характеристики. Она проявляется в подавляющем большинстве ситуаций, является устойчивой, полностью соответствует типичным качествам и поведению педагога. Ответ экспертов – «да».</a:t>
            </a:r>
          </a:p>
          <a:p>
            <a:pPr marL="622300" indent="-355600" eaLnBrk="1" hangingPunct="1">
              <a:lnSpc>
                <a:spcPct val="110000"/>
              </a:lnSpc>
              <a:defRPr/>
            </a:pPr>
            <a:r>
              <a:rPr lang="ru-RU" sz="1600" dirty="0">
                <a:solidFill>
                  <a:srgbClr val="990000"/>
                </a:solidFill>
                <a:latin typeface="Arial Black" pitchFamily="34" charset="0"/>
                <a:ea typeface="+mj-ea"/>
                <a:cs typeface="+mj-cs"/>
              </a:rPr>
              <a:t>4 - высокая степень выраженности </a:t>
            </a:r>
            <a:r>
              <a:rPr lang="ru-RU" sz="16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характеристики. Она часто проявляется в педагогических ситуациях. Периодически возникают случаи, когда качества или поведение педагога  не соответствуют утверждению. Ответ экспертов – «скорее да, чем нет».</a:t>
            </a:r>
          </a:p>
          <a:p>
            <a:pPr marL="622300" indent="-355600" eaLnBrk="1" hangingPunct="1">
              <a:lnSpc>
                <a:spcPct val="110000"/>
              </a:lnSpc>
              <a:defRPr/>
            </a:pPr>
            <a:r>
              <a:rPr lang="ru-RU" sz="1600" dirty="0">
                <a:solidFill>
                  <a:srgbClr val="990000"/>
                </a:solidFill>
                <a:latin typeface="Arial Black" pitchFamily="34" charset="0"/>
                <a:ea typeface="+mj-ea"/>
                <a:cs typeface="+mj-cs"/>
              </a:rPr>
              <a:t>3 – средняя степень выраженности </a:t>
            </a:r>
            <a:r>
              <a:rPr lang="ru-RU" sz="16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характеристики. В некоторых ситуациях качества и поведение педагога соответствуют утверждению, в некоторых – не соответствуют. Ответ экспертов – «среднее значение».</a:t>
            </a:r>
          </a:p>
          <a:p>
            <a:pPr marL="622300" indent="-355600" eaLnBrk="1" hangingPunct="1">
              <a:lnSpc>
                <a:spcPct val="110000"/>
              </a:lnSpc>
              <a:defRPr/>
            </a:pPr>
            <a:r>
              <a:rPr lang="ru-RU" sz="1600" dirty="0">
                <a:solidFill>
                  <a:srgbClr val="990000"/>
                </a:solidFill>
                <a:latin typeface="Arial Black" pitchFamily="34" charset="0"/>
                <a:ea typeface="+mj-ea"/>
                <a:cs typeface="+mj-cs"/>
              </a:rPr>
              <a:t>2 – слабая степень выраженности </a:t>
            </a:r>
            <a:r>
              <a:rPr lang="ru-RU" sz="16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характеристики. Она редко проявляется в педагогических ситуациях. Поведение и качества педагога лишь иногда соответствуют утверждению. Ответ экспертов – «скорее нет, чем да».</a:t>
            </a:r>
          </a:p>
          <a:p>
            <a:pPr marL="622300" indent="-355600" eaLnBrk="1" hangingPunct="1">
              <a:lnSpc>
                <a:spcPct val="110000"/>
              </a:lnSpc>
              <a:defRPr/>
            </a:pPr>
            <a:r>
              <a:rPr lang="ru-RU" sz="1600" dirty="0">
                <a:solidFill>
                  <a:srgbClr val="990000"/>
                </a:solidFill>
                <a:latin typeface="Arial Black" pitchFamily="34" charset="0"/>
                <a:ea typeface="+mj-ea"/>
                <a:cs typeface="+mj-cs"/>
              </a:rPr>
              <a:t>1 - характеристика не представлена в деятельности</a:t>
            </a:r>
            <a:r>
              <a:rPr lang="ru-RU" sz="1600" dirty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 педагога. Качества и поведение педагога не соответствуют содержанию утверждения. Ответ экспертов – «нет». </a:t>
            </a:r>
          </a:p>
        </p:txBody>
      </p:sp>
    </p:spTree>
    <p:extLst>
      <p:ext uri="{BB962C8B-B14F-4D97-AF65-F5344CB8AC3E}">
        <p14:creationId xmlns:p14="http://schemas.microsoft.com/office/powerpoint/2010/main" val="180051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7988300" cy="935385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ru-RU" altLang="ru-RU" sz="20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При проведении экспертной оценки экспертам рекомендуется использовать следующие источники: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83880" cy="4836024"/>
          </a:xfrm>
        </p:spPr>
        <p:txBody>
          <a:bodyPr/>
          <a:lstStyle/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Анализ деятельности на уроке </a:t>
            </a:r>
          </a:p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Анализ результатов учебной деятельности обучающихся</a:t>
            </a:r>
          </a:p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Анализ результатов </a:t>
            </a:r>
            <a:r>
              <a:rPr lang="ru-RU" sz="2000" dirty="0" err="1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внеучебной</a:t>
            </a: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 активности обучающихся</a:t>
            </a:r>
          </a:p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Анализ показателей методической работы педагога</a:t>
            </a:r>
          </a:p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Анализ достижений педагога: имеющихся разработок, наград и т.д.</a:t>
            </a:r>
          </a:p>
          <a:p>
            <a:pPr marL="622300" indent="-355600" eaLnBrk="1" hangingPunct="1">
              <a:defRPr/>
            </a:pPr>
            <a:r>
              <a:rPr lang="ru-RU" sz="2000" dirty="0" smtClean="0">
                <a:solidFill>
                  <a:srgbClr val="003399"/>
                </a:solidFill>
                <a:latin typeface="Arial Black" pitchFamily="34" charset="0"/>
                <a:ea typeface="+mj-ea"/>
                <a:cs typeface="+mj-cs"/>
              </a:rPr>
              <a:t>Результаты опроса удовлетворенности педагогической деятельностью аттестуемого и др.</a:t>
            </a:r>
            <a:endParaRPr lang="ru-RU" sz="2000" dirty="0">
              <a:solidFill>
                <a:srgbClr val="003399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37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988300" cy="3095625"/>
          </a:xfrm>
        </p:spPr>
        <p:txBody>
          <a:bodyPr/>
          <a:lstStyle/>
          <a:p>
            <a:pPr algn="ctr" eaLnBrk="1" hangingPunct="1">
              <a:spcBef>
                <a:spcPct val="5000"/>
              </a:spcBef>
            </a:pPr>
            <a:r>
              <a:rPr lang="ru-RU" altLang="ru-RU" sz="2800" dirty="0" smtClean="0">
                <a:solidFill>
                  <a:srgbClr val="003399"/>
                </a:solidFill>
                <a:effectLst/>
              </a:rPr>
              <a:t> </a:t>
            </a:r>
            <a:r>
              <a:rPr lang="ru-RU" altLang="ru-RU" sz="28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Методика содержит предложения </a:t>
            </a:r>
            <a:br>
              <a:rPr lang="ru-RU" altLang="ru-RU" sz="2800" dirty="0" smtClean="0">
                <a:solidFill>
                  <a:srgbClr val="990000"/>
                </a:solidFill>
                <a:effectLst/>
                <a:latin typeface="Arial Black" pitchFamily="34" charset="0"/>
              </a:rPr>
            </a:br>
            <a:r>
              <a:rPr lang="ru-RU" altLang="ru-RU" sz="2800" dirty="0" smtClean="0">
                <a:solidFill>
                  <a:srgbClr val="990000"/>
                </a:solidFill>
                <a:effectLst/>
                <a:latin typeface="Arial Black" pitchFamily="34" charset="0"/>
              </a:rPr>
              <a:t>по источникам оценивания каждого из пунктов экспертного листа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088" y="6049963"/>
            <a:ext cx="7631112" cy="46037"/>
          </a:xfrm>
        </p:spPr>
        <p:txBody>
          <a:bodyPr>
            <a:normAutofit fontScale="25000" lnSpcReduction="20000"/>
          </a:bodyPr>
          <a:lstStyle/>
          <a:p>
            <a:pPr marL="266700" indent="0" eaLnBrk="1" hangingPunct="1">
              <a:buFontTx/>
              <a:buNone/>
              <a:defRPr/>
            </a:pPr>
            <a:endParaRPr lang="ru-RU" sz="2000" dirty="0">
              <a:solidFill>
                <a:srgbClr val="003399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251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2227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-228600"/>
            <a:ext cx="9467850" cy="993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2230" name="Rectangle 837"/>
          <p:cNvSpPr>
            <a:spLocks noChangeArrowheads="1"/>
          </p:cNvSpPr>
          <p:nvPr/>
        </p:nvSpPr>
        <p:spPr bwMode="auto">
          <a:xfrm>
            <a:off x="0" y="850900"/>
            <a:ext cx="48006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Arial Unicode MS" pitchFamily="34" charset="-128"/>
                <a:cs typeface="Times New Roman" pitchFamily="18" charset="0"/>
              </a:rPr>
              <a:t>1. Компетентность в области личностных качеств</a:t>
            </a:r>
            <a:r>
              <a:rPr lang="ru-RU" altLang="ru-RU" sz="1400" b="1">
                <a:solidFill>
                  <a:srgbClr val="990000"/>
                </a:solidFill>
                <a:cs typeface="Times New Roman" pitchFamily="18" charset="0"/>
              </a:rPr>
              <a:t>	</a:t>
            </a:r>
            <a:endParaRPr lang="ru-RU" altLang="ru-RU" sz="900">
              <a:solidFill>
                <a:srgbClr val="990000"/>
              </a:solidFill>
            </a:endParaRPr>
          </a:p>
          <a:p>
            <a:r>
              <a:rPr lang="ru-RU" altLang="ru-RU" sz="1200" b="1">
                <a:solidFill>
                  <a:srgbClr val="990000"/>
                </a:solidFill>
                <a:cs typeface="Times New Roman" pitchFamily="18" charset="0"/>
              </a:rPr>
              <a:t>1.1. Эмпатийность и социорефлексия</a:t>
            </a:r>
            <a:endParaRPr lang="ru-RU" altLang="ru-RU">
              <a:solidFill>
                <a:srgbClr val="990000"/>
              </a:solidFill>
            </a:endParaRPr>
          </a:p>
        </p:txBody>
      </p:sp>
      <p:graphicFrame>
        <p:nvGraphicFramePr>
          <p:cNvPr id="135827" name="Group 1683"/>
          <p:cNvGraphicFramePr>
            <a:graphicFrameLocks noGrp="1"/>
          </p:cNvGraphicFramePr>
          <p:nvPr/>
        </p:nvGraphicFramePr>
        <p:xfrm>
          <a:off x="0" y="1420813"/>
          <a:ext cx="9180513" cy="1581189"/>
        </p:xfrm>
        <a:graphic>
          <a:graphicData uri="http://schemas.openxmlformats.org/drawingml/2006/table">
            <a:tbl>
              <a:tblPr/>
              <a:tblGrid>
                <a:gridCol w="471488"/>
                <a:gridCol w="8709025"/>
              </a:tblGrid>
              <a:tr h="45710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Все обучающиеся безбоязненно обращаются к учителю за помощью, столкнувшись с трудностями в решении того или иного вопроса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Умеет смотреть на ситуацию с точки зрения других и достигать взаимопонимания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Умеет поддержать обучающихся и коллег по работе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В отношениях с обучающимися бывает предвзятым (некоторым  «приклеивает» ярлыки)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Умеет анализировать причины поступков и поведения обучающихся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1" name="Rectangle 1118"/>
          <p:cNvSpPr>
            <a:spLocks noChangeArrowheads="1"/>
          </p:cNvSpPr>
          <p:nvPr/>
        </p:nvSpPr>
        <p:spPr bwMode="auto">
          <a:xfrm>
            <a:off x="0" y="3081338"/>
            <a:ext cx="18526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990000"/>
                </a:solidFill>
                <a:cs typeface="Times New Roman" pitchFamily="18" charset="0"/>
              </a:rPr>
              <a:t>1.2. Самоорганизация</a:t>
            </a:r>
            <a:endParaRPr lang="ru-RU" altLang="ru-RU">
              <a:solidFill>
                <a:srgbClr val="990000"/>
              </a:solidFill>
            </a:endParaRPr>
          </a:p>
        </p:txBody>
      </p:sp>
      <p:graphicFrame>
        <p:nvGraphicFramePr>
          <p:cNvPr id="135828" name="Group 1684"/>
          <p:cNvGraphicFramePr>
            <a:graphicFrameLocks noGrp="1"/>
          </p:cNvGraphicFramePr>
          <p:nvPr/>
        </p:nvGraphicFramePr>
        <p:xfrm>
          <a:off x="0" y="3348038"/>
          <a:ext cx="9180513" cy="1452569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32838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Умеет организовать свою деятельность и деятельность обучающихся для достижения намеченных целей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Рабочее пространство учителя хорошо организовано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Конструктивно реагирует на  ошибки  и трудности, возникающие в процессе реализации педагогической деятельности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9.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своевременно вносит коррективы в намеченный план урока в зависимости от сложившейся ситуации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10.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сохраняет самообладание даже в ситуациях с высокой эмоциональной нагрузкой 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72" name="Rectangle 1394"/>
          <p:cNvSpPr>
            <a:spLocks noChangeArrowheads="1"/>
          </p:cNvSpPr>
          <p:nvPr/>
        </p:nvSpPr>
        <p:spPr bwMode="auto">
          <a:xfrm>
            <a:off x="0" y="4867275"/>
            <a:ext cx="17287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990000"/>
                </a:solidFill>
                <a:cs typeface="Times New Roman" pitchFamily="18" charset="0"/>
              </a:rPr>
              <a:t>1.3. Общая культура</a:t>
            </a:r>
            <a:endParaRPr lang="ru-RU" altLang="ru-RU">
              <a:solidFill>
                <a:srgbClr val="990000"/>
              </a:solidFill>
            </a:endParaRPr>
          </a:p>
        </p:txBody>
      </p:sp>
      <p:graphicFrame>
        <p:nvGraphicFramePr>
          <p:cNvPr id="135829" name="Group 1685"/>
          <p:cNvGraphicFramePr>
            <a:graphicFrameLocks noGrp="1"/>
          </p:cNvGraphicFramePr>
          <p:nvPr/>
        </p:nvGraphicFramePr>
        <p:xfrm>
          <a:off x="0" y="5176838"/>
          <a:ext cx="9180513" cy="1425586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32846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Обладает широким кругозором, легко поддерживает разговоры на различные темы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Поведение и внешний вид учителя соответствуют этическим нормам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осведомлен об основных событиях и изменениях современной социальной жизни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обладает педагогическим тактом, деликатен в общении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Высказывания учителя построены грамотно и доступно для понимания, его отличает высокая культура речи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1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3251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0" y="-171450"/>
            <a:ext cx="9467850" cy="9366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37663" name="Group 447"/>
          <p:cNvGraphicFramePr>
            <a:graphicFrameLocks noGrp="1"/>
          </p:cNvGraphicFramePr>
          <p:nvPr/>
        </p:nvGraphicFramePr>
        <p:xfrm>
          <a:off x="0" y="1412875"/>
          <a:ext cx="9180513" cy="1636712"/>
        </p:xfrm>
        <a:graphic>
          <a:graphicData uri="http://schemas.openxmlformats.org/drawingml/2006/table">
            <a:tbl>
              <a:tblPr/>
              <a:tblGrid>
                <a:gridCol w="471488"/>
                <a:gridCol w="8709025"/>
              </a:tblGrid>
              <a:tr h="328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умеет обоснованно ставить цели обучения по предмету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умеет ставить цели урока в соответствии с возрастными особенностями обучающихся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Корректирует цели и задачи деятельности на уроке в зависимости от готовности обучающихся к освоению материала урока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19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умеет ставить цели урока в соответствии с индивидуальными  особенностями обучающихся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Учитель знает и учитывает уровень обученности и развития обучающихся при постановке целей и задач урока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T="45738" marB="4573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4" name="Rectangle 58"/>
          <p:cNvSpPr>
            <a:spLocks noChangeArrowheads="1"/>
          </p:cNvSpPr>
          <p:nvPr/>
        </p:nvSpPr>
        <p:spPr bwMode="auto">
          <a:xfrm>
            <a:off x="0" y="2979738"/>
            <a:ext cx="49101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2.2.Умение перевести тему урока в педагогическую задачу</a:t>
            </a:r>
          </a:p>
        </p:txBody>
      </p:sp>
      <p:graphicFrame>
        <p:nvGraphicFramePr>
          <p:cNvPr id="137666" name="Group 450"/>
          <p:cNvGraphicFramePr>
            <a:graphicFrameLocks noGrp="1"/>
          </p:cNvGraphicFramePr>
          <p:nvPr/>
        </p:nvGraphicFramePr>
        <p:xfrm>
          <a:off x="0" y="3275013"/>
          <a:ext cx="9180513" cy="1452569"/>
        </p:xfrm>
        <a:graphic>
          <a:graphicData uri="http://schemas.openxmlformats.org/drawingml/2006/table">
            <a:tbl>
              <a:tblPr/>
              <a:tblGrid>
                <a:gridCol w="596900"/>
                <a:gridCol w="8583613"/>
              </a:tblGrid>
              <a:tr h="3283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формулировать цели и задачи на основе темы урока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22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конкретизировать цель урока до комплекса взаимосвязанных задач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23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может сформулировать критерии достижения целей урока  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4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24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добиться понимания обучающимися целей и задач урока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25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соотнести результаты обучения  с поставленными целями</a:t>
                      </a:r>
                    </a:p>
                  </a:txBody>
                  <a:tcPr marT="45688" marB="4568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7668" name="Group 452"/>
          <p:cNvGraphicFramePr>
            <a:graphicFrameLocks noGrp="1"/>
          </p:cNvGraphicFramePr>
          <p:nvPr/>
        </p:nvGraphicFramePr>
        <p:xfrm>
          <a:off x="0" y="5103813"/>
          <a:ext cx="9180513" cy="1425586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328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26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вовлечь обучающихся в постановку цели и задачи на основе темы урока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27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предлагает обучающимся назвать результат деятельности на уроке и способы его достижения 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28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предлагает обучающимся самостоятельно сформулировать цель урока в соответствии с изучаемой темой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29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спрашивает, как обучающиеся поняли цели и задачи урока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30</a:t>
                      </a:r>
                    </a:p>
                  </a:txBody>
                  <a:tcPr marT="45700" marB="457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Обучающиеся принимают участие в формулировании целей и задач урока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15" name="Rectangle 439"/>
          <p:cNvSpPr>
            <a:spLocks noChangeArrowheads="1"/>
          </p:cNvSpPr>
          <p:nvPr/>
        </p:nvSpPr>
        <p:spPr bwMode="auto">
          <a:xfrm>
            <a:off x="-107950" y="892175"/>
            <a:ext cx="963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2. Компетентность в области постановки целей и задач педагогической деятельности</a:t>
            </a:r>
          </a:p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2.1. Умение ставить цели и задачи в соответствии с возрастными и индивидуальными особенностями обучающихся</a:t>
            </a:r>
            <a:endParaRPr lang="ru-RU" altLang="ru-RU" sz="140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53316" name="Rectangle 448"/>
          <p:cNvSpPr>
            <a:spLocks noChangeArrowheads="1"/>
          </p:cNvSpPr>
          <p:nvPr/>
        </p:nvSpPr>
        <p:spPr bwMode="auto">
          <a:xfrm>
            <a:off x="0" y="4797425"/>
            <a:ext cx="6362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2.3. Умение вовлечь обучающихся в процесс формулирования целей и задач</a:t>
            </a:r>
          </a:p>
        </p:txBody>
      </p:sp>
    </p:spTree>
    <p:extLst>
      <p:ext uri="{BB962C8B-B14F-4D97-AF65-F5344CB8AC3E}">
        <p14:creationId xmlns:p14="http://schemas.microsoft.com/office/powerpoint/2010/main" val="23229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4275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0" y="-228600"/>
            <a:ext cx="9467850" cy="993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51632" name="Group 80"/>
          <p:cNvGraphicFramePr>
            <a:graphicFrameLocks noGrp="1"/>
          </p:cNvGraphicFramePr>
          <p:nvPr/>
        </p:nvGraphicFramePr>
        <p:xfrm>
          <a:off x="0" y="1412875"/>
          <a:ext cx="9180513" cy="1398600"/>
        </p:xfrm>
        <a:graphic>
          <a:graphicData uri="http://schemas.openxmlformats.org/drawingml/2006/table">
            <a:tbl>
              <a:tblPr/>
              <a:tblGrid>
                <a:gridCol w="471488"/>
                <a:gridCol w="8709025"/>
              </a:tblGrid>
              <a:tr h="27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вызвать интерес у обучающихся к своему предмету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Отмечает даже самый маленький успех обучающихся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Демонстрирует успехи обучающихся родителям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34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Демонстрирует успехи обучающихся одноклассникам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умеет соотнести результаты обучения  с поставленными целями</a:t>
                      </a:r>
                    </a:p>
                  </a:txBody>
                  <a:tcPr marT="45699" marB="4569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0" y="2781300"/>
            <a:ext cx="676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3.2. Умение создавать условия обеспечения позитивной мотивации обучающихся</a:t>
            </a:r>
          </a:p>
        </p:txBody>
      </p:sp>
      <p:graphicFrame>
        <p:nvGraphicFramePr>
          <p:cNvPr id="151636" name="Group 84"/>
          <p:cNvGraphicFramePr>
            <a:graphicFrameLocks noGrp="1"/>
          </p:cNvGraphicFramePr>
          <p:nvPr/>
        </p:nvGraphicFramePr>
        <p:xfrm>
          <a:off x="0" y="3068638"/>
          <a:ext cx="9180513" cy="1736860"/>
        </p:xfrm>
        <a:graphic>
          <a:graphicData uri="http://schemas.openxmlformats.org/drawingml/2006/table">
            <a:tbl>
              <a:tblPr/>
              <a:tblGrid>
                <a:gridCol w="468313"/>
                <a:gridCol w="8712200"/>
              </a:tblGrid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36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Выстраивает деятельность на уроке с учетом уровня развития учебной мотивации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37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Владеет большим спектром материалов и заданий, способных вызвать интерес обучающихся к различным темам преподаваемого предмета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38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Использует знания об интересах и потребностях обучающихся в педагогической деятельности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39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создать доброжелательную атмосферу на уроке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40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Обучающиеся удовлетворены образовательной деятельностью, выстраиваемой учителем: содержание, методы, результаты и др.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27" name="Group 75"/>
          <p:cNvGraphicFramePr>
            <a:graphicFrameLocks noGrp="1"/>
          </p:cNvGraphicFramePr>
          <p:nvPr/>
        </p:nvGraphicFramePr>
        <p:xfrm>
          <a:off x="0" y="5027613"/>
          <a:ext cx="9180513" cy="1792287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328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41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активизировать творческие возможности обучающихся</a:t>
                      </a:r>
                    </a:p>
                  </a:txBody>
                  <a:tcPr marT="45736" marB="4573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42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Демонстрирует практическое применение изучаемого материала</a:t>
                      </a:r>
                    </a:p>
                  </a:txBody>
                  <a:tcPr marT="45736" marB="4573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43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Поощряет любознательность обучающихся, выход за рамки требований программы при подготовке школьных заданий</a:t>
                      </a:r>
                    </a:p>
                  </a:txBody>
                  <a:tcPr marT="45736" marB="4573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44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Дает возможность обучающимся самостоятельно ставить и решать задачи с высокой степенью свободы и ответственности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45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Создает условия для вовлечения обучающихся в дополнительные формы познания по предмету: олимпиады, конкурсы, проекты и т.д.</a:t>
                      </a:r>
                    </a:p>
                  </a:txBody>
                  <a:tcPr marT="45736" marB="4573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39" name="Rectangle 67"/>
          <p:cNvSpPr>
            <a:spLocks noChangeArrowheads="1"/>
          </p:cNvSpPr>
          <p:nvPr/>
        </p:nvSpPr>
        <p:spPr bwMode="auto">
          <a:xfrm>
            <a:off x="-117475" y="892175"/>
            <a:ext cx="672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3. Компетентность в области мотивации учебной деятельности</a:t>
            </a:r>
          </a:p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3.1. Умение создавать ситуации, обеспечивающие успех в учебной деятельности</a:t>
            </a:r>
            <a:r>
              <a:rPr lang="ru-RU" altLang="ru-RU" sz="140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4340" name="Rectangle 68"/>
          <p:cNvSpPr>
            <a:spLocks noChangeArrowheads="1"/>
          </p:cNvSpPr>
          <p:nvPr/>
        </p:nvSpPr>
        <p:spPr bwMode="auto">
          <a:xfrm>
            <a:off x="0" y="4724400"/>
            <a:ext cx="588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3.3. Умение создавать условия для самомотивирования обучающихся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70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5299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0" y="-228600"/>
            <a:ext cx="9612313" cy="993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52660" name="Group 84"/>
          <p:cNvGraphicFramePr>
            <a:graphicFrameLocks noGrp="1"/>
          </p:cNvGraphicFramePr>
          <p:nvPr/>
        </p:nvGraphicFramePr>
        <p:xfrm>
          <a:off x="0" y="1412875"/>
          <a:ext cx="9180513" cy="1371600"/>
        </p:xfrm>
        <a:graphic>
          <a:graphicData uri="http://schemas.openxmlformats.org/drawingml/2006/table">
            <a:tbl>
              <a:tblPr/>
              <a:tblGrid>
                <a:gridCol w="471488"/>
                <a:gridCol w="8709025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Своевременно вносит коррективы в методы преподавания в зависимости от сложившейся ситуации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Применяемые учителем методы соответствуют целям и задачам обучения, содержанию изучаемой 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Применяемые учителем методы соответствуют имеющимся условиям и времени, отведенному на изучение темы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Владеет современными методами преподавания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Обоснованно использует на уроках современные информационно-коммуникативные технологии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22" name="Rectangle 26"/>
          <p:cNvSpPr>
            <a:spLocks noChangeArrowheads="1"/>
          </p:cNvSpPr>
          <p:nvPr/>
        </p:nvSpPr>
        <p:spPr bwMode="auto">
          <a:xfrm>
            <a:off x="0" y="2763838"/>
            <a:ext cx="3932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4.2. Компетентность в предмете преподавания</a:t>
            </a:r>
          </a:p>
        </p:txBody>
      </p:sp>
      <p:graphicFrame>
        <p:nvGraphicFramePr>
          <p:cNvPr id="152666" name="Group 90"/>
          <p:cNvGraphicFramePr>
            <a:graphicFrameLocks noGrp="1"/>
          </p:cNvGraphicFramePr>
          <p:nvPr/>
        </p:nvGraphicFramePr>
        <p:xfrm>
          <a:off x="0" y="3068638"/>
          <a:ext cx="9180513" cy="1736860"/>
        </p:xfrm>
        <a:graphic>
          <a:graphicData uri="http://schemas.openxmlformats.org/drawingml/2006/table">
            <a:tbl>
              <a:tblPr/>
              <a:tblGrid>
                <a:gridCol w="468313"/>
                <a:gridCol w="8712200"/>
              </a:tblGrid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51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Учитель хорошо знает преподаваемый предмет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52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Рабочая программа по предмету построена с учетом межпредметных связей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53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При подготовке к урокам, помимо основного материала, использует дополнительные материалы по предмету (книги для самообразования, медиа-пособия, современные цифровые образовательные ресурсы и др.)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0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54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Излагает материал в доступной форме в соответствии с дидактическими принципами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55</a:t>
                      </a:r>
                    </a:p>
                  </a:txBody>
                  <a:tcPr marT="45670" marB="4567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 процессе формирования новых знаний опирается на знания обучающихся, полученные ими ранее при изучении других предметов</a:t>
                      </a:r>
                    </a:p>
                  </a:txBody>
                  <a:tcPr marT="45670" marB="4567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2665" name="Group 89"/>
          <p:cNvGraphicFramePr>
            <a:graphicFrameLocks noGrp="1"/>
          </p:cNvGraphicFramePr>
          <p:nvPr/>
        </p:nvGraphicFramePr>
        <p:xfrm>
          <a:off x="0" y="5013325"/>
          <a:ext cx="9180513" cy="1920875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56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Ориентируется в социальной ситуации класса, знает и учитывает взаимоотношения обучающихся</a:t>
                      </a: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Имеет систему работы со слабоуспевающими обучающимися </a:t>
                      </a: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58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Систематически анализирует уровень усвоения учебного материала  и развития обучающихся на основе устных и письменных ответов, достигнутых  результатов  и др.  диагностических показателей</a:t>
                      </a: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59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Имеет «банк» различных учебных заданий, ориентированных на обучающихся с различными индивидуальными особенностями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3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Подготовленные учителем характеристики обучающихся отличаются хорошим знанием индивидуальных особенностей, обоснованностью суждений</a:t>
                      </a:r>
                    </a:p>
                  </a:txBody>
                  <a:tcPr marT="45735" marB="4573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63" name="Rectangle 67"/>
          <p:cNvSpPr>
            <a:spLocks noChangeArrowheads="1"/>
          </p:cNvSpPr>
          <p:nvPr/>
        </p:nvSpPr>
        <p:spPr bwMode="auto">
          <a:xfrm>
            <a:off x="9525" y="863600"/>
            <a:ext cx="679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4. Компетентность в области обеспечения информационной основы деятельности</a:t>
            </a:r>
          </a:p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4.1. Компетентность в методах преподавания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55364" name="Rectangle 68"/>
          <p:cNvSpPr>
            <a:spLocks noChangeArrowheads="1"/>
          </p:cNvSpPr>
          <p:nvPr/>
        </p:nvSpPr>
        <p:spPr bwMode="auto">
          <a:xfrm>
            <a:off x="0" y="4724400"/>
            <a:ext cx="5151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4.3. Компетентность в субъективных условиях деятельности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1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0352"/>
            <a:ext cx="8183880" cy="1458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Базовые педагогические компетенции</a:t>
            </a:r>
            <a:r>
              <a:rPr lang="ru-RU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  <a:endParaRPr lang="ru-RU" sz="24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6876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Компетентность в области личностных качеств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Компетентность в постановке целей и задач педагогической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Компетентность в </a:t>
            </a:r>
            <a:r>
              <a:rPr lang="ru-RU" dirty="0">
                <a:solidFill>
                  <a:srgbClr val="002060"/>
                </a:solidFill>
              </a:rPr>
              <a:t>мотивировании обучающихся на осуществление учебной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Компетентность в разработке программы деятельности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</a:t>
            </a:r>
            <a:r>
              <a:rPr lang="ru-RU" dirty="0">
                <a:solidFill>
                  <a:srgbClr val="002060"/>
                </a:solidFill>
              </a:rPr>
              <a:t>принятии педагогических </a:t>
            </a:r>
            <a:r>
              <a:rPr lang="ru-RU" dirty="0" smtClean="0">
                <a:solidFill>
                  <a:srgbClr val="002060"/>
                </a:solidFill>
              </a:rPr>
              <a:t>решений.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Компетентность в обеспечении информационной основы педагогической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</a:rPr>
              <a:t>Компетентность в организации педагогической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75892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6323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0" y="-228600"/>
            <a:ext cx="9467850" cy="993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5369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67501"/>
              </p:ext>
            </p:extLst>
          </p:nvPr>
        </p:nvGraphicFramePr>
        <p:xfrm>
          <a:off x="-1" y="1341438"/>
          <a:ext cx="9144001" cy="1798637"/>
        </p:xfrm>
        <a:graphic>
          <a:graphicData uri="http://schemas.openxmlformats.org/drawingml/2006/table">
            <a:tbl>
              <a:tblPr/>
              <a:tblGrid>
                <a:gridCol w="627619"/>
                <a:gridCol w="8516382"/>
              </a:tblGrid>
              <a:tr h="42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Знает основные нормативные документы, отражающие требования к содержанию и результатам учебной деятельности по предмету, учебники и УМК по преподаваемому предмету, допущенные или рекомендованные Минобразованием России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62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Может провести сравнительный анализ учебных программ, УМК,  методических и дидактических материалов по преподаваемому предмету, выявить их достоинства и недостатки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63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Обоснованно выбирает учебники и учебно-методические комплексы по преподаваемому предмету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64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Рабочая программа учителя предполагает решение воспитательных задач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65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Рабочая программа учителя составлена с учетом нормативных требований, темпа усвоения материала, преемственности и др. моментов, повышающих ее обоснованность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124200"/>
            <a:ext cx="796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5.2. Умение разработать собственные программные, методические и дидактические материалы</a:t>
            </a:r>
            <a:r>
              <a:rPr lang="ru-RU" altLang="ru-RU" sz="140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53699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37157"/>
              </p:ext>
            </p:extLst>
          </p:nvPr>
        </p:nvGraphicFramePr>
        <p:xfrm>
          <a:off x="35497" y="3357563"/>
          <a:ext cx="9108504" cy="1798637"/>
        </p:xfrm>
        <a:graphic>
          <a:graphicData uri="http://schemas.openxmlformats.org/drawingml/2006/table">
            <a:tbl>
              <a:tblPr/>
              <a:tblGrid>
                <a:gridCol w="550467"/>
                <a:gridCol w="8558037"/>
              </a:tblGrid>
              <a:tr h="2591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66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Вносит изменения в дидактические и методические материалы с целью достижения высоких результатов 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67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Самостоятельно разработанные учителем программные, методические и дидактические материалы по предмету отличает высокое качество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68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Продуктивно работает в составе рабочих групп, разрабатывающих и реализующих образовательные проекты, программы, методические и дидактические материалы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69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Выступает перед коллегами с информацией о новых программных, методических и дидактических материалах, участвует в конкурсах профессионального мастерства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12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Проводит обоснование эффективности реализуемой рабочей программы, новых методических и дидактических материалов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70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49143"/>
              </p:ext>
            </p:extLst>
          </p:nvPr>
        </p:nvGraphicFramePr>
        <p:xfrm>
          <a:off x="34925" y="5375275"/>
          <a:ext cx="9073579" cy="1295400"/>
        </p:xfrm>
        <a:graphic>
          <a:graphicData uri="http://schemas.openxmlformats.org/drawingml/2006/table">
            <a:tbl>
              <a:tblPr/>
              <a:tblGrid>
                <a:gridCol w="642298"/>
                <a:gridCol w="8431281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Поощряет высказывания и выслушивает мнения обучающихся, даже если они расходятся с его точкой зрения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Коллеги по работе используют предложения учителя по разрешению актуальных вопросов школьной жизни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аргументировать предлагаемые им  решения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пересмотреть свое решение под влиянием ситуации или новых фактов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Учитывает мнение родителей, коллег, обучающихся при принятии решений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87" name="Rectangle 67"/>
          <p:cNvSpPr>
            <a:spLocks noChangeArrowheads="1"/>
          </p:cNvSpPr>
          <p:nvPr/>
        </p:nvSpPr>
        <p:spPr bwMode="auto">
          <a:xfrm>
            <a:off x="34925" y="890588"/>
            <a:ext cx="870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5. Компетентность в области разработки программы деятельности и принятия педагогических решений</a:t>
            </a:r>
          </a:p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5.1. Умение выбрать и реализовать образовательную программу</a:t>
            </a:r>
            <a:endParaRPr lang="ru-RU" altLang="ru-RU">
              <a:solidFill>
                <a:srgbClr val="990000"/>
              </a:solidFill>
            </a:endParaRPr>
          </a:p>
        </p:txBody>
      </p:sp>
      <p:sp>
        <p:nvSpPr>
          <p:cNvPr id="56388" name="Rectangle 68"/>
          <p:cNvSpPr>
            <a:spLocks noChangeArrowheads="1"/>
          </p:cNvSpPr>
          <p:nvPr/>
        </p:nvSpPr>
        <p:spPr bwMode="auto">
          <a:xfrm>
            <a:off x="0" y="5078413"/>
            <a:ext cx="521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5.3. Умение принимать решения в педагогических ситуациях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54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7347" name="Picture 3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-108520" y="-228600"/>
            <a:ext cx="9557320" cy="99377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Экспертный лист оценки уровня компетентности педагогической деятельности учителя</a:t>
            </a:r>
            <a:r>
              <a:rPr lang="ru-RU" dirty="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54695" name="Group 71"/>
          <p:cNvGraphicFramePr>
            <a:graphicFrameLocks noGrp="1"/>
          </p:cNvGraphicFramePr>
          <p:nvPr/>
        </p:nvGraphicFramePr>
        <p:xfrm>
          <a:off x="0" y="1412875"/>
          <a:ext cx="9180513" cy="1554220"/>
        </p:xfrm>
        <a:graphic>
          <a:graphicData uri="http://schemas.openxmlformats.org/drawingml/2006/table">
            <a:tbl>
              <a:tblPr/>
              <a:tblGrid>
                <a:gridCol w="471488"/>
                <a:gridCol w="8709025"/>
              </a:tblGrid>
              <a:tr h="27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76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устанавливать отношения сотрудничества с обучающимися, вести с ними диалог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разрешать конфликты оптимальным способом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насыщать общение с обучающимися положительными эмоциями и чувствами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79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выстраивать отношения сотрудничества с коллегами, проявляет себя как член команды при разработке и реализации различных мероприятий, проектов, программ и др.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создать рабочую атмосферу на уроке, поддержать дисциплину</a:t>
                      </a:r>
                    </a:p>
                  </a:txBody>
                  <a:tcPr marT="45694" marB="4569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2949575"/>
            <a:ext cx="531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6.2. Умение организовать учебную деятельность обучающихся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154698" name="Group 74"/>
          <p:cNvGraphicFramePr>
            <a:graphicFrameLocks noGrp="1"/>
          </p:cNvGraphicFramePr>
          <p:nvPr/>
        </p:nvGraphicFramePr>
        <p:xfrm>
          <a:off x="0" y="3275013"/>
          <a:ext cx="9180513" cy="1581189"/>
        </p:xfrm>
        <a:graphic>
          <a:graphicData uri="http://schemas.openxmlformats.org/drawingml/2006/table">
            <a:tbl>
              <a:tblPr/>
              <a:tblGrid>
                <a:gridCol w="596900"/>
                <a:gridCol w="8583613"/>
              </a:tblGrid>
              <a:tr h="2742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81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Использует методы, побуждающие обучающихся самостоятельно рассуждать</a:t>
                      </a: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82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Формирует у обучающихся навыки  учебной деятельности</a:t>
                      </a: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83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Излагает материал в доступной форме в соответствии с дидактическими принципами</a:t>
                      </a: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84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включать новый материал в систему уже освоенных знаний обучающихся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0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85</a:t>
                      </a:r>
                    </a:p>
                  </a:txBody>
                  <a:tcPr marT="45679" marB="45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организовать обучающихся для поиска дополнительной информации, необходимой при решении учебной задачи (книги, компьютерные и медиа-пособия, цифровые образовательные  ресурсы и др.)</a:t>
                      </a:r>
                    </a:p>
                  </a:txBody>
                  <a:tcPr marT="45679" marB="45679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4701" name="Group 77"/>
          <p:cNvGraphicFramePr>
            <a:graphicFrameLocks noGrp="1"/>
          </p:cNvGraphicFramePr>
          <p:nvPr/>
        </p:nvGraphicFramePr>
        <p:xfrm>
          <a:off x="0" y="5159375"/>
          <a:ext cx="9180513" cy="1371600"/>
        </p:xfrm>
        <a:graphic>
          <a:graphicData uri="http://schemas.openxmlformats.org/drawingml/2006/table">
            <a:tbl>
              <a:tblPr/>
              <a:tblGrid>
                <a:gridCol w="476250"/>
                <a:gridCol w="8704263"/>
              </a:tblGrid>
              <a:tr h="196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Учитывает возрастные и индивидуальные особенности обучающихся при оценивании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Аргументирует оценки, показывает обучающимся их достижения и недоработки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Применяет различные методы оценивания обучающихся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Умеет сочетать методы педагогического оценивания, взаимооценки и самооценки обучающихся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</a:rPr>
                        <a:t>Способствует формированию навыков самооценки учебной деятельности.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11" name="Rectangle 67"/>
          <p:cNvSpPr>
            <a:spLocks noChangeArrowheads="1"/>
          </p:cNvSpPr>
          <p:nvPr/>
        </p:nvSpPr>
        <p:spPr bwMode="auto">
          <a:xfrm>
            <a:off x="34925" y="892175"/>
            <a:ext cx="714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31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6. Компетентность в области организации учебной деятельности</a:t>
            </a:r>
          </a:p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6.1. Умение устанавливать субъект-субъектные отношения</a:t>
            </a:r>
            <a:r>
              <a:rPr lang="ru-RU" altLang="ru-RU" sz="1400">
                <a:solidFill>
                  <a:srgbClr val="99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7412" name="Rectangle 68"/>
          <p:cNvSpPr>
            <a:spLocks noChangeArrowheads="1"/>
          </p:cNvSpPr>
          <p:nvPr/>
        </p:nvSpPr>
        <p:spPr bwMode="auto">
          <a:xfrm>
            <a:off x="0" y="4797425"/>
            <a:ext cx="4497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990000"/>
                </a:solidFill>
                <a:latin typeface="Times New Roman" pitchFamily="18" charset="0"/>
              </a:rPr>
              <a:t>6.3. Умение реализовать педагогическое оценивание</a:t>
            </a:r>
            <a:r>
              <a:rPr lang="ru-RU" altLang="ru-RU">
                <a:solidFill>
                  <a:srgbClr val="99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88300" cy="1152525"/>
          </a:xfrm>
        </p:spPr>
        <p:txBody>
          <a:bodyPr/>
          <a:lstStyle/>
          <a:p>
            <a:pPr marL="439738" indent="-439738" eaLnBrk="1" hangingPunct="1">
              <a:lnSpc>
                <a:spcPct val="85000"/>
              </a:lnSpc>
              <a:spcBef>
                <a:spcPct val="40000"/>
              </a:spcBef>
              <a:defRPr/>
            </a:pPr>
            <a:r>
              <a:rPr lang="ru-RU" sz="20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Ключ для подсчета результатов экспертной оценки</a:t>
            </a:r>
            <a:br>
              <a:rPr lang="ru-RU" sz="20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0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 (среднего значения) по каждой из компетенций: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285875"/>
            <a:ext cx="7772400" cy="47371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1. Компетентность в области личностных качеств 1-15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1.1. Эмпатийность и социорефлексия:  1-5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1.2. Самоорганизация: вопросы: 6 - 10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1.3. Общая культура: вопросы: 11 -15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endParaRPr lang="ru-RU" sz="1400" b="1" kern="1200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2. Компетентность в области постановки целей и задач педагогической деятельности 16-30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2.1. Умение ставить цели и задачи в соответствии с возрастными и индивидуальными особенностями учащихся: вопросы: 16 - 20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2.2. Умение перевести тему урока в педагогическую задачу: вопросы: 21 - 25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2.3. Умение вовлечь обучающихся в процесс формулирования целей и задач: 26-30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endParaRPr lang="ru-RU" sz="1400" b="1" kern="1200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3. Компетентность в области мотивации учебной деятельности 31-45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3.1. Умение создавать ситуации, обеспечивающей успех в учебной деятельности: 31-35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3.2. Умение создавать условия обеспечения позитивной мотивации обучающихся: 36-40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3.3. Умение создавать условия для самомотивирования обучающихся: 41-45</a:t>
            </a:r>
          </a:p>
        </p:txBody>
      </p:sp>
    </p:spTree>
    <p:extLst>
      <p:ext uri="{BB962C8B-B14F-4D97-AF65-F5344CB8AC3E}">
        <p14:creationId xmlns:p14="http://schemas.microsoft.com/office/powerpoint/2010/main" val="110947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88300" cy="954087"/>
          </a:xfrm>
        </p:spPr>
        <p:txBody>
          <a:bodyPr/>
          <a:lstStyle/>
          <a:p>
            <a:pPr marL="439738" indent="-439738" eaLnBrk="1" hangingPunct="1">
              <a:lnSpc>
                <a:spcPct val="85000"/>
              </a:lnSpc>
              <a:spcBef>
                <a:spcPct val="40000"/>
              </a:spcBef>
            </a:pPr>
            <a:r>
              <a:rPr lang="ru-RU" altLang="ru-RU" sz="2000" b="1" dirty="0" smtClean="0">
                <a:solidFill>
                  <a:srgbClr val="990000"/>
                </a:solidFill>
                <a:effectLst/>
              </a:rPr>
              <a:t>Ключ для подсчета результатов экспертной оценки (среднего значения) по каждой из компетенций: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4. </a:t>
            </a: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Компетентность в области информационной основы </a:t>
            </a:r>
            <a:r>
              <a:rPr lang="ru-RU" sz="1400" b="1" kern="1200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деятельности: </a:t>
            </a: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46 - 60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4.1</a:t>
            </a: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 Компетентность в методах преподавания: 46-50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4.2</a:t>
            </a: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 Компетентность в предмете преподавания: 51-55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4.3</a:t>
            </a: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. Компетентность в субъективных условиях деятельности: 56-60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endParaRPr lang="ru-RU" sz="1600" b="1" dirty="0" smtClean="0"/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5. Компетентность в области разработки программы деятельности и принятии педагогических </a:t>
            </a:r>
            <a:r>
              <a:rPr lang="ru-RU" sz="1400" b="1" kern="1200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решений: 61-76</a:t>
            </a:r>
            <a:endParaRPr lang="ru-RU" sz="1400" b="1" kern="1200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5.1. Умение выбрать и реализовать типовые образовательные программы: </a:t>
            </a:r>
            <a:r>
              <a: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61-65</a:t>
            </a:r>
            <a:endParaRPr lang="ru-RU" sz="1400" b="1" kern="1200" dirty="0">
              <a:solidFill>
                <a:schemeClr val="accent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5.2. Умение разработать собственную программу, методические и дидактические материалы: 66-70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5.3. Умение принимать решения в педагогических ситуациях:  </a:t>
            </a:r>
            <a:r>
              <a:rPr lang="ru-RU" sz="1400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71-76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endParaRPr lang="ru-RU" sz="1400" b="1" kern="1200" dirty="0" smtClean="0">
              <a:solidFill>
                <a:schemeClr val="accent2">
                  <a:lumMod val="75000"/>
                </a:schemeClr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6. Компетентность в области организации учебной деятельности: 76-90</a:t>
            </a:r>
            <a:endParaRPr lang="ru-RU" sz="1400" b="1" kern="1200" dirty="0">
              <a:solidFill>
                <a:srgbClr val="990000"/>
              </a:solidFill>
              <a:latin typeface="Arial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6.1. Умение устанавливать субъект-субъектные отношения: 76-80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6.2. Умение устанавливать субъект-субъектные отношения: 81-85</a:t>
            </a:r>
          </a:p>
          <a:p>
            <a:pPr marL="0" indent="0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sz="1400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6.3. Умение реализовать педагогическое оценивание: 86-90</a:t>
            </a:r>
          </a:p>
        </p:txBody>
      </p:sp>
    </p:spTree>
    <p:extLst>
      <p:ext uri="{BB962C8B-B14F-4D97-AF65-F5344CB8AC3E}">
        <p14:creationId xmlns:p14="http://schemas.microsoft.com/office/powerpoint/2010/main" val="231853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38"/>
            <a:ext cx="7772400" cy="4881562"/>
          </a:xfrm>
        </p:spPr>
        <p:txBody>
          <a:bodyPr/>
          <a:lstStyle/>
          <a:p>
            <a:pPr marL="622300" indent="-355600" algn="ctr" eaLnBrk="1" hangingPunct="1">
              <a:buFontTx/>
              <a:buNone/>
              <a:tabLst>
                <a:tab pos="1274763" algn="l"/>
              </a:tabLst>
              <a:defRPr/>
            </a:pPr>
            <a:endParaRPr lang="ru-RU" dirty="0" smtClean="0">
              <a:solidFill>
                <a:srgbClr val="990000"/>
              </a:solidFill>
              <a:latin typeface="Arial Black" pitchFamily="34" charset="0"/>
              <a:ea typeface="+mj-ea"/>
              <a:cs typeface="+mj-cs"/>
            </a:endParaRPr>
          </a:p>
          <a:p>
            <a:pPr marL="622300" indent="-355600" algn="ctr" eaLnBrk="1" hangingPunct="1">
              <a:buFontTx/>
              <a:buNone/>
              <a:tabLst>
                <a:tab pos="1274763" algn="l"/>
              </a:tabLst>
              <a:defRPr/>
            </a:pPr>
            <a:r>
              <a:rPr lang="ru-RU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Результаты могут быть представлены </a:t>
            </a:r>
            <a:r>
              <a:rPr lang="ru-RU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</a:br>
            <a:r>
              <a:rPr lang="ru-RU" b="1" kern="12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в </a:t>
            </a:r>
            <a:r>
              <a:rPr lang="ru-RU" b="1" kern="1200" dirty="0">
                <a:solidFill>
                  <a:schemeClr val="accent2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числовом и графическом форматах</a:t>
            </a:r>
          </a:p>
          <a:p>
            <a:pPr marL="622300" indent="-355600" eaLnBrk="1" hangingPunct="1">
              <a:tabLst>
                <a:tab pos="1274763" algn="l"/>
              </a:tabLst>
              <a:defRPr/>
            </a:pPr>
            <a:endParaRPr lang="ru-RU" sz="2000" dirty="0" smtClean="0">
              <a:solidFill>
                <a:srgbClr val="003399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953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988300" cy="1152525"/>
          </a:xfrm>
        </p:spPr>
        <p:txBody>
          <a:bodyPr/>
          <a:lstStyle/>
          <a:p>
            <a:pPr marL="439738" indent="-439738">
              <a:lnSpc>
                <a:spcPct val="85000"/>
              </a:lnSpc>
              <a:spcBef>
                <a:spcPct val="40000"/>
              </a:spcBef>
            </a:pPr>
            <a:r>
              <a:rPr lang="ru-RU" altLang="ru-RU" sz="1800" smtClean="0">
                <a:solidFill>
                  <a:srgbClr val="003399"/>
                </a:solidFill>
                <a:latin typeface="Arial Black" pitchFamily="34" charset="0"/>
              </a:rPr>
              <a:t>Пример числового представления результатов оценки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38"/>
            <a:ext cx="7772400" cy="4881562"/>
          </a:xfrm>
        </p:spPr>
        <p:txBody>
          <a:bodyPr/>
          <a:lstStyle/>
          <a:p>
            <a:pPr marL="622300" indent="-355600" eaLnBrk="1" hangingPunct="1">
              <a:buFontTx/>
              <a:buNone/>
              <a:tabLst>
                <a:tab pos="1274763" algn="l"/>
              </a:tabLst>
              <a:defRPr/>
            </a:pPr>
            <a:endParaRPr lang="ru-RU" sz="2000" dirty="0" smtClean="0">
              <a:solidFill>
                <a:srgbClr val="003399"/>
              </a:solidFill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342900"/>
          <a:ext cx="8532813" cy="5918199"/>
        </p:xfrm>
        <a:graphic>
          <a:graphicData uri="http://schemas.openxmlformats.org/drawingml/2006/table">
            <a:tbl>
              <a:tblPr/>
              <a:tblGrid>
                <a:gridCol w="571449"/>
                <a:gridCol w="5857347"/>
                <a:gridCol w="2104017"/>
              </a:tblGrid>
              <a:tr h="7255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Экспертная оценка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05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Компетентность в области личностных качеств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Эмпатийность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социорефлексия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Самоорганизация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Общая культура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Компетентность в области постановки целей и задач педагогической деятельности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71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ставить цели и задачи в соответствии с возрастными и индивидуальными особенностями обучающихся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перевести тему урока в педагогическую задачу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вовлечь обучающихся в процесс формулирования целей и задач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Компетентность в области мотивации учебной деятельности</a:t>
                      </a: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создавать ситуации, обеспечивающие успех в учебной деятельности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создавать условия, обеспечения позитивной мотивации обучающихся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2,90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создавать условия для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самомотивирования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обучающихся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1,75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1" marR="91431" marT="45722" marB="4572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62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7774"/>
          <a:stretch>
            <a:fillRect/>
          </a:stretch>
        </p:blipFill>
        <p:spPr bwMode="auto">
          <a:xfrm>
            <a:off x="0" y="-242888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3412" name="Group 4"/>
          <p:cNvGraphicFramePr>
            <a:graphicFrameLocks noGrp="1"/>
          </p:cNvGraphicFramePr>
          <p:nvPr/>
        </p:nvGraphicFramePr>
        <p:xfrm>
          <a:off x="-23813" y="908050"/>
          <a:ext cx="9144001" cy="5927724"/>
        </p:xfrm>
        <a:graphic>
          <a:graphicData uri="http://schemas.openxmlformats.org/drawingml/2006/table">
            <a:tbl>
              <a:tblPr/>
              <a:tblGrid>
                <a:gridCol w="549241"/>
                <a:gridCol w="7009964"/>
                <a:gridCol w="1584796"/>
              </a:tblGrid>
              <a:tr h="605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Экспертная оценка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Компетентность в области обеспечения информационной основы деятельности</a:t>
                      </a: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3,63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Компетентность в методах преподавания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Компетентность в предмете преподавания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3,20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Компетентность в субъективных условиях деятельности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3,90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Компетентность в области разработки программы деятельности и принятии педагогических решений</a:t>
                      </a: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4,13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выбрать и реализовать типовые образовательные программы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4,30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разработать собственную программу, методические и дидактические материалы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принимать решения в педагогических ситуациях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Компетентность в области организации учебной деятельности</a:t>
                      </a: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3,37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.1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устанавливать субъект-субъектные отношения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3,80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.2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организовать учебную деятельность обучающихся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2,60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Умение реализовать педагогическое оценивание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3,70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62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Итоговое значение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3,42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4" marR="91434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</a:tr>
            </a:tbl>
          </a:graphicData>
        </a:graphic>
      </p:graphicFrame>
      <p:sp>
        <p:nvSpPr>
          <p:cNvPr id="62529" name="Rectangle 65"/>
          <p:cNvSpPr>
            <a:spLocks noChangeArrowheads="1"/>
          </p:cNvSpPr>
          <p:nvPr/>
        </p:nvSpPr>
        <p:spPr bwMode="auto">
          <a:xfrm>
            <a:off x="-10111" y="332656"/>
            <a:ext cx="9144000" cy="524209"/>
          </a:xfrm>
          <a:prstGeom prst="rect">
            <a:avLst/>
          </a:prstGeom>
          <a:solidFill>
            <a:schemeClr val="bg1"/>
          </a:solidFill>
          <a:ln w="9525">
            <a:solidFill>
              <a:srgbClr val="706BB1"/>
            </a:solidFill>
            <a:miter lim="800000"/>
            <a:headEnd/>
            <a:tailEnd/>
          </a:ln>
        </p:spPr>
        <p:txBody>
          <a:bodyPr/>
          <a:lstStyle>
            <a:lvl1pPr marL="439738" indent="-439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Итоговые баллы аттестуемого педагога </a:t>
            </a:r>
          </a:p>
          <a:p>
            <a:pPr algn="ctr" eaLnBrk="1" hangingPunct="1"/>
            <a:r>
              <a:rPr lang="ru-RU" altLang="ru-RU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41294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63491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2185988"/>
          <a:ext cx="38100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Диаграмма" r:id="rId3" imgW="7077024" imgH="6238943" progId="Excel.Chart.8">
                  <p:embed/>
                </p:oleObj>
              </mc:Choice>
              <mc:Fallback>
                <p:oleObj name="Диаграмма" r:id="rId3" imgW="7077024" imgH="62389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85988"/>
                        <a:ext cx="3810000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3492" name="Picture 4" descr="Рисунок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42888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01140826"/>
          <p:cNvPicPr>
            <a:picLocks noChangeAspect="1" noChangeArrowheads="1"/>
          </p:cNvPicPr>
          <p:nvPr/>
        </p:nvPicPr>
        <p:blipFill>
          <a:blip r:embed="rId6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-242888"/>
            <a:ext cx="91440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4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584200"/>
          <a:ext cx="8640762" cy="608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Диаграмма" r:id="rId7" imgW="7077024" imgH="6238943" progId="Excel.Chart.8">
                  <p:embed/>
                </p:oleObj>
              </mc:Choice>
              <mc:Fallback>
                <p:oleObj name="Диаграмма" r:id="rId7" imgW="7077024" imgH="62389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4200"/>
                        <a:ext cx="8640762" cy="608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-26806" y="260648"/>
            <a:ext cx="9144000" cy="504056"/>
          </a:xfrm>
          <a:prstGeom prst="rect">
            <a:avLst/>
          </a:prstGeom>
          <a:solidFill>
            <a:schemeClr val="bg1"/>
          </a:solidFill>
          <a:ln w="9525">
            <a:solidFill>
              <a:srgbClr val="706BB1"/>
            </a:solidFill>
            <a:miter lim="800000"/>
            <a:headEnd/>
            <a:tailEnd/>
          </a:ln>
        </p:spPr>
        <p:txBody>
          <a:bodyPr/>
          <a:lstStyle>
            <a:lvl1pPr marL="439738" indent="-439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r>
              <a:rPr lang="ru-RU" alt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графического представления результатов экспертной  оценки (данные конкретного педагога):</a:t>
            </a:r>
          </a:p>
        </p:txBody>
      </p:sp>
    </p:spTree>
    <p:extLst>
      <p:ext uri="{BB962C8B-B14F-4D97-AF65-F5344CB8AC3E}">
        <p14:creationId xmlns:p14="http://schemas.microsoft.com/office/powerpoint/2010/main" val="5155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graphicFrame>
        <p:nvGraphicFramePr>
          <p:cNvPr id="64515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14400" y="2185988"/>
          <a:ext cx="381000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Диаграмма" r:id="rId3" imgW="7077024" imgH="6238943" progId="Excel.Chart.8">
                  <p:embed/>
                </p:oleObj>
              </mc:Choice>
              <mc:Fallback>
                <p:oleObj name="Диаграмма" r:id="rId3" imgW="7077024" imgH="62389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85988"/>
                        <a:ext cx="3810000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Круговая диаграмма</a:t>
            </a:r>
          </a:p>
        </p:txBody>
      </p:sp>
      <p:pic>
        <p:nvPicPr>
          <p:cNvPr id="64517" name="Picture 5" descr="01140826"/>
          <p:cNvPicPr>
            <a:picLocks noChangeAspect="1" noChangeArrowheads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8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1125538"/>
          <a:ext cx="8172450" cy="546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иаграмма" r:id="rId6" imgW="6734128" imgH="4505209" progId="Excel.Chart.8">
                  <p:embed/>
                </p:oleObj>
              </mc:Choice>
              <mc:Fallback>
                <p:oleObj name="Диаграмма" r:id="rId6" imgW="6734128" imgH="450520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172450" cy="546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706BB1"/>
            </a:solidFill>
            <a:miter lim="800000"/>
            <a:headEnd/>
            <a:tailEnd/>
          </a:ln>
        </p:spPr>
        <p:txBody>
          <a:bodyPr/>
          <a:lstStyle>
            <a:lvl1pPr marL="439738" indent="-439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000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графического представления результатов экспертной  оценки (данные конкретного педагога):</a:t>
            </a:r>
          </a:p>
        </p:txBody>
      </p:sp>
    </p:spTree>
    <p:extLst>
      <p:ext uri="{BB962C8B-B14F-4D97-AF65-F5344CB8AC3E}">
        <p14:creationId xmlns:p14="http://schemas.microsoft.com/office/powerpoint/2010/main" val="1980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571500"/>
            <a:ext cx="7988300" cy="625252"/>
          </a:xfrm>
        </p:spPr>
        <p:txBody>
          <a:bodyPr/>
          <a:lstStyle/>
          <a:p>
            <a:pPr marL="439738" indent="-439738" eaLnBrk="1" hangingPunct="1">
              <a:lnSpc>
                <a:spcPct val="85000"/>
              </a:lnSpc>
              <a:spcBef>
                <a:spcPct val="40000"/>
              </a:spcBef>
              <a:defRPr/>
            </a:pPr>
            <a:r>
              <a:rPr lang="ru-RU" sz="20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Анализ результатов экспертной оценки, подготовка экспертного заключения: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5256584"/>
          </a:xfrm>
        </p:spPr>
        <p:txBody>
          <a:bodyPr>
            <a:normAutofit fontScale="92500" lnSpcReduction="10000"/>
          </a:bodyPr>
          <a:lstStyle/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Определение уровня выраженности каждой из педагогических компетенций у аттестуемого педагога. Уровень выраженности определяется как среднее значение оценок по показателям, характеризующим соответствующую компетентность.  </a:t>
            </a: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Определение коэффициента педагогической квалификации у аттестуемого педагога по специальной формуле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Установление соответствия должности и категории, на которую претендует аттестуемый педагог   на основе соотнесения выявленного коэффициента уровня педагогической квалификации у аттестуемого педагога с нормативными таблицами.</a:t>
            </a: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39738" indent="-439738" eaLnBrk="1" hangingPunct="1">
              <a:lnSpc>
                <a:spcPct val="110000"/>
              </a:lnSpc>
              <a:spcBef>
                <a:spcPct val="40000"/>
              </a:spcBef>
              <a:buFontTx/>
              <a:buAutoNum type="arabicPeriod"/>
              <a:tabLst>
                <a:tab pos="1274763" algn="l"/>
              </a:tabLs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Подготовка экспертного заключения, включающего выводы экспертов о соответствии определенной категории и предложения по повышению квалификации и совершенствованию профессиональной деятельности</a:t>
            </a:r>
          </a:p>
          <a:p>
            <a:pPr eaLnBrk="1" hangingPunct="1">
              <a:lnSpc>
                <a:spcPct val="110000"/>
              </a:lnSpc>
              <a:buFontTx/>
              <a:buAutoNum type="arabicPeriod"/>
              <a:tabLst>
                <a:tab pos="1274763" algn="l"/>
              </a:tabLst>
              <a:defRPr/>
            </a:pPr>
            <a:endParaRPr lang="ru-RU" sz="1600" b="1" dirty="0" smtClean="0">
              <a:solidFill>
                <a:srgbClr val="706BB1"/>
              </a:solidFill>
            </a:endParaRPr>
          </a:p>
          <a:p>
            <a:pPr marL="266700" indent="0" eaLnBrk="1" hangingPunct="1">
              <a:lnSpc>
                <a:spcPct val="110000"/>
              </a:lnSpc>
              <a:buFontTx/>
              <a:buNone/>
              <a:defRPr/>
            </a:pPr>
            <a:endParaRPr lang="ru-RU" sz="2000" dirty="0">
              <a:solidFill>
                <a:srgbClr val="003399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7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988300" cy="1655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F66400"/>
                </a:solidFill>
              </a:rPr>
              <a:t>Проверка взаимосвязей выделенных компетенций и общего показателя успешности педагогической деятельности показала: </a:t>
            </a:r>
            <a:r>
              <a:rPr lang="ru-RU" sz="2400" dirty="0" smtClean="0">
                <a:solidFill>
                  <a:srgbClr val="F66400"/>
                </a:solidFill>
              </a:rPr>
              <a:t/>
            </a:r>
            <a:br>
              <a:rPr lang="ru-RU" sz="2400" dirty="0" smtClean="0">
                <a:solidFill>
                  <a:srgbClr val="F66400"/>
                </a:solidFill>
              </a:rPr>
            </a:br>
            <a:endParaRPr lang="ru-RU" sz="2400" dirty="0" smtClean="0">
              <a:solidFill>
                <a:srgbClr val="F664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68638"/>
            <a:ext cx="7772400" cy="3027362"/>
          </a:xfrm>
        </p:spPr>
        <p:txBody>
          <a:bodyPr/>
          <a:lstStyle/>
          <a:p>
            <a:pPr marL="444500" indent="-444500" algn="just" eaLnBrk="1" hangingPunct="1">
              <a:lnSpc>
                <a:spcPct val="80000"/>
              </a:lnSpc>
              <a:spcBef>
                <a:spcPct val="5000"/>
              </a:spcBef>
              <a:buClr>
                <a:srgbClr val="791D8B"/>
              </a:buClr>
              <a:buSzPct val="75000"/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3399"/>
                </a:solidFill>
                <a:ea typeface="+mj-ea"/>
                <a:cs typeface="+mj-cs"/>
              </a:rPr>
              <a:t>Все компетенции связаны между собой системой прямых связей, значимых на высоком уровне достоверности (р &lt; 0,001).</a:t>
            </a:r>
          </a:p>
          <a:p>
            <a:pPr marL="444500" indent="-444500" algn="just" eaLnBrk="1" hangingPunct="1">
              <a:lnSpc>
                <a:spcPct val="80000"/>
              </a:lnSpc>
              <a:spcBef>
                <a:spcPct val="5000"/>
              </a:spcBef>
              <a:buClr>
                <a:srgbClr val="791D8B"/>
              </a:buClr>
              <a:buSzPct val="75000"/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003399"/>
                </a:solidFill>
                <a:ea typeface="+mj-ea"/>
                <a:cs typeface="+mj-cs"/>
              </a:rPr>
              <a:t>Все компетенции связаны с общим показателем успешности педагогической деятельности также на высоком уровне достоверности (р &lt; 0,001).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GB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4000" dirty="0" smtClean="0">
              <a:solidFill>
                <a:schemeClr val="accent2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605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928813"/>
            <a:ext cx="7988300" cy="2016125"/>
          </a:xfrm>
        </p:spPr>
        <p:txBody>
          <a:bodyPr>
            <a:normAutofit fontScale="90000"/>
          </a:bodyPr>
          <a:lstStyle/>
          <a:p>
            <a:pPr>
              <a:spcBef>
                <a:spcPct val="5000"/>
              </a:spcBef>
              <a:defRPr/>
            </a:pPr>
            <a:r>
              <a:rPr lang="ru-RU" sz="28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Самооценка педагогической компетентности</a:t>
            </a:r>
            <a:br>
              <a:rPr lang="ru-RU" sz="28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</a:br>
            <a:r>
              <a:rPr lang="ru-RU" sz="2800" b="1" kern="1200" dirty="0" smtClean="0">
                <a:solidFill>
                  <a:srgbClr val="990000"/>
                </a:solidFill>
                <a:effectLst/>
                <a:latin typeface="Arial" charset="0"/>
                <a:ea typeface="+mn-ea"/>
                <a:cs typeface="Times New Roman" pitchFamily="18" charset="0"/>
              </a:rPr>
              <a:t>предполагает оценку педагогом своих компетенций.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2800" b="1" kern="1200" dirty="0" smtClean="0">
                <a:solidFill>
                  <a:srgbClr val="003399"/>
                </a:solidFill>
                <a:effectLst/>
                <a:latin typeface="Arial" charset="0"/>
                <a:ea typeface="+mn-ea"/>
                <a:cs typeface="+mn-cs"/>
              </a:rPr>
              <a:t>Для проведения самооценки педагогической компетентности разработаны листы самооценки. </a:t>
            </a:r>
          </a:p>
        </p:txBody>
      </p:sp>
    </p:spTree>
    <p:extLst>
      <p:ext uri="{BB962C8B-B14F-4D97-AF65-F5344CB8AC3E}">
        <p14:creationId xmlns:p14="http://schemas.microsoft.com/office/powerpoint/2010/main" val="273792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7587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665" b="37025"/>
          <a:stretch>
            <a:fillRect/>
          </a:stretch>
        </p:blipFill>
        <p:spPr bwMode="auto">
          <a:xfrm>
            <a:off x="0" y="0"/>
            <a:ext cx="9144000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0" y="0"/>
            <a:ext cx="9144000" cy="155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"/>
              </a:spcBef>
            </a:pPr>
            <a:r>
              <a:rPr lang="ru-RU" altLang="ru-RU" sz="3200" b="1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ru-RU" altLang="ru-RU" sz="2800" b="1">
                <a:solidFill>
                  <a:srgbClr val="990000"/>
                </a:solidFill>
              </a:rPr>
              <a:t>Инструкция к листу самооценки</a:t>
            </a: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2268538" y="2636838"/>
            <a:ext cx="4392612" cy="136842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"/>
              </a:spcBef>
              <a:defRPr/>
            </a:pPr>
            <a:r>
              <a:rPr lang="ru-RU" sz="3200">
                <a:solidFill>
                  <a:srgbClr val="003399"/>
                </a:solidFill>
                <a:latin typeface="Garamond" pitchFamily="18" charset="0"/>
              </a:rPr>
              <a:t> </a:t>
            </a:r>
            <a:endParaRPr lang="ru-RU" sz="3200" b="1">
              <a:solidFill>
                <a:srgbClr val="00246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67591" name="Rectangle 8"/>
          <p:cNvSpPr>
            <a:spLocks noChangeArrowheads="1"/>
          </p:cNvSpPr>
          <p:nvPr/>
        </p:nvSpPr>
        <p:spPr bwMode="auto">
          <a:xfrm>
            <a:off x="250825" y="1989138"/>
            <a:ext cx="856932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5000"/>
              </a:spcBef>
            </a:pPr>
            <a:r>
              <a:rPr lang="ru-RU" altLang="ru-RU" sz="2500" b="1">
                <a:solidFill>
                  <a:srgbClr val="791D8B"/>
                </a:solidFill>
                <a:latin typeface="Times New Roman" pitchFamily="18" charset="0"/>
              </a:rPr>
              <a:t>     </a:t>
            </a:r>
            <a:r>
              <a:rPr lang="ru-RU" altLang="ru-RU" sz="2400" b="1">
                <a:solidFill>
                  <a:srgbClr val="003399"/>
                </a:solidFill>
              </a:rPr>
              <a:t>Перед Вами пары противоположных утверждений, расположенных над шкалой. Прочитайте их, пожалуйста, внимательно. Представьте себе, что на этой шкале расположены все учителя, одни из которых полностью и всегда соответствуют левому полюсу, другие - правому, а чья-то позиция расположена между ними. Отметьте на отрезке вертикальной чертой Вашу позицию – место, где находитесь Вы. Необходимо рассмотреть и сделать отметку в каждом пункте.</a:t>
            </a:r>
          </a:p>
        </p:txBody>
      </p:sp>
    </p:spTree>
    <p:extLst>
      <p:ext uri="{BB962C8B-B14F-4D97-AF65-F5344CB8AC3E}">
        <p14:creationId xmlns:p14="http://schemas.microsoft.com/office/powerpoint/2010/main" val="21355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8611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990000"/>
                </a:solidFill>
              </a:rPr>
              <a:t>Лист самооценки педагогической деятельности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9635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 cstate="email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63"/>
          <a:stretch>
            <a:fillRect/>
          </a:stretch>
        </p:blipFill>
        <p:spPr bwMode="auto">
          <a:xfrm>
            <a:off x="-107950" y="885825"/>
            <a:ext cx="9432925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-214313" y="0"/>
            <a:ext cx="9572626" cy="8858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</a:t>
            </a:r>
            <a:r>
              <a:rPr lang="ru-RU" sz="2000" b="1" dirty="0" smtClean="0">
                <a:solidFill>
                  <a:srgbClr val="990000"/>
                </a:solidFill>
              </a:rPr>
              <a:t>деятельности </a:t>
            </a:r>
            <a:r>
              <a:rPr lang="ru-RU" sz="1400" b="1" dirty="0" smtClean="0">
                <a:solidFill>
                  <a:srgbClr val="C00000"/>
                </a:solidFill>
              </a:rPr>
              <a:t>(продолжение)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0659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>
            <a:lum bright="-18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2089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-171450"/>
            <a:ext cx="9144000" cy="9858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</a:t>
            </a:r>
            <a:r>
              <a:rPr lang="ru-RU" sz="2400" b="1" dirty="0">
                <a:solidFill>
                  <a:schemeClr val="hlink"/>
                </a:solidFill>
              </a:rPr>
              <a:t>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382210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683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email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7"/>
          <a:stretch>
            <a:fillRect/>
          </a:stretch>
        </p:blipFill>
        <p:spPr bwMode="auto">
          <a:xfrm>
            <a:off x="-36513" y="908050"/>
            <a:ext cx="91805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7191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40390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2707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993063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defRPr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2352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3731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78486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367236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4755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  <p:pic>
        <p:nvPicPr>
          <p:cNvPr id="74757" name="Picture 6"/>
          <p:cNvPicPr>
            <a:picLocks noChangeAspect="1" noChangeArrowheads="1"/>
          </p:cNvPicPr>
          <p:nvPr/>
        </p:nvPicPr>
        <p:blipFill>
          <a:blip r:embed="rId3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2519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2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5779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0" y="188913"/>
            <a:ext cx="9144000" cy="5032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848600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6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-75464"/>
            <a:ext cx="8568952" cy="604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0154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Взаимосвязь базовых компетенций с успешностью педагогической деятельности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548681"/>
            <a:ext cx="664845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6803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0" y="87313"/>
            <a:ext cx="9144000" cy="69215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21625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7827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rgbClr val="990000"/>
                </a:solidFill>
              </a:rPr>
              <a:t>Лист самооценки педагогической деятельности </a:t>
            </a:r>
            <a:r>
              <a:rPr lang="ru-RU" sz="1600" dirty="0">
                <a:solidFill>
                  <a:srgbClr val="C00000"/>
                </a:solidFill>
              </a:rPr>
              <a:t>(продолжение)</a:t>
            </a:r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>
            <a:lum bright="-24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921625" cy="574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6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 descr="Картинка 23 из 102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lum bright="-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581400" cy="746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2" name="Rectangle 6"/>
          <p:cNvSpPr>
            <a:spLocks noChangeArrowheads="1"/>
          </p:cNvSpPr>
          <p:nvPr/>
        </p:nvSpPr>
        <p:spPr bwMode="auto">
          <a:xfrm>
            <a:off x="107504" y="-214313"/>
            <a:ext cx="9036496" cy="1744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9738" indent="-439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endParaRPr lang="ru-RU" altLang="ru-RU" sz="2400" b="1" dirty="0">
              <a:solidFill>
                <a:srgbClr val="99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r>
              <a:rPr lang="ru-RU" altLang="ru-RU" sz="2400" b="1" dirty="0">
                <a:solidFill>
                  <a:srgbClr val="990000"/>
                </a:solidFill>
              </a:rPr>
              <a:t>Ключ для подсчета результатов самооценки (среднего значения) по каждой из компетенций:</a:t>
            </a:r>
          </a:p>
        </p:txBody>
      </p:sp>
      <p:sp>
        <p:nvSpPr>
          <p:cNvPr id="78853" name="Rectangle 7"/>
          <p:cNvSpPr>
            <a:spLocks noChangeArrowheads="1"/>
          </p:cNvSpPr>
          <p:nvPr/>
        </p:nvSpPr>
        <p:spPr bwMode="auto">
          <a:xfrm>
            <a:off x="179511" y="1325226"/>
            <a:ext cx="9073009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990000"/>
                </a:solidFill>
              </a:rPr>
              <a:t>1. Компетентность в области личностных качеств</a:t>
            </a:r>
            <a:endParaRPr lang="ru-RU" altLang="ru-RU" dirty="0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 dirty="0"/>
              <a:t>1.1. </a:t>
            </a:r>
            <a:r>
              <a:rPr lang="ru-RU" altLang="ru-RU" dirty="0" err="1"/>
              <a:t>Эмпатийность</a:t>
            </a:r>
            <a:r>
              <a:rPr lang="ru-RU" altLang="ru-RU" dirty="0"/>
              <a:t> и </a:t>
            </a:r>
            <a:r>
              <a:rPr lang="ru-RU" altLang="ru-RU" dirty="0" err="1"/>
              <a:t>социорефлексия</a:t>
            </a:r>
            <a:r>
              <a:rPr lang="ru-RU" altLang="ru-RU" dirty="0"/>
              <a:t>: вопросы 1; 19; 37; 55; 73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1.2. Самоорганизация: вопросы 7; 25; 43; 61; 79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1.3. Общая культура: вопросы 13; 31; 49; 67; 85</a:t>
            </a:r>
            <a:endParaRPr lang="ru-RU" altLang="ru-RU" b="1" dirty="0"/>
          </a:p>
          <a:p>
            <a:pPr eaLnBrk="1" hangingPunct="1"/>
            <a:r>
              <a:rPr lang="ru-RU" altLang="ru-RU" b="1" dirty="0">
                <a:solidFill>
                  <a:srgbClr val="990000"/>
                </a:solidFill>
              </a:rPr>
              <a:t>2. Компетентность в области постановки целей и задач педагогической деятельности</a:t>
            </a:r>
            <a:endParaRPr lang="ru-RU" altLang="ru-RU" dirty="0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 dirty="0"/>
              <a:t> 2.1. Умение ставить цели и задачи в соответствии с возрастными и индивидуальными особенностями учащихся: вопросы 2; 20; 38; 56; 74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 2.2. Умение перевести тему урока в педагогическую задачу: вопросы 8; 26; 44; 62; 80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2.3. Умение вовлечь обучающихся в процесс формулирования целей и задач: вопросы 14; 32; 50; 68; 86</a:t>
            </a:r>
            <a:endParaRPr lang="ru-RU" altLang="ru-RU" b="1" dirty="0"/>
          </a:p>
          <a:p>
            <a:pPr eaLnBrk="1" hangingPunct="1"/>
            <a:r>
              <a:rPr lang="ru-RU" altLang="ru-RU" b="1" dirty="0">
                <a:solidFill>
                  <a:srgbClr val="990000"/>
                </a:solidFill>
              </a:rPr>
              <a:t>3. Компетентность в области мотивации учебной деятельности</a:t>
            </a:r>
            <a:endParaRPr lang="ru-RU" altLang="ru-RU" dirty="0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 dirty="0"/>
              <a:t>3.1. Умение создавать ситуации, обеспечивающей успех в учебной деятельности: вопросы 3; 21; 39; 57; 75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3.2. Умение создавать условия обеспечения позитивной мотивации обучающихся: вопросы 9; 27; 45; 63; 81</a:t>
            </a:r>
            <a:endParaRPr lang="ru-RU" altLang="ru-RU" b="1" dirty="0"/>
          </a:p>
          <a:p>
            <a:pPr eaLnBrk="1" hangingPunct="1"/>
            <a:r>
              <a:rPr lang="ru-RU" altLang="ru-RU" dirty="0"/>
              <a:t>3.3. Умение создавать условия для </a:t>
            </a:r>
            <a:r>
              <a:rPr lang="ru-RU" altLang="ru-RU" dirty="0" err="1"/>
              <a:t>самомотивирования</a:t>
            </a:r>
            <a:r>
              <a:rPr lang="ru-RU" altLang="ru-RU" dirty="0"/>
              <a:t> обучающихся: вопросы 15; 33; 51; 69; 87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2030913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Картинка 23 из 1029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lum bright="-6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581400" cy="7461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6" descr="01140826"/>
          <p:cNvPicPr>
            <a:picLocks noChangeAspect="1" noChangeArrowheads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-323850" y="-242888"/>
            <a:ext cx="9791700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7"/>
          <p:cNvSpPr>
            <a:spLocks noChangeArrowheads="1"/>
          </p:cNvSpPr>
          <p:nvPr/>
        </p:nvSpPr>
        <p:spPr bwMode="auto">
          <a:xfrm>
            <a:off x="0" y="-228600"/>
            <a:ext cx="9448800" cy="1277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39738" indent="-4397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endParaRPr lang="ru-RU" altLang="ru-RU" sz="2400" b="1">
              <a:solidFill>
                <a:srgbClr val="99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40000"/>
              </a:spcBef>
              <a:buClr>
                <a:srgbClr val="7E007E"/>
              </a:buClr>
              <a:buSzPct val="60000"/>
              <a:buFont typeface="Wingdings" pitchFamily="2" charset="2"/>
              <a:buNone/>
            </a:pPr>
            <a:r>
              <a:rPr lang="ru-RU" altLang="ru-RU" sz="2400" b="1">
                <a:solidFill>
                  <a:srgbClr val="990000"/>
                </a:solidFill>
              </a:rPr>
              <a:t>Ключ для подсчета результатов самооценки (среднего значения) по каждой из компетенций:</a:t>
            </a:r>
          </a:p>
        </p:txBody>
      </p:sp>
      <p:sp>
        <p:nvSpPr>
          <p:cNvPr id="79878" name="Rectangle 8"/>
          <p:cNvSpPr>
            <a:spLocks noChangeArrowheads="1"/>
          </p:cNvSpPr>
          <p:nvPr/>
        </p:nvSpPr>
        <p:spPr bwMode="auto">
          <a:xfrm>
            <a:off x="179388" y="1052513"/>
            <a:ext cx="8724900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747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4. Компетентность в области обеспечения информационной основы деятельности</a:t>
            </a:r>
            <a:endParaRPr lang="ru-RU" altLang="ru-RU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/>
              <a:t>4.1. Компетентность в методах преподавания: вопросы 4; 22; 40; 58; 76 </a:t>
            </a:r>
          </a:p>
          <a:p>
            <a:pPr eaLnBrk="1" hangingPunct="1"/>
            <a:r>
              <a:rPr lang="ru-RU" altLang="ru-RU"/>
              <a:t>4.2. Компетентность в предмете преподавания: вопросы 10; 28; 46; 64; 82 </a:t>
            </a:r>
          </a:p>
          <a:p>
            <a:pPr eaLnBrk="1" hangingPunct="1"/>
            <a:r>
              <a:rPr lang="ru-RU" altLang="ru-RU"/>
              <a:t>4.3. Компетентность в субъективных условиях деятельности: вопросы 16; 34; 52; 70; 88 </a:t>
            </a:r>
          </a:p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5. Компетентность в области разработки программы деятельности и принятия педагогических решений</a:t>
            </a:r>
            <a:endParaRPr lang="ru-RU" altLang="ru-RU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/>
              <a:t>5.1. Умение выбрать и реализовать типовые образовательные программы: вопросы 5; 23; 41; 59; 77 </a:t>
            </a:r>
          </a:p>
          <a:p>
            <a:pPr eaLnBrk="1" hangingPunct="1"/>
            <a:r>
              <a:rPr lang="ru-RU" altLang="ru-RU"/>
              <a:t>5.2. Умение разработать собственную программу, методические и дидактические материалы: вопросы 11; 29; 47; 65; 83 </a:t>
            </a:r>
          </a:p>
          <a:p>
            <a:pPr eaLnBrk="1" hangingPunct="1"/>
            <a:r>
              <a:rPr lang="ru-RU" altLang="ru-RU"/>
              <a:t>5.3. Умение принимать решения в педагогических ситуациях: вопросы 17; 35; 53; 71; 89 </a:t>
            </a:r>
          </a:p>
          <a:p>
            <a:pPr eaLnBrk="1" hangingPunct="1"/>
            <a:r>
              <a:rPr lang="ru-RU" altLang="ru-RU" b="1">
                <a:solidFill>
                  <a:srgbClr val="990000"/>
                </a:solidFill>
              </a:rPr>
              <a:t>6. Компетентность в области организации учебной деятельности</a:t>
            </a:r>
            <a:endParaRPr lang="ru-RU" altLang="ru-RU">
              <a:solidFill>
                <a:srgbClr val="990000"/>
              </a:solidFill>
            </a:endParaRPr>
          </a:p>
          <a:p>
            <a:pPr eaLnBrk="1" hangingPunct="1"/>
            <a:r>
              <a:rPr lang="ru-RU" altLang="ru-RU"/>
              <a:t>6.1. Умение устанавливать субъект-субъектные отношения: вопросы 6; 24; 42; 60; 78 </a:t>
            </a:r>
          </a:p>
          <a:p>
            <a:pPr eaLnBrk="1" hangingPunct="1"/>
            <a:r>
              <a:rPr lang="ru-RU" altLang="ru-RU"/>
              <a:t>6.2. Умение организовать учебную деятельность обучающихся: вопросы 12; 30; 48; 66; 84 </a:t>
            </a:r>
          </a:p>
          <a:p>
            <a:pPr eaLnBrk="1" hangingPunct="1"/>
            <a:r>
              <a:rPr lang="ru-RU" altLang="ru-RU"/>
              <a:t>6.3. Умение реализовать педагогическое оценивания: вопросы 18; 36; 54; 72; 90 </a:t>
            </a:r>
          </a:p>
        </p:txBody>
      </p:sp>
    </p:spTree>
    <p:extLst>
      <p:ext uri="{BB962C8B-B14F-4D97-AF65-F5344CB8AC3E}">
        <p14:creationId xmlns:p14="http://schemas.microsoft.com/office/powerpoint/2010/main" val="3740076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664"/>
            <a:ext cx="7988300" cy="5112567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  <a:defRPr/>
            </a:pPr>
            <a: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>В результате получаются данные, отражающие оценку педагогом уровня развития у него компетенций педагогической деятельности, влияющих на ее успешность. </a:t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000" b="1" dirty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2000" b="1" dirty="0">
                <a:solidFill>
                  <a:srgbClr val="003399"/>
                </a:solidFill>
                <a:effectLst/>
                <a:latin typeface="Verdana" pitchFamily="34" charset="0"/>
              </a:rPr>
              <a:t>В ходе экспертизы данные самооценки сопоставляются с данными экспертной оценки. Результаты представлены на следующих </a:t>
            </a:r>
            <a: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>рисунках.</a:t>
            </a:r>
            <a:br>
              <a:rPr 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sz="2000" b="1" dirty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effectLst/>
                <a:latin typeface="Verdana" pitchFamily="34" charset="0"/>
              </a:rPr>
            </a:br>
            <a:endParaRPr lang="ru-RU" sz="2000" b="1" dirty="0">
              <a:solidFill>
                <a:srgbClr val="003399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23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9063" y="0"/>
            <a:ext cx="9263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5" name="Group 5"/>
          <p:cNvGrpSpPr>
            <a:grpSpLocks noChangeAspect="1"/>
          </p:cNvGrpSpPr>
          <p:nvPr/>
        </p:nvGrpSpPr>
        <p:grpSpPr bwMode="auto">
          <a:xfrm>
            <a:off x="-180975" y="28575"/>
            <a:ext cx="9323388" cy="6829425"/>
            <a:chOff x="0" y="-234"/>
            <a:chExt cx="9384" cy="9954"/>
          </a:xfrm>
        </p:grpSpPr>
        <p:sp>
          <p:nvSpPr>
            <p:cNvPr id="81927" name="AutoShape 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384" cy="9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28" name="Rectangle 7"/>
            <p:cNvSpPr>
              <a:spLocks noChangeArrowheads="1"/>
            </p:cNvSpPr>
            <p:nvPr/>
          </p:nvSpPr>
          <p:spPr bwMode="auto">
            <a:xfrm>
              <a:off x="0" y="-234"/>
              <a:ext cx="9384" cy="987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29" name="Rectangle 8"/>
            <p:cNvSpPr>
              <a:spLocks noChangeArrowheads="1"/>
            </p:cNvSpPr>
            <p:nvPr/>
          </p:nvSpPr>
          <p:spPr bwMode="auto">
            <a:xfrm>
              <a:off x="4745" y="187"/>
              <a:ext cx="4284" cy="86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30" name="Line 9"/>
            <p:cNvSpPr>
              <a:spLocks noChangeShapeType="1"/>
            </p:cNvSpPr>
            <p:nvPr/>
          </p:nvSpPr>
          <p:spPr bwMode="auto">
            <a:xfrm>
              <a:off x="5170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1" name="Line 10"/>
            <p:cNvSpPr>
              <a:spLocks noChangeShapeType="1"/>
            </p:cNvSpPr>
            <p:nvPr/>
          </p:nvSpPr>
          <p:spPr bwMode="auto">
            <a:xfrm>
              <a:off x="5607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2" name="Line 11"/>
            <p:cNvSpPr>
              <a:spLocks noChangeShapeType="1"/>
            </p:cNvSpPr>
            <p:nvPr/>
          </p:nvSpPr>
          <p:spPr bwMode="auto">
            <a:xfrm>
              <a:off x="6032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3" name="Line 12"/>
            <p:cNvSpPr>
              <a:spLocks noChangeShapeType="1"/>
            </p:cNvSpPr>
            <p:nvPr/>
          </p:nvSpPr>
          <p:spPr bwMode="auto">
            <a:xfrm>
              <a:off x="6456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4" name="Line 13"/>
            <p:cNvSpPr>
              <a:spLocks noChangeShapeType="1"/>
            </p:cNvSpPr>
            <p:nvPr/>
          </p:nvSpPr>
          <p:spPr bwMode="auto">
            <a:xfrm>
              <a:off x="6893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5" name="Line 14"/>
            <p:cNvSpPr>
              <a:spLocks noChangeShapeType="1"/>
            </p:cNvSpPr>
            <p:nvPr/>
          </p:nvSpPr>
          <p:spPr bwMode="auto">
            <a:xfrm>
              <a:off x="7318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6" name="Line 15"/>
            <p:cNvSpPr>
              <a:spLocks noChangeShapeType="1"/>
            </p:cNvSpPr>
            <p:nvPr/>
          </p:nvSpPr>
          <p:spPr bwMode="auto">
            <a:xfrm>
              <a:off x="7742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7" name="Line 16"/>
            <p:cNvSpPr>
              <a:spLocks noChangeShapeType="1"/>
            </p:cNvSpPr>
            <p:nvPr/>
          </p:nvSpPr>
          <p:spPr bwMode="auto">
            <a:xfrm>
              <a:off x="8167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8" name="Line 17"/>
            <p:cNvSpPr>
              <a:spLocks noChangeShapeType="1"/>
            </p:cNvSpPr>
            <p:nvPr/>
          </p:nvSpPr>
          <p:spPr bwMode="auto">
            <a:xfrm>
              <a:off x="8604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39" name="Line 18"/>
            <p:cNvSpPr>
              <a:spLocks noChangeShapeType="1"/>
            </p:cNvSpPr>
            <p:nvPr/>
          </p:nvSpPr>
          <p:spPr bwMode="auto">
            <a:xfrm>
              <a:off x="9029" y="187"/>
              <a:ext cx="1" cy="86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40" name="Rectangle 19"/>
            <p:cNvSpPr>
              <a:spLocks noChangeArrowheads="1"/>
            </p:cNvSpPr>
            <p:nvPr/>
          </p:nvSpPr>
          <p:spPr bwMode="auto">
            <a:xfrm>
              <a:off x="4745" y="187"/>
              <a:ext cx="4284" cy="8632"/>
            </a:xfrm>
            <a:prstGeom prst="rect">
              <a:avLst/>
            </a:prstGeom>
            <a:noFill/>
            <a:ln w="7620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1" name="Rectangle 20"/>
            <p:cNvSpPr>
              <a:spLocks noChangeArrowheads="1"/>
            </p:cNvSpPr>
            <p:nvPr/>
          </p:nvSpPr>
          <p:spPr bwMode="auto">
            <a:xfrm>
              <a:off x="4745" y="287"/>
              <a:ext cx="2885" cy="1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2" name="Rectangle 21"/>
            <p:cNvSpPr>
              <a:spLocks noChangeArrowheads="1"/>
            </p:cNvSpPr>
            <p:nvPr/>
          </p:nvSpPr>
          <p:spPr bwMode="auto">
            <a:xfrm>
              <a:off x="4745" y="287"/>
              <a:ext cx="2885" cy="138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3" name="Rectangle 22"/>
            <p:cNvSpPr>
              <a:spLocks noChangeArrowheads="1"/>
            </p:cNvSpPr>
            <p:nvPr/>
          </p:nvSpPr>
          <p:spPr bwMode="auto">
            <a:xfrm>
              <a:off x="4745" y="762"/>
              <a:ext cx="2910" cy="1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4" name="Rectangle 23"/>
            <p:cNvSpPr>
              <a:spLocks noChangeArrowheads="1"/>
            </p:cNvSpPr>
            <p:nvPr/>
          </p:nvSpPr>
          <p:spPr bwMode="auto">
            <a:xfrm>
              <a:off x="4745" y="762"/>
              <a:ext cx="2910" cy="15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5" name="Rectangle 24"/>
            <p:cNvSpPr>
              <a:spLocks noChangeArrowheads="1"/>
            </p:cNvSpPr>
            <p:nvPr/>
          </p:nvSpPr>
          <p:spPr bwMode="auto">
            <a:xfrm>
              <a:off x="4745" y="1249"/>
              <a:ext cx="3659" cy="1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6" name="Rectangle 25"/>
            <p:cNvSpPr>
              <a:spLocks noChangeArrowheads="1"/>
            </p:cNvSpPr>
            <p:nvPr/>
          </p:nvSpPr>
          <p:spPr bwMode="auto">
            <a:xfrm>
              <a:off x="4745" y="1249"/>
              <a:ext cx="3659" cy="138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7" name="Rectangle 26"/>
            <p:cNvSpPr>
              <a:spLocks noChangeArrowheads="1"/>
            </p:cNvSpPr>
            <p:nvPr/>
          </p:nvSpPr>
          <p:spPr bwMode="auto">
            <a:xfrm>
              <a:off x="4745" y="1724"/>
              <a:ext cx="3285" cy="1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8" name="Rectangle 27"/>
            <p:cNvSpPr>
              <a:spLocks noChangeArrowheads="1"/>
            </p:cNvSpPr>
            <p:nvPr/>
          </p:nvSpPr>
          <p:spPr bwMode="auto">
            <a:xfrm>
              <a:off x="4745" y="1724"/>
              <a:ext cx="3285" cy="15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49" name="Rectangle 28"/>
            <p:cNvSpPr>
              <a:spLocks noChangeArrowheads="1"/>
            </p:cNvSpPr>
            <p:nvPr/>
          </p:nvSpPr>
          <p:spPr bwMode="auto">
            <a:xfrm>
              <a:off x="4745" y="2211"/>
              <a:ext cx="3297" cy="1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0" name="Rectangle 29"/>
            <p:cNvSpPr>
              <a:spLocks noChangeArrowheads="1"/>
            </p:cNvSpPr>
            <p:nvPr/>
          </p:nvSpPr>
          <p:spPr bwMode="auto">
            <a:xfrm>
              <a:off x="4745" y="2211"/>
              <a:ext cx="3297" cy="138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1" name="Rectangle 30"/>
            <p:cNvSpPr>
              <a:spLocks noChangeArrowheads="1"/>
            </p:cNvSpPr>
            <p:nvPr/>
          </p:nvSpPr>
          <p:spPr bwMode="auto">
            <a:xfrm>
              <a:off x="4745" y="2686"/>
              <a:ext cx="2698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2" name="Rectangle 31"/>
            <p:cNvSpPr>
              <a:spLocks noChangeArrowheads="1"/>
            </p:cNvSpPr>
            <p:nvPr/>
          </p:nvSpPr>
          <p:spPr bwMode="auto">
            <a:xfrm>
              <a:off x="4745" y="2686"/>
              <a:ext cx="2698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3" name="Rectangle 32"/>
            <p:cNvSpPr>
              <a:spLocks noChangeArrowheads="1"/>
            </p:cNvSpPr>
            <p:nvPr/>
          </p:nvSpPr>
          <p:spPr bwMode="auto">
            <a:xfrm>
              <a:off x="4745" y="3161"/>
              <a:ext cx="3422" cy="1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4" name="Rectangle 33"/>
            <p:cNvSpPr>
              <a:spLocks noChangeArrowheads="1"/>
            </p:cNvSpPr>
            <p:nvPr/>
          </p:nvSpPr>
          <p:spPr bwMode="auto">
            <a:xfrm>
              <a:off x="4745" y="3161"/>
              <a:ext cx="3422" cy="149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5" name="Rectangle 34"/>
            <p:cNvSpPr>
              <a:spLocks noChangeArrowheads="1"/>
            </p:cNvSpPr>
            <p:nvPr/>
          </p:nvSpPr>
          <p:spPr bwMode="auto">
            <a:xfrm>
              <a:off x="4745" y="3648"/>
              <a:ext cx="3347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6" name="Rectangle 35"/>
            <p:cNvSpPr>
              <a:spLocks noChangeArrowheads="1"/>
            </p:cNvSpPr>
            <p:nvPr/>
          </p:nvSpPr>
          <p:spPr bwMode="auto">
            <a:xfrm>
              <a:off x="4745" y="3648"/>
              <a:ext cx="3347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7" name="Rectangle 36"/>
            <p:cNvSpPr>
              <a:spLocks noChangeArrowheads="1"/>
            </p:cNvSpPr>
            <p:nvPr/>
          </p:nvSpPr>
          <p:spPr bwMode="auto">
            <a:xfrm>
              <a:off x="4745" y="4122"/>
              <a:ext cx="3772" cy="1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8" name="Rectangle 37"/>
            <p:cNvSpPr>
              <a:spLocks noChangeArrowheads="1"/>
            </p:cNvSpPr>
            <p:nvPr/>
          </p:nvSpPr>
          <p:spPr bwMode="auto">
            <a:xfrm>
              <a:off x="4745" y="4122"/>
              <a:ext cx="3772" cy="15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59" name="Rectangle 38"/>
            <p:cNvSpPr>
              <a:spLocks noChangeArrowheads="1"/>
            </p:cNvSpPr>
            <p:nvPr/>
          </p:nvSpPr>
          <p:spPr bwMode="auto">
            <a:xfrm>
              <a:off x="4745" y="4610"/>
              <a:ext cx="3260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0" name="Rectangle 39"/>
            <p:cNvSpPr>
              <a:spLocks noChangeArrowheads="1"/>
            </p:cNvSpPr>
            <p:nvPr/>
          </p:nvSpPr>
          <p:spPr bwMode="auto">
            <a:xfrm>
              <a:off x="4745" y="4610"/>
              <a:ext cx="3260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1" name="Rectangle 40"/>
            <p:cNvSpPr>
              <a:spLocks noChangeArrowheads="1"/>
            </p:cNvSpPr>
            <p:nvPr/>
          </p:nvSpPr>
          <p:spPr bwMode="auto">
            <a:xfrm>
              <a:off x="4745" y="5084"/>
              <a:ext cx="3172" cy="1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2" name="Rectangle 41"/>
            <p:cNvSpPr>
              <a:spLocks noChangeArrowheads="1"/>
            </p:cNvSpPr>
            <p:nvPr/>
          </p:nvSpPr>
          <p:spPr bwMode="auto">
            <a:xfrm>
              <a:off x="4745" y="5084"/>
              <a:ext cx="3172" cy="138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3" name="Rectangle 42"/>
            <p:cNvSpPr>
              <a:spLocks noChangeArrowheads="1"/>
            </p:cNvSpPr>
            <p:nvPr/>
          </p:nvSpPr>
          <p:spPr bwMode="auto">
            <a:xfrm>
              <a:off x="4745" y="5559"/>
              <a:ext cx="3509" cy="1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4" name="Rectangle 43"/>
            <p:cNvSpPr>
              <a:spLocks noChangeArrowheads="1"/>
            </p:cNvSpPr>
            <p:nvPr/>
          </p:nvSpPr>
          <p:spPr bwMode="auto">
            <a:xfrm>
              <a:off x="4745" y="5559"/>
              <a:ext cx="3509" cy="15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5" name="Rectangle 44"/>
            <p:cNvSpPr>
              <a:spLocks noChangeArrowheads="1"/>
            </p:cNvSpPr>
            <p:nvPr/>
          </p:nvSpPr>
          <p:spPr bwMode="auto">
            <a:xfrm>
              <a:off x="4745" y="6046"/>
              <a:ext cx="3172" cy="13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6" name="Rectangle 45"/>
            <p:cNvSpPr>
              <a:spLocks noChangeArrowheads="1"/>
            </p:cNvSpPr>
            <p:nvPr/>
          </p:nvSpPr>
          <p:spPr bwMode="auto">
            <a:xfrm>
              <a:off x="4745" y="6046"/>
              <a:ext cx="3172" cy="138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7" name="Rectangle 46"/>
            <p:cNvSpPr>
              <a:spLocks noChangeArrowheads="1"/>
            </p:cNvSpPr>
            <p:nvPr/>
          </p:nvSpPr>
          <p:spPr bwMode="auto">
            <a:xfrm>
              <a:off x="4745" y="6521"/>
              <a:ext cx="3347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8" name="Rectangle 47"/>
            <p:cNvSpPr>
              <a:spLocks noChangeArrowheads="1"/>
            </p:cNvSpPr>
            <p:nvPr/>
          </p:nvSpPr>
          <p:spPr bwMode="auto">
            <a:xfrm>
              <a:off x="4745" y="6521"/>
              <a:ext cx="3347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69" name="Rectangle 48"/>
            <p:cNvSpPr>
              <a:spLocks noChangeArrowheads="1"/>
            </p:cNvSpPr>
            <p:nvPr/>
          </p:nvSpPr>
          <p:spPr bwMode="auto">
            <a:xfrm>
              <a:off x="4745" y="6996"/>
              <a:ext cx="3422" cy="149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0" name="Rectangle 49"/>
            <p:cNvSpPr>
              <a:spLocks noChangeArrowheads="1"/>
            </p:cNvSpPr>
            <p:nvPr/>
          </p:nvSpPr>
          <p:spPr bwMode="auto">
            <a:xfrm>
              <a:off x="4745" y="6996"/>
              <a:ext cx="3422" cy="149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1" name="Rectangle 50"/>
            <p:cNvSpPr>
              <a:spLocks noChangeArrowheads="1"/>
            </p:cNvSpPr>
            <p:nvPr/>
          </p:nvSpPr>
          <p:spPr bwMode="auto">
            <a:xfrm>
              <a:off x="4745" y="7483"/>
              <a:ext cx="2660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2" name="Rectangle 51"/>
            <p:cNvSpPr>
              <a:spLocks noChangeArrowheads="1"/>
            </p:cNvSpPr>
            <p:nvPr/>
          </p:nvSpPr>
          <p:spPr bwMode="auto">
            <a:xfrm>
              <a:off x="4745" y="7483"/>
              <a:ext cx="2660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3" name="Rectangle 52"/>
            <p:cNvSpPr>
              <a:spLocks noChangeArrowheads="1"/>
            </p:cNvSpPr>
            <p:nvPr/>
          </p:nvSpPr>
          <p:spPr bwMode="auto">
            <a:xfrm>
              <a:off x="4745" y="7957"/>
              <a:ext cx="2398" cy="1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4" name="Rectangle 53"/>
            <p:cNvSpPr>
              <a:spLocks noChangeArrowheads="1"/>
            </p:cNvSpPr>
            <p:nvPr/>
          </p:nvSpPr>
          <p:spPr bwMode="auto">
            <a:xfrm>
              <a:off x="4745" y="7957"/>
              <a:ext cx="2398" cy="150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5" name="Rectangle 54"/>
            <p:cNvSpPr>
              <a:spLocks noChangeArrowheads="1"/>
            </p:cNvSpPr>
            <p:nvPr/>
          </p:nvSpPr>
          <p:spPr bwMode="auto">
            <a:xfrm>
              <a:off x="4745" y="8445"/>
              <a:ext cx="2698" cy="137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6" name="Rectangle 55"/>
            <p:cNvSpPr>
              <a:spLocks noChangeArrowheads="1"/>
            </p:cNvSpPr>
            <p:nvPr/>
          </p:nvSpPr>
          <p:spPr bwMode="auto">
            <a:xfrm>
              <a:off x="4745" y="8445"/>
              <a:ext cx="2698" cy="137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7" name="Rectangle 56"/>
            <p:cNvSpPr>
              <a:spLocks noChangeArrowheads="1"/>
            </p:cNvSpPr>
            <p:nvPr/>
          </p:nvSpPr>
          <p:spPr bwMode="auto">
            <a:xfrm>
              <a:off x="4745" y="912"/>
              <a:ext cx="3260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8" name="Rectangle 57"/>
            <p:cNvSpPr>
              <a:spLocks noChangeArrowheads="1"/>
            </p:cNvSpPr>
            <p:nvPr/>
          </p:nvSpPr>
          <p:spPr bwMode="auto">
            <a:xfrm>
              <a:off x="4745" y="1387"/>
              <a:ext cx="2748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79" name="Rectangle 58"/>
            <p:cNvSpPr>
              <a:spLocks noChangeArrowheads="1"/>
            </p:cNvSpPr>
            <p:nvPr/>
          </p:nvSpPr>
          <p:spPr bwMode="auto">
            <a:xfrm>
              <a:off x="4745" y="1874"/>
              <a:ext cx="2997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0" name="Rectangle 59"/>
            <p:cNvSpPr>
              <a:spLocks noChangeArrowheads="1"/>
            </p:cNvSpPr>
            <p:nvPr/>
          </p:nvSpPr>
          <p:spPr bwMode="auto">
            <a:xfrm>
              <a:off x="4745" y="2349"/>
              <a:ext cx="3110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1" name="Rectangle 60"/>
            <p:cNvSpPr>
              <a:spLocks noChangeArrowheads="1"/>
            </p:cNvSpPr>
            <p:nvPr/>
          </p:nvSpPr>
          <p:spPr bwMode="auto">
            <a:xfrm>
              <a:off x="4745" y="2823"/>
              <a:ext cx="2286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2" name="Rectangle 61"/>
            <p:cNvSpPr>
              <a:spLocks noChangeArrowheads="1"/>
            </p:cNvSpPr>
            <p:nvPr/>
          </p:nvSpPr>
          <p:spPr bwMode="auto">
            <a:xfrm>
              <a:off x="4745" y="3310"/>
              <a:ext cx="2748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3" name="Rectangle 62"/>
            <p:cNvSpPr>
              <a:spLocks noChangeArrowheads="1"/>
            </p:cNvSpPr>
            <p:nvPr/>
          </p:nvSpPr>
          <p:spPr bwMode="auto">
            <a:xfrm>
              <a:off x="4745" y="3785"/>
              <a:ext cx="2485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4" name="Rectangle 63"/>
            <p:cNvSpPr>
              <a:spLocks noChangeArrowheads="1"/>
            </p:cNvSpPr>
            <p:nvPr/>
          </p:nvSpPr>
          <p:spPr bwMode="auto">
            <a:xfrm>
              <a:off x="4745" y="4272"/>
              <a:ext cx="1499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5" name="Rectangle 64"/>
            <p:cNvSpPr>
              <a:spLocks noChangeArrowheads="1"/>
            </p:cNvSpPr>
            <p:nvPr/>
          </p:nvSpPr>
          <p:spPr bwMode="auto">
            <a:xfrm>
              <a:off x="4745" y="4747"/>
              <a:ext cx="3260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6" name="Rectangle 65"/>
            <p:cNvSpPr>
              <a:spLocks noChangeArrowheads="1"/>
            </p:cNvSpPr>
            <p:nvPr/>
          </p:nvSpPr>
          <p:spPr bwMode="auto">
            <a:xfrm>
              <a:off x="4745" y="5222"/>
              <a:ext cx="2748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7" name="Rectangle 66"/>
            <p:cNvSpPr>
              <a:spLocks noChangeArrowheads="1"/>
            </p:cNvSpPr>
            <p:nvPr/>
          </p:nvSpPr>
          <p:spPr bwMode="auto">
            <a:xfrm>
              <a:off x="4745" y="5709"/>
              <a:ext cx="3347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8" name="Rectangle 67"/>
            <p:cNvSpPr>
              <a:spLocks noChangeArrowheads="1"/>
            </p:cNvSpPr>
            <p:nvPr/>
          </p:nvSpPr>
          <p:spPr bwMode="auto">
            <a:xfrm>
              <a:off x="4745" y="6184"/>
              <a:ext cx="3684" cy="137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89" name="Rectangle 68"/>
            <p:cNvSpPr>
              <a:spLocks noChangeArrowheads="1"/>
            </p:cNvSpPr>
            <p:nvPr/>
          </p:nvSpPr>
          <p:spPr bwMode="auto">
            <a:xfrm>
              <a:off x="4745" y="6658"/>
              <a:ext cx="2910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0" name="Rectangle 69"/>
            <p:cNvSpPr>
              <a:spLocks noChangeArrowheads="1"/>
            </p:cNvSpPr>
            <p:nvPr/>
          </p:nvSpPr>
          <p:spPr bwMode="auto">
            <a:xfrm>
              <a:off x="4745" y="7145"/>
              <a:ext cx="4021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1" name="Rectangle 70"/>
            <p:cNvSpPr>
              <a:spLocks noChangeArrowheads="1"/>
            </p:cNvSpPr>
            <p:nvPr/>
          </p:nvSpPr>
          <p:spPr bwMode="auto">
            <a:xfrm>
              <a:off x="4745" y="7620"/>
              <a:ext cx="3260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2" name="Rectangle 71"/>
            <p:cNvSpPr>
              <a:spLocks noChangeArrowheads="1"/>
            </p:cNvSpPr>
            <p:nvPr/>
          </p:nvSpPr>
          <p:spPr bwMode="auto">
            <a:xfrm>
              <a:off x="4745" y="8107"/>
              <a:ext cx="2223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3" name="Rectangle 72"/>
            <p:cNvSpPr>
              <a:spLocks noChangeArrowheads="1"/>
            </p:cNvSpPr>
            <p:nvPr/>
          </p:nvSpPr>
          <p:spPr bwMode="auto">
            <a:xfrm>
              <a:off x="4745" y="8582"/>
              <a:ext cx="3172" cy="138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1994" name="Line 73"/>
            <p:cNvSpPr>
              <a:spLocks noChangeShapeType="1"/>
            </p:cNvSpPr>
            <p:nvPr/>
          </p:nvSpPr>
          <p:spPr bwMode="auto">
            <a:xfrm>
              <a:off x="4745" y="187"/>
              <a:ext cx="428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5" name="Line 74"/>
            <p:cNvSpPr>
              <a:spLocks noChangeShapeType="1"/>
            </p:cNvSpPr>
            <p:nvPr/>
          </p:nvSpPr>
          <p:spPr bwMode="auto">
            <a:xfrm flipV="1">
              <a:off x="4745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6" name="Line 75"/>
            <p:cNvSpPr>
              <a:spLocks noChangeShapeType="1"/>
            </p:cNvSpPr>
            <p:nvPr/>
          </p:nvSpPr>
          <p:spPr bwMode="auto">
            <a:xfrm flipV="1">
              <a:off x="5170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7" name="Line 76"/>
            <p:cNvSpPr>
              <a:spLocks noChangeShapeType="1"/>
            </p:cNvSpPr>
            <p:nvPr/>
          </p:nvSpPr>
          <p:spPr bwMode="auto">
            <a:xfrm flipV="1">
              <a:off x="5607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8" name="Line 77"/>
            <p:cNvSpPr>
              <a:spLocks noChangeShapeType="1"/>
            </p:cNvSpPr>
            <p:nvPr/>
          </p:nvSpPr>
          <p:spPr bwMode="auto">
            <a:xfrm flipV="1">
              <a:off x="6032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999" name="Line 78"/>
            <p:cNvSpPr>
              <a:spLocks noChangeShapeType="1"/>
            </p:cNvSpPr>
            <p:nvPr/>
          </p:nvSpPr>
          <p:spPr bwMode="auto">
            <a:xfrm flipV="1">
              <a:off x="6456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0" name="Line 79"/>
            <p:cNvSpPr>
              <a:spLocks noChangeShapeType="1"/>
            </p:cNvSpPr>
            <p:nvPr/>
          </p:nvSpPr>
          <p:spPr bwMode="auto">
            <a:xfrm flipV="1">
              <a:off x="6893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1" name="Line 80"/>
            <p:cNvSpPr>
              <a:spLocks noChangeShapeType="1"/>
            </p:cNvSpPr>
            <p:nvPr/>
          </p:nvSpPr>
          <p:spPr bwMode="auto">
            <a:xfrm flipV="1">
              <a:off x="7318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2" name="Line 81"/>
            <p:cNvSpPr>
              <a:spLocks noChangeShapeType="1"/>
            </p:cNvSpPr>
            <p:nvPr/>
          </p:nvSpPr>
          <p:spPr bwMode="auto">
            <a:xfrm flipV="1">
              <a:off x="7742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3" name="Line 82"/>
            <p:cNvSpPr>
              <a:spLocks noChangeShapeType="1"/>
            </p:cNvSpPr>
            <p:nvPr/>
          </p:nvSpPr>
          <p:spPr bwMode="auto">
            <a:xfrm flipV="1">
              <a:off x="8167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4" name="Line 83"/>
            <p:cNvSpPr>
              <a:spLocks noChangeShapeType="1"/>
            </p:cNvSpPr>
            <p:nvPr/>
          </p:nvSpPr>
          <p:spPr bwMode="auto">
            <a:xfrm flipV="1">
              <a:off x="8604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5" name="Line 84"/>
            <p:cNvSpPr>
              <a:spLocks noChangeShapeType="1"/>
            </p:cNvSpPr>
            <p:nvPr/>
          </p:nvSpPr>
          <p:spPr bwMode="auto">
            <a:xfrm flipV="1">
              <a:off x="9029" y="137"/>
              <a:ext cx="1" cy="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6" name="Line 85"/>
            <p:cNvSpPr>
              <a:spLocks noChangeShapeType="1"/>
            </p:cNvSpPr>
            <p:nvPr/>
          </p:nvSpPr>
          <p:spPr bwMode="auto">
            <a:xfrm>
              <a:off x="4745" y="187"/>
              <a:ext cx="1" cy="8632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7" name="Line 86"/>
            <p:cNvSpPr>
              <a:spLocks noChangeShapeType="1"/>
            </p:cNvSpPr>
            <p:nvPr/>
          </p:nvSpPr>
          <p:spPr bwMode="auto">
            <a:xfrm>
              <a:off x="4708" y="187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8" name="Line 87"/>
            <p:cNvSpPr>
              <a:spLocks noChangeShapeType="1"/>
            </p:cNvSpPr>
            <p:nvPr/>
          </p:nvSpPr>
          <p:spPr bwMode="auto">
            <a:xfrm>
              <a:off x="4708" y="662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09" name="Line 88"/>
            <p:cNvSpPr>
              <a:spLocks noChangeShapeType="1"/>
            </p:cNvSpPr>
            <p:nvPr/>
          </p:nvSpPr>
          <p:spPr bwMode="auto">
            <a:xfrm>
              <a:off x="4708" y="1149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0" name="Line 89"/>
            <p:cNvSpPr>
              <a:spLocks noChangeShapeType="1"/>
            </p:cNvSpPr>
            <p:nvPr/>
          </p:nvSpPr>
          <p:spPr bwMode="auto">
            <a:xfrm>
              <a:off x="4708" y="1624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1" name="Line 90"/>
            <p:cNvSpPr>
              <a:spLocks noChangeShapeType="1"/>
            </p:cNvSpPr>
            <p:nvPr/>
          </p:nvSpPr>
          <p:spPr bwMode="auto">
            <a:xfrm>
              <a:off x="4708" y="2111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2" name="Line 91"/>
            <p:cNvSpPr>
              <a:spLocks noChangeShapeType="1"/>
            </p:cNvSpPr>
            <p:nvPr/>
          </p:nvSpPr>
          <p:spPr bwMode="auto">
            <a:xfrm>
              <a:off x="4708" y="2586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3" name="Line 92"/>
            <p:cNvSpPr>
              <a:spLocks noChangeShapeType="1"/>
            </p:cNvSpPr>
            <p:nvPr/>
          </p:nvSpPr>
          <p:spPr bwMode="auto">
            <a:xfrm>
              <a:off x="4708" y="3061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4" name="Line 93"/>
            <p:cNvSpPr>
              <a:spLocks noChangeShapeType="1"/>
            </p:cNvSpPr>
            <p:nvPr/>
          </p:nvSpPr>
          <p:spPr bwMode="auto">
            <a:xfrm>
              <a:off x="4708" y="3548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5" name="Line 94"/>
            <p:cNvSpPr>
              <a:spLocks noChangeShapeType="1"/>
            </p:cNvSpPr>
            <p:nvPr/>
          </p:nvSpPr>
          <p:spPr bwMode="auto">
            <a:xfrm>
              <a:off x="4708" y="4022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6" name="Line 95"/>
            <p:cNvSpPr>
              <a:spLocks noChangeShapeType="1"/>
            </p:cNvSpPr>
            <p:nvPr/>
          </p:nvSpPr>
          <p:spPr bwMode="auto">
            <a:xfrm>
              <a:off x="4708" y="4510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7" name="Line 96"/>
            <p:cNvSpPr>
              <a:spLocks noChangeShapeType="1"/>
            </p:cNvSpPr>
            <p:nvPr/>
          </p:nvSpPr>
          <p:spPr bwMode="auto">
            <a:xfrm>
              <a:off x="4708" y="4984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8" name="Line 97"/>
            <p:cNvSpPr>
              <a:spLocks noChangeShapeType="1"/>
            </p:cNvSpPr>
            <p:nvPr/>
          </p:nvSpPr>
          <p:spPr bwMode="auto">
            <a:xfrm>
              <a:off x="4708" y="5459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19" name="Line 98"/>
            <p:cNvSpPr>
              <a:spLocks noChangeShapeType="1"/>
            </p:cNvSpPr>
            <p:nvPr/>
          </p:nvSpPr>
          <p:spPr bwMode="auto">
            <a:xfrm>
              <a:off x="4708" y="5946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0" name="Line 99"/>
            <p:cNvSpPr>
              <a:spLocks noChangeShapeType="1"/>
            </p:cNvSpPr>
            <p:nvPr/>
          </p:nvSpPr>
          <p:spPr bwMode="auto">
            <a:xfrm>
              <a:off x="4708" y="6421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1" name="Line 100"/>
            <p:cNvSpPr>
              <a:spLocks noChangeShapeType="1"/>
            </p:cNvSpPr>
            <p:nvPr/>
          </p:nvSpPr>
          <p:spPr bwMode="auto">
            <a:xfrm>
              <a:off x="4708" y="6896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2" name="Line 101"/>
            <p:cNvSpPr>
              <a:spLocks noChangeShapeType="1"/>
            </p:cNvSpPr>
            <p:nvPr/>
          </p:nvSpPr>
          <p:spPr bwMode="auto">
            <a:xfrm>
              <a:off x="4708" y="7383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3" name="Line 102"/>
            <p:cNvSpPr>
              <a:spLocks noChangeShapeType="1"/>
            </p:cNvSpPr>
            <p:nvPr/>
          </p:nvSpPr>
          <p:spPr bwMode="auto">
            <a:xfrm>
              <a:off x="4708" y="7858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4" name="Line 103"/>
            <p:cNvSpPr>
              <a:spLocks noChangeShapeType="1"/>
            </p:cNvSpPr>
            <p:nvPr/>
          </p:nvSpPr>
          <p:spPr bwMode="auto">
            <a:xfrm>
              <a:off x="4708" y="8345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5" name="Line 104"/>
            <p:cNvSpPr>
              <a:spLocks noChangeShapeType="1"/>
            </p:cNvSpPr>
            <p:nvPr/>
          </p:nvSpPr>
          <p:spPr bwMode="auto">
            <a:xfrm>
              <a:off x="4708" y="8819"/>
              <a:ext cx="37" cy="1"/>
            </a:xfrm>
            <a:prstGeom prst="line">
              <a:avLst/>
            </a:prstGeom>
            <a:noFill/>
            <a:ln w="2349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26" name="Rectangle 105"/>
            <p:cNvSpPr>
              <a:spLocks noChangeArrowheads="1"/>
            </p:cNvSpPr>
            <p:nvPr/>
          </p:nvSpPr>
          <p:spPr bwMode="auto">
            <a:xfrm>
              <a:off x="4645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0,0</a:t>
              </a:r>
              <a:endParaRPr lang="ru-RU" altLang="ru-RU"/>
            </a:p>
          </p:txBody>
        </p:sp>
        <p:sp>
          <p:nvSpPr>
            <p:cNvPr id="82027" name="Rectangle 106"/>
            <p:cNvSpPr>
              <a:spLocks noChangeArrowheads="1"/>
            </p:cNvSpPr>
            <p:nvPr/>
          </p:nvSpPr>
          <p:spPr bwMode="auto">
            <a:xfrm>
              <a:off x="5070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0,5</a:t>
              </a:r>
              <a:endParaRPr lang="ru-RU" altLang="ru-RU"/>
            </a:p>
          </p:txBody>
        </p:sp>
        <p:sp>
          <p:nvSpPr>
            <p:cNvPr id="82028" name="Rectangle 107"/>
            <p:cNvSpPr>
              <a:spLocks noChangeArrowheads="1"/>
            </p:cNvSpPr>
            <p:nvPr/>
          </p:nvSpPr>
          <p:spPr bwMode="auto">
            <a:xfrm>
              <a:off x="5507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1,0</a:t>
              </a:r>
              <a:endParaRPr lang="ru-RU" altLang="ru-RU"/>
            </a:p>
          </p:txBody>
        </p:sp>
        <p:sp>
          <p:nvSpPr>
            <p:cNvPr id="82029" name="Rectangle 108"/>
            <p:cNvSpPr>
              <a:spLocks noChangeArrowheads="1"/>
            </p:cNvSpPr>
            <p:nvPr/>
          </p:nvSpPr>
          <p:spPr bwMode="auto">
            <a:xfrm>
              <a:off x="5932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1,5</a:t>
              </a:r>
              <a:endParaRPr lang="ru-RU" altLang="ru-RU"/>
            </a:p>
          </p:txBody>
        </p:sp>
        <p:sp>
          <p:nvSpPr>
            <p:cNvPr id="82030" name="Rectangle 109"/>
            <p:cNvSpPr>
              <a:spLocks noChangeArrowheads="1"/>
            </p:cNvSpPr>
            <p:nvPr/>
          </p:nvSpPr>
          <p:spPr bwMode="auto">
            <a:xfrm>
              <a:off x="6356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2,0</a:t>
              </a:r>
              <a:endParaRPr lang="ru-RU" altLang="ru-RU"/>
            </a:p>
          </p:txBody>
        </p:sp>
        <p:sp>
          <p:nvSpPr>
            <p:cNvPr id="82031" name="Rectangle 110"/>
            <p:cNvSpPr>
              <a:spLocks noChangeArrowheads="1"/>
            </p:cNvSpPr>
            <p:nvPr/>
          </p:nvSpPr>
          <p:spPr bwMode="auto">
            <a:xfrm>
              <a:off x="6793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2,5</a:t>
              </a:r>
              <a:endParaRPr lang="ru-RU" altLang="ru-RU"/>
            </a:p>
          </p:txBody>
        </p:sp>
        <p:sp>
          <p:nvSpPr>
            <p:cNvPr id="82032" name="Rectangle 111"/>
            <p:cNvSpPr>
              <a:spLocks noChangeArrowheads="1"/>
            </p:cNvSpPr>
            <p:nvPr/>
          </p:nvSpPr>
          <p:spPr bwMode="auto">
            <a:xfrm>
              <a:off x="7218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3,0</a:t>
              </a:r>
              <a:endParaRPr lang="ru-RU" altLang="ru-RU"/>
            </a:p>
          </p:txBody>
        </p:sp>
        <p:sp>
          <p:nvSpPr>
            <p:cNvPr id="82033" name="Rectangle 112"/>
            <p:cNvSpPr>
              <a:spLocks noChangeArrowheads="1"/>
            </p:cNvSpPr>
            <p:nvPr/>
          </p:nvSpPr>
          <p:spPr bwMode="auto">
            <a:xfrm>
              <a:off x="7643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3,5</a:t>
              </a:r>
              <a:endParaRPr lang="ru-RU" altLang="ru-RU"/>
            </a:p>
          </p:txBody>
        </p:sp>
        <p:sp>
          <p:nvSpPr>
            <p:cNvPr id="82034" name="Rectangle 113"/>
            <p:cNvSpPr>
              <a:spLocks noChangeArrowheads="1"/>
            </p:cNvSpPr>
            <p:nvPr/>
          </p:nvSpPr>
          <p:spPr bwMode="auto">
            <a:xfrm>
              <a:off x="8067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4,0</a:t>
              </a:r>
              <a:endParaRPr lang="ru-RU" altLang="ru-RU"/>
            </a:p>
          </p:txBody>
        </p:sp>
        <p:sp>
          <p:nvSpPr>
            <p:cNvPr id="82035" name="Rectangle 114"/>
            <p:cNvSpPr>
              <a:spLocks noChangeArrowheads="1"/>
            </p:cNvSpPr>
            <p:nvPr/>
          </p:nvSpPr>
          <p:spPr bwMode="auto">
            <a:xfrm>
              <a:off x="8504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4,5</a:t>
              </a:r>
              <a:endParaRPr lang="ru-RU" altLang="ru-RU"/>
            </a:p>
          </p:txBody>
        </p:sp>
        <p:sp>
          <p:nvSpPr>
            <p:cNvPr id="82036" name="Rectangle 115"/>
            <p:cNvSpPr>
              <a:spLocks noChangeArrowheads="1"/>
            </p:cNvSpPr>
            <p:nvPr/>
          </p:nvSpPr>
          <p:spPr bwMode="auto">
            <a:xfrm>
              <a:off x="8929" y="8957"/>
              <a:ext cx="22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800">
                  <a:solidFill>
                    <a:srgbClr val="000000"/>
                  </a:solidFill>
                </a:rPr>
                <a:t>5,0</a:t>
              </a:r>
              <a:endParaRPr lang="ru-RU" altLang="ru-RU"/>
            </a:p>
          </p:txBody>
        </p:sp>
        <p:sp>
          <p:nvSpPr>
            <p:cNvPr id="82037" name="Rectangle 116"/>
            <p:cNvSpPr>
              <a:spLocks noChangeArrowheads="1"/>
            </p:cNvSpPr>
            <p:nvPr/>
          </p:nvSpPr>
          <p:spPr bwMode="auto">
            <a:xfrm>
              <a:off x="2340" y="360"/>
              <a:ext cx="242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1.1.Эмпатийность и социорефлекси</a:t>
              </a:r>
              <a:r>
                <a:rPr lang="ru-RU" altLang="ru-RU" sz="800">
                  <a:solidFill>
                    <a:srgbClr val="000000"/>
                  </a:solidFill>
                </a:rPr>
                <a:t>я</a:t>
              </a:r>
              <a:endParaRPr lang="ru-RU" altLang="ru-RU" sz="800"/>
            </a:p>
          </p:txBody>
        </p:sp>
        <p:sp>
          <p:nvSpPr>
            <p:cNvPr id="82038" name="Rectangle 117"/>
            <p:cNvSpPr>
              <a:spLocks noChangeArrowheads="1"/>
            </p:cNvSpPr>
            <p:nvPr/>
          </p:nvSpPr>
          <p:spPr bwMode="auto">
            <a:xfrm>
              <a:off x="3240" y="900"/>
              <a:ext cx="144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1.2. Самоорганизация</a:t>
              </a:r>
              <a:endParaRPr lang="ru-RU" altLang="ru-RU" sz="800"/>
            </a:p>
          </p:txBody>
        </p:sp>
        <p:sp>
          <p:nvSpPr>
            <p:cNvPr id="82039" name="Rectangle 118"/>
            <p:cNvSpPr>
              <a:spLocks noChangeArrowheads="1"/>
            </p:cNvSpPr>
            <p:nvPr/>
          </p:nvSpPr>
          <p:spPr bwMode="auto">
            <a:xfrm>
              <a:off x="3297" y="1299"/>
              <a:ext cx="134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1.3. Общая культура</a:t>
              </a:r>
              <a:endParaRPr lang="ru-RU" altLang="ru-RU" sz="800"/>
            </a:p>
          </p:txBody>
        </p:sp>
        <p:sp>
          <p:nvSpPr>
            <p:cNvPr id="82040" name="Rectangle 119"/>
            <p:cNvSpPr>
              <a:spLocks noChangeArrowheads="1"/>
            </p:cNvSpPr>
            <p:nvPr/>
          </p:nvSpPr>
          <p:spPr bwMode="auto">
            <a:xfrm>
              <a:off x="212" y="1674"/>
              <a:ext cx="438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2.1.Умение ставить цели и задачи в соответствии с возрастными и </a:t>
              </a:r>
              <a:r>
                <a:rPr lang="en-US" altLang="ru-RU" sz="800">
                  <a:solidFill>
                    <a:srgbClr val="000000"/>
                  </a:solidFill>
                </a:rPr>
                <a:t>индивидуальными особенностями обучающихся</a:t>
              </a:r>
              <a:endParaRPr lang="ru-RU" altLang="ru-RU"/>
            </a:p>
          </p:txBody>
        </p:sp>
        <p:sp>
          <p:nvSpPr>
            <p:cNvPr id="82041" name="Rectangle 120"/>
            <p:cNvSpPr>
              <a:spLocks noChangeArrowheads="1"/>
            </p:cNvSpPr>
            <p:nvPr/>
          </p:nvSpPr>
          <p:spPr bwMode="auto">
            <a:xfrm>
              <a:off x="862" y="1861"/>
              <a:ext cx="317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endParaRPr lang="ru-RU" altLang="ru-RU" sz="800"/>
            </a:p>
          </p:txBody>
        </p:sp>
        <p:sp>
          <p:nvSpPr>
            <p:cNvPr id="82042" name="Rectangle 121"/>
            <p:cNvSpPr>
              <a:spLocks noChangeArrowheads="1"/>
            </p:cNvSpPr>
            <p:nvPr/>
          </p:nvSpPr>
          <p:spPr bwMode="auto">
            <a:xfrm>
              <a:off x="799" y="2261"/>
              <a:ext cx="385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2.2.Умение перевести тему урока в педагогическую задачу</a:t>
              </a:r>
              <a:endParaRPr lang="ru-RU" altLang="ru-RU" sz="800"/>
            </a:p>
          </p:txBody>
        </p:sp>
        <p:sp>
          <p:nvSpPr>
            <p:cNvPr id="82043" name="Rectangle 122"/>
            <p:cNvSpPr>
              <a:spLocks noChangeArrowheads="1"/>
            </p:cNvSpPr>
            <p:nvPr/>
          </p:nvSpPr>
          <p:spPr bwMode="auto">
            <a:xfrm>
              <a:off x="537" y="2636"/>
              <a:ext cx="4143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2.3.Умение вовлечь обучающихся в процесс формулировки</a:t>
              </a:r>
            </a:p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целей и задач</a:t>
              </a:r>
              <a:endParaRPr lang="ru-RU" altLang="ru-RU" sz="800"/>
            </a:p>
          </p:txBody>
        </p:sp>
        <p:sp>
          <p:nvSpPr>
            <p:cNvPr id="82044" name="Rectangle 123"/>
            <p:cNvSpPr>
              <a:spLocks noChangeArrowheads="1"/>
            </p:cNvSpPr>
            <p:nvPr/>
          </p:nvSpPr>
          <p:spPr bwMode="auto">
            <a:xfrm>
              <a:off x="2700" y="2880"/>
              <a:ext cx="109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45" name="Rectangle 124"/>
            <p:cNvSpPr>
              <a:spLocks noChangeArrowheads="1"/>
            </p:cNvSpPr>
            <p:nvPr/>
          </p:nvSpPr>
          <p:spPr bwMode="auto">
            <a:xfrm>
              <a:off x="300" y="3123"/>
              <a:ext cx="437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3.1.Умение создавать ситуации, обеспечивающие успех в учебной </a:t>
              </a:r>
              <a:r>
                <a:rPr lang="en-US" altLang="ru-RU" sz="800">
                  <a:solidFill>
                    <a:srgbClr val="000000"/>
                  </a:solidFill>
                </a:rPr>
                <a:t>деятельности</a:t>
              </a:r>
              <a:endParaRPr lang="ru-RU" altLang="ru-RU" sz="800"/>
            </a:p>
            <a:p>
              <a:pPr algn="r" eaLnBrk="1" hangingPunct="1"/>
              <a:endParaRPr lang="ru-RU" altLang="ru-RU" sz="800"/>
            </a:p>
          </p:txBody>
        </p:sp>
        <p:sp>
          <p:nvSpPr>
            <p:cNvPr id="82046" name="Rectangle 125"/>
            <p:cNvSpPr>
              <a:spLocks noChangeArrowheads="1"/>
            </p:cNvSpPr>
            <p:nvPr/>
          </p:nvSpPr>
          <p:spPr bwMode="auto">
            <a:xfrm>
              <a:off x="2023" y="3310"/>
              <a:ext cx="90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47" name="Rectangle 126"/>
            <p:cNvSpPr>
              <a:spLocks noChangeArrowheads="1"/>
            </p:cNvSpPr>
            <p:nvPr/>
          </p:nvSpPr>
          <p:spPr bwMode="auto">
            <a:xfrm>
              <a:off x="900" y="3600"/>
              <a:ext cx="366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3.2.Умение создавать услови</a:t>
              </a:r>
              <a:r>
                <a:rPr lang="ru-RU" altLang="ru-RU" sz="800">
                  <a:solidFill>
                    <a:srgbClr val="000000"/>
                  </a:solidFill>
                </a:rPr>
                <a:t>я</a:t>
              </a:r>
              <a:r>
                <a:rPr lang="en-US" altLang="ru-RU" sz="800">
                  <a:solidFill>
                    <a:srgbClr val="000000"/>
                  </a:solidFill>
                </a:rPr>
                <a:t> обеспеч</a:t>
              </a:r>
              <a:r>
                <a:rPr lang="ru-RU" altLang="ru-RU" sz="800">
                  <a:solidFill>
                    <a:srgbClr val="000000"/>
                  </a:solidFill>
                </a:rPr>
                <a:t>ения</a:t>
              </a:r>
              <a:r>
                <a:rPr lang="en-US" altLang="ru-RU" sz="800">
                  <a:solidFill>
                    <a:srgbClr val="000000"/>
                  </a:solidFill>
                </a:rPr>
                <a:t> позитивн</a:t>
              </a:r>
              <a:r>
                <a:rPr lang="ru-RU" altLang="ru-RU" sz="800">
                  <a:solidFill>
                    <a:srgbClr val="000000"/>
                  </a:solidFill>
                </a:rPr>
                <a:t>ой </a:t>
              </a:r>
              <a:r>
                <a:rPr lang="en-US" altLang="ru-RU" sz="800">
                  <a:solidFill>
                    <a:srgbClr val="000000"/>
                  </a:solidFill>
                </a:rPr>
                <a:t>мотивацию обучающихся</a:t>
              </a:r>
              <a:endParaRPr lang="ru-RU" altLang="ru-RU" sz="800"/>
            </a:p>
            <a:p>
              <a:pPr algn="r" eaLnBrk="1" hangingPunct="1"/>
              <a:endParaRPr lang="ru-RU" altLang="ru-RU" sz="800"/>
            </a:p>
          </p:txBody>
        </p:sp>
        <p:sp>
          <p:nvSpPr>
            <p:cNvPr id="82048" name="Rectangle 127"/>
            <p:cNvSpPr>
              <a:spLocks noChangeArrowheads="1"/>
            </p:cNvSpPr>
            <p:nvPr/>
          </p:nvSpPr>
          <p:spPr bwMode="auto">
            <a:xfrm>
              <a:off x="1980" y="3780"/>
              <a:ext cx="166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49" name="Rectangle 128"/>
            <p:cNvSpPr>
              <a:spLocks noChangeArrowheads="1"/>
            </p:cNvSpPr>
            <p:nvPr/>
          </p:nvSpPr>
          <p:spPr bwMode="auto">
            <a:xfrm>
              <a:off x="999" y="4072"/>
              <a:ext cx="364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3.3.Умение создавать условия для самомотивирования</a:t>
              </a:r>
              <a:r>
                <a:rPr lang="ru-RU" altLang="ru-RU" sz="800">
                  <a:solidFill>
                    <a:srgbClr val="000000"/>
                  </a:solidFill>
                </a:rPr>
                <a:t> </a:t>
              </a:r>
              <a:r>
                <a:rPr lang="en-US" altLang="ru-RU" sz="800">
                  <a:solidFill>
                    <a:srgbClr val="000000"/>
                  </a:solidFill>
                </a:rPr>
                <a:t>обучающихся</a:t>
              </a:r>
              <a:endParaRPr lang="ru-RU" altLang="ru-RU" sz="800"/>
            </a:p>
            <a:p>
              <a:pPr algn="r" eaLnBrk="1" hangingPunct="1"/>
              <a:endParaRPr lang="ru-RU" altLang="ru-RU" sz="800"/>
            </a:p>
          </p:txBody>
        </p:sp>
        <p:sp>
          <p:nvSpPr>
            <p:cNvPr id="82050" name="Rectangle 129"/>
            <p:cNvSpPr>
              <a:spLocks noChangeArrowheads="1"/>
            </p:cNvSpPr>
            <p:nvPr/>
          </p:nvSpPr>
          <p:spPr bwMode="auto">
            <a:xfrm>
              <a:off x="2385" y="4260"/>
              <a:ext cx="8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51" name="Rectangle 130"/>
            <p:cNvSpPr>
              <a:spLocks noChangeArrowheads="1"/>
            </p:cNvSpPr>
            <p:nvPr/>
          </p:nvSpPr>
          <p:spPr bwMode="auto">
            <a:xfrm>
              <a:off x="1620" y="4680"/>
              <a:ext cx="295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4.1.</a:t>
              </a:r>
              <a:r>
                <a:rPr lang="ru-RU" altLang="ru-RU" sz="800">
                  <a:solidFill>
                    <a:srgbClr val="000000"/>
                  </a:solidFill>
                </a:rPr>
                <a:t>Компетентность в</a:t>
              </a:r>
              <a:r>
                <a:rPr lang="en-US" altLang="ru-RU" sz="800">
                  <a:solidFill>
                    <a:srgbClr val="000000"/>
                  </a:solidFill>
                </a:rPr>
                <a:t> метода</a:t>
              </a:r>
              <a:r>
                <a:rPr lang="ru-RU" altLang="ru-RU" sz="800">
                  <a:solidFill>
                    <a:srgbClr val="000000"/>
                  </a:solidFill>
                </a:rPr>
                <a:t>х</a:t>
              </a:r>
              <a:r>
                <a:rPr lang="en-US" altLang="ru-RU" sz="800">
                  <a:solidFill>
                    <a:srgbClr val="000000"/>
                  </a:solidFill>
                </a:rPr>
                <a:t> преподавания</a:t>
              </a:r>
              <a:endParaRPr lang="ru-RU" altLang="ru-RU" sz="800"/>
            </a:p>
          </p:txBody>
        </p:sp>
        <p:sp>
          <p:nvSpPr>
            <p:cNvPr id="82052" name="Rectangle 131"/>
            <p:cNvSpPr>
              <a:spLocks noChangeArrowheads="1"/>
            </p:cNvSpPr>
            <p:nvPr/>
          </p:nvSpPr>
          <p:spPr bwMode="auto">
            <a:xfrm>
              <a:off x="2348" y="5134"/>
              <a:ext cx="210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4.2</a:t>
              </a:r>
              <a:r>
                <a:rPr lang="ru-RU" altLang="ru-RU" sz="800">
                  <a:solidFill>
                    <a:srgbClr val="000000"/>
                  </a:solidFill>
                </a:rPr>
                <a:t>. Компетентность в</a:t>
              </a:r>
              <a:r>
                <a:rPr lang="en-US" altLang="ru-RU" sz="800">
                  <a:solidFill>
                    <a:srgbClr val="000000"/>
                  </a:solidFill>
                </a:rPr>
                <a:t> предмет</a:t>
              </a:r>
              <a:r>
                <a:rPr lang="ru-RU" altLang="ru-RU" sz="800">
                  <a:solidFill>
                    <a:srgbClr val="000000"/>
                  </a:solidFill>
                </a:rPr>
                <a:t>е </a:t>
              </a:r>
              <a:r>
                <a:rPr lang="en-US" altLang="ru-RU" sz="800">
                  <a:solidFill>
                    <a:srgbClr val="000000"/>
                  </a:solidFill>
                </a:rPr>
                <a:t>преподавани</a:t>
              </a:r>
              <a:r>
                <a:rPr lang="en-US" altLang="ru-RU" sz="700">
                  <a:solidFill>
                    <a:srgbClr val="000000"/>
                  </a:solidFill>
                </a:rPr>
                <a:t>я</a:t>
              </a:r>
              <a:endParaRPr lang="ru-RU" altLang="ru-RU"/>
            </a:p>
          </p:txBody>
        </p:sp>
        <p:sp>
          <p:nvSpPr>
            <p:cNvPr id="82053" name="Rectangle 132"/>
            <p:cNvSpPr>
              <a:spLocks noChangeArrowheads="1"/>
            </p:cNvSpPr>
            <p:nvPr/>
          </p:nvSpPr>
          <p:spPr bwMode="auto">
            <a:xfrm>
              <a:off x="699" y="5609"/>
              <a:ext cx="392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4.3.</a:t>
              </a:r>
              <a:r>
                <a:rPr lang="ru-RU" altLang="ru-RU" sz="800">
                  <a:solidFill>
                    <a:srgbClr val="000000"/>
                  </a:solidFill>
                </a:rPr>
                <a:t>Компетентность в</a:t>
              </a:r>
              <a:r>
                <a:rPr lang="en-US" altLang="ru-RU" sz="800">
                  <a:solidFill>
                    <a:srgbClr val="000000"/>
                  </a:solidFill>
                </a:rPr>
                <a:t> субъективны</a:t>
              </a:r>
              <a:r>
                <a:rPr lang="ru-RU" altLang="ru-RU" sz="800">
                  <a:solidFill>
                    <a:srgbClr val="000000"/>
                  </a:solidFill>
                </a:rPr>
                <a:t>х</a:t>
              </a:r>
              <a:r>
                <a:rPr lang="en-US" altLang="ru-RU" sz="800">
                  <a:solidFill>
                    <a:srgbClr val="000000"/>
                  </a:solidFill>
                </a:rPr>
                <a:t> условия</a:t>
              </a:r>
              <a:r>
                <a:rPr lang="ru-RU" altLang="ru-RU" sz="800">
                  <a:solidFill>
                    <a:srgbClr val="000000"/>
                  </a:solidFill>
                </a:rPr>
                <a:t>х</a:t>
              </a:r>
              <a:r>
                <a:rPr lang="en-US" altLang="ru-RU" sz="800">
                  <a:solidFill>
                    <a:srgbClr val="000000"/>
                  </a:solidFill>
                </a:rPr>
                <a:t> деятельности</a:t>
              </a:r>
              <a:endParaRPr lang="ru-RU" altLang="ru-RU" sz="800"/>
            </a:p>
          </p:txBody>
        </p:sp>
        <p:sp>
          <p:nvSpPr>
            <p:cNvPr id="82054" name="Rectangle 133"/>
            <p:cNvSpPr>
              <a:spLocks noChangeArrowheads="1"/>
            </p:cNvSpPr>
            <p:nvPr/>
          </p:nvSpPr>
          <p:spPr bwMode="auto">
            <a:xfrm>
              <a:off x="574" y="5996"/>
              <a:ext cx="408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5.1.Умение выбрать и реализовать типовые образовательные </a:t>
              </a:r>
              <a:r>
                <a:rPr lang="en-US" altLang="ru-RU" sz="800">
                  <a:solidFill>
                    <a:srgbClr val="000000"/>
                  </a:solidFill>
                </a:rPr>
                <a:t>программы</a:t>
              </a:r>
              <a:endParaRPr lang="ru-RU" altLang="ru-RU" sz="800"/>
            </a:p>
            <a:p>
              <a:pPr algn="r" eaLnBrk="1" hangingPunct="1"/>
              <a:endParaRPr lang="ru-RU" altLang="ru-RU" sz="800"/>
            </a:p>
          </p:txBody>
        </p:sp>
        <p:sp>
          <p:nvSpPr>
            <p:cNvPr id="82055" name="Rectangle 134"/>
            <p:cNvSpPr>
              <a:spLocks noChangeArrowheads="1"/>
            </p:cNvSpPr>
            <p:nvPr/>
          </p:nvSpPr>
          <p:spPr bwMode="auto">
            <a:xfrm>
              <a:off x="2248" y="6184"/>
              <a:ext cx="7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56" name="Rectangle 135"/>
            <p:cNvSpPr>
              <a:spLocks noChangeArrowheads="1"/>
            </p:cNvSpPr>
            <p:nvPr/>
          </p:nvSpPr>
          <p:spPr bwMode="auto">
            <a:xfrm>
              <a:off x="350" y="6471"/>
              <a:ext cx="431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5.2.Умение разработать собственную программу, методические и </a:t>
              </a:r>
              <a:r>
                <a:rPr lang="en-US" altLang="ru-RU" sz="800">
                  <a:solidFill>
                    <a:srgbClr val="000000"/>
                  </a:solidFill>
                </a:rPr>
                <a:t>дидактические материалы</a:t>
              </a:r>
              <a:endParaRPr lang="ru-RU" altLang="ru-RU" sz="800"/>
            </a:p>
            <a:p>
              <a:pPr algn="r" eaLnBrk="1" hangingPunct="1"/>
              <a:endParaRPr lang="ru-RU" altLang="ru-RU" sz="800"/>
            </a:p>
          </p:txBody>
        </p:sp>
        <p:sp>
          <p:nvSpPr>
            <p:cNvPr id="82057" name="Rectangle 136"/>
            <p:cNvSpPr>
              <a:spLocks noChangeArrowheads="1"/>
            </p:cNvSpPr>
            <p:nvPr/>
          </p:nvSpPr>
          <p:spPr bwMode="auto">
            <a:xfrm>
              <a:off x="1648" y="6658"/>
              <a:ext cx="1733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58" name="Rectangle 137"/>
            <p:cNvSpPr>
              <a:spLocks noChangeArrowheads="1"/>
            </p:cNvSpPr>
            <p:nvPr/>
          </p:nvSpPr>
          <p:spPr bwMode="auto">
            <a:xfrm>
              <a:off x="674" y="7058"/>
              <a:ext cx="3980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altLang="ru-RU" sz="800">
                  <a:solidFill>
                    <a:srgbClr val="000000"/>
                  </a:solidFill>
                </a:rPr>
                <a:t>5.3. Умение принимать решения в педагогических ситуациях </a:t>
              </a:r>
              <a:endParaRPr lang="ru-RU" altLang="ru-RU" sz="800"/>
            </a:p>
          </p:txBody>
        </p:sp>
        <p:sp>
          <p:nvSpPr>
            <p:cNvPr id="82059" name="Rectangle 138"/>
            <p:cNvSpPr>
              <a:spLocks noChangeArrowheads="1"/>
            </p:cNvSpPr>
            <p:nvPr/>
          </p:nvSpPr>
          <p:spPr bwMode="auto">
            <a:xfrm>
              <a:off x="774" y="7533"/>
              <a:ext cx="385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6.1.Умение устанавливать субъект-субъектные отношения</a:t>
              </a:r>
              <a:endParaRPr lang="ru-RU" altLang="ru-RU" sz="800"/>
            </a:p>
          </p:txBody>
        </p:sp>
        <p:sp>
          <p:nvSpPr>
            <p:cNvPr id="82060" name="Rectangle 139"/>
            <p:cNvSpPr>
              <a:spLocks noChangeArrowheads="1"/>
            </p:cNvSpPr>
            <p:nvPr/>
          </p:nvSpPr>
          <p:spPr bwMode="auto">
            <a:xfrm>
              <a:off x="549" y="8007"/>
              <a:ext cx="413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6.2.Умение организовать учебную  деятельность обучающихся</a:t>
              </a:r>
              <a:endParaRPr lang="ru-RU" altLang="ru-RU" sz="800"/>
            </a:p>
          </p:txBody>
        </p:sp>
        <p:sp>
          <p:nvSpPr>
            <p:cNvPr id="82061" name="Rectangle 140"/>
            <p:cNvSpPr>
              <a:spLocks noChangeArrowheads="1"/>
            </p:cNvSpPr>
            <p:nvPr/>
          </p:nvSpPr>
          <p:spPr bwMode="auto">
            <a:xfrm>
              <a:off x="1249" y="8495"/>
              <a:ext cx="345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800">
                  <a:solidFill>
                    <a:srgbClr val="000000"/>
                  </a:solidFill>
                </a:rPr>
                <a:t>6.3.Умение реализовать педагогическое оценивание</a:t>
              </a:r>
              <a:endParaRPr lang="ru-RU" altLang="ru-RU" sz="800"/>
            </a:p>
          </p:txBody>
        </p:sp>
        <p:sp>
          <p:nvSpPr>
            <p:cNvPr id="82062" name="Rectangle 141"/>
            <p:cNvSpPr>
              <a:spLocks noChangeArrowheads="1"/>
            </p:cNvSpPr>
            <p:nvPr/>
          </p:nvSpPr>
          <p:spPr bwMode="auto">
            <a:xfrm>
              <a:off x="5108" y="9332"/>
              <a:ext cx="3534" cy="324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3" name="Rectangle 142"/>
            <p:cNvSpPr>
              <a:spLocks noChangeArrowheads="1"/>
            </p:cNvSpPr>
            <p:nvPr/>
          </p:nvSpPr>
          <p:spPr bwMode="auto">
            <a:xfrm>
              <a:off x="5182" y="9444"/>
              <a:ext cx="113" cy="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4" name="Rectangle 143"/>
            <p:cNvSpPr>
              <a:spLocks noChangeArrowheads="1"/>
            </p:cNvSpPr>
            <p:nvPr/>
          </p:nvSpPr>
          <p:spPr bwMode="auto">
            <a:xfrm>
              <a:off x="5182" y="9444"/>
              <a:ext cx="113" cy="112"/>
            </a:xfrm>
            <a:prstGeom prst="rect">
              <a:avLst/>
            </a:prstGeom>
            <a:noFill/>
            <a:ln w="762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5" name="Rectangle 144"/>
            <p:cNvSpPr>
              <a:spLocks noChangeArrowheads="1"/>
            </p:cNvSpPr>
            <p:nvPr/>
          </p:nvSpPr>
          <p:spPr bwMode="auto">
            <a:xfrm>
              <a:off x="5301" y="9360"/>
              <a:ext cx="138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solidFill>
                    <a:srgbClr val="000000"/>
                  </a:solidFill>
                </a:rPr>
                <a:t> </a:t>
              </a:r>
              <a:r>
                <a:rPr lang="en-US" altLang="ru-RU" sz="1000">
                  <a:solidFill>
                    <a:srgbClr val="000000"/>
                  </a:solidFill>
                </a:rPr>
                <a:t>Самооценка</a:t>
              </a:r>
              <a:endParaRPr lang="ru-RU" altLang="ru-RU"/>
            </a:p>
          </p:txBody>
        </p:sp>
        <p:sp>
          <p:nvSpPr>
            <p:cNvPr id="82066" name="Rectangle 145"/>
            <p:cNvSpPr>
              <a:spLocks noChangeArrowheads="1"/>
            </p:cNvSpPr>
            <p:nvPr/>
          </p:nvSpPr>
          <p:spPr bwMode="auto">
            <a:xfrm>
              <a:off x="6619" y="9444"/>
              <a:ext cx="112" cy="112"/>
            </a:xfrm>
            <a:prstGeom prst="rect">
              <a:avLst/>
            </a:prstGeom>
            <a:solidFill>
              <a:srgbClr val="660066"/>
            </a:solidFill>
            <a:ln w="762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82067" name="Rectangle 146"/>
            <p:cNvSpPr>
              <a:spLocks noChangeArrowheads="1"/>
            </p:cNvSpPr>
            <p:nvPr/>
          </p:nvSpPr>
          <p:spPr bwMode="auto">
            <a:xfrm>
              <a:off x="6783" y="9360"/>
              <a:ext cx="214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1000">
                  <a:solidFill>
                    <a:srgbClr val="000000"/>
                  </a:solidFill>
                </a:rPr>
                <a:t>Экспертная оценка</a:t>
              </a:r>
              <a:endParaRPr lang="ru-RU" altLang="ru-RU"/>
            </a:p>
          </p:txBody>
        </p:sp>
        <p:sp>
          <p:nvSpPr>
            <p:cNvPr id="82068" name="Rectangle 147"/>
            <p:cNvSpPr>
              <a:spLocks noChangeArrowheads="1"/>
            </p:cNvSpPr>
            <p:nvPr/>
          </p:nvSpPr>
          <p:spPr bwMode="auto">
            <a:xfrm>
              <a:off x="62" y="62"/>
              <a:ext cx="9204" cy="9644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81926" name="Rectangle 148"/>
          <p:cNvSpPr>
            <a:spLocks noRot="1" noChangeArrowheads="1"/>
          </p:cNvSpPr>
          <p:nvPr/>
        </p:nvSpPr>
        <p:spPr bwMode="auto">
          <a:xfrm>
            <a:off x="127000" y="28575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Столбчатая диаграмма</a:t>
            </a:r>
          </a:p>
        </p:txBody>
      </p:sp>
    </p:spTree>
    <p:extLst>
      <p:ext uri="{BB962C8B-B14F-4D97-AF65-F5344CB8AC3E}">
        <p14:creationId xmlns:p14="http://schemas.microsoft.com/office/powerpoint/2010/main" val="11542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2947" name="Picture 3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4" descr="01140826"/>
          <p:cNvPicPr>
            <a:picLocks noChangeAspect="1" noChangeArrowheads="1"/>
          </p:cNvPicPr>
          <p:nvPr/>
        </p:nvPicPr>
        <p:blipFill>
          <a:blip r:embed="rId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405" b="37025"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Rot="1" noChangeArrowheads="1"/>
          </p:cNvSpPr>
          <p:nvPr/>
        </p:nvSpPr>
        <p:spPr bwMode="auto">
          <a:xfrm>
            <a:off x="395288" y="0"/>
            <a:ext cx="8385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900" b="1">
                <a:solidFill>
                  <a:schemeClr val="bg1"/>
                </a:solidFill>
                <a:latin typeface="Garamond" pitchFamily="18" charset="0"/>
              </a:rPr>
              <a:t>Лепестковая Диаграмма</a:t>
            </a:r>
          </a:p>
        </p:txBody>
      </p:sp>
      <p:pic>
        <p:nvPicPr>
          <p:cNvPr id="829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6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988300" cy="2016125"/>
          </a:xfrm>
        </p:spPr>
        <p:txBody>
          <a:bodyPr>
            <a:normAutofit fontScale="90000"/>
          </a:bodyPr>
          <a:lstStyle/>
          <a:p>
            <a:pPr>
              <a:spcBef>
                <a:spcPct val="5000"/>
              </a:spcBef>
            </a:pPr>
            <a:r>
              <a:rPr lang="ru-RU" alt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>Данные экспертной оценки и самооценки являются хорошей основой для составления программ повышения квалификации и программ дополнительного образования педагогов. Они могут также использоваться органами управления образованием в управленческих целях.</a:t>
            </a:r>
            <a:br>
              <a:rPr lang="ru-RU" alt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endParaRPr lang="ru-RU" altLang="ru-RU" sz="2000" b="1" dirty="0" smtClean="0">
              <a:solidFill>
                <a:srgbClr val="003399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74" b="12416"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 descr="01140826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300" b="13792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2200" b="1" dirty="0">
                <a:solidFill>
                  <a:srgbClr val="002164"/>
                </a:solidFill>
                <a:latin typeface="Garamond" pitchFamily="18" charset="0"/>
              </a:rPr>
              <a:t> </a:t>
            </a:r>
            <a:r>
              <a:rPr lang="ru-RU" alt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</a:t>
            </a:r>
            <a:r>
              <a:rPr lang="ru-RU" altLang="ru-RU" b="1" dirty="0" err="1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компетентностный</a:t>
            </a:r>
            <a:r>
              <a:rPr lang="ru-RU" altLang="ru-RU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профиль педагогов (получено на основе результатов исследования, проведенного в ряде регионов России)</a:t>
            </a:r>
            <a:endParaRPr lang="ru-RU" altLang="ru-RU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8640763" y="6497638"/>
            <a:ext cx="5032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400" b="1">
              <a:solidFill>
                <a:srgbClr val="333333"/>
              </a:solidFill>
              <a:latin typeface="Verdana" pitchFamily="34" charset="0"/>
            </a:endParaRPr>
          </a:p>
        </p:txBody>
      </p:sp>
      <p:pic>
        <p:nvPicPr>
          <p:cNvPr id="84998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8856663" cy="583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7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0154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Компетентностная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основа оценки и развития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sz="1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педагогических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кадров</a:t>
            </a:r>
          </a:p>
        </p:txBody>
      </p:sp>
      <p:pic>
        <p:nvPicPr>
          <p:cNvPr id="3074" name="Picture 2" descr="улит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62572" cy="43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89575"/>
            <a:ext cx="8280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66400"/>
                </a:solidFill>
                <a:latin typeface="+mj-lt"/>
                <a:ea typeface="+mj-ea"/>
                <a:cs typeface="+mj-cs"/>
              </a:rPr>
              <a:t>Структура  педагогической компетентности</a:t>
            </a:r>
          </a:p>
        </p:txBody>
      </p:sp>
      <p:pic>
        <p:nvPicPr>
          <p:cNvPr id="1026" name="Picture 2" descr="p-compe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580" y="100446"/>
            <a:ext cx="6032748" cy="6208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4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988300" cy="2016125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/>
            </a:r>
            <a:br>
              <a:rPr lang="ru-RU" altLang="ru-RU" sz="20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</a:br>
            <a:r>
              <a:rPr lang="ru-RU" altLang="ru-RU" sz="2400" b="1" i="1" dirty="0" smtClean="0">
                <a:solidFill>
                  <a:srgbClr val="990000"/>
                </a:solidFill>
                <a:effectLst/>
              </a:rPr>
              <a:t>Чтобы быть хорошим учителем надо любить то,</a:t>
            </a:r>
            <a:r>
              <a:rPr lang="ru-RU" altLang="ru-RU" sz="2400" b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2400" b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400" b="1" i="1" dirty="0" smtClean="0">
                <a:solidFill>
                  <a:srgbClr val="990000"/>
                </a:solidFill>
                <a:effectLst/>
              </a:rPr>
              <a:t> что преподаешь  и тех, кому преподаешь</a:t>
            </a:r>
            <a:r>
              <a:rPr lang="ru-RU" altLang="ru-RU" sz="2400" b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2400" b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400" b="1" i="1" dirty="0" smtClean="0">
                <a:solidFill>
                  <a:srgbClr val="990000"/>
                </a:solidFill>
                <a:effectLst/>
              </a:rPr>
              <a:t>В. Ключевский</a:t>
            </a:r>
            <a:r>
              <a:rPr lang="ru-RU" altLang="ru-RU" sz="2000" b="1" i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2000" b="1" i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000" b="1" i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2000" b="1" i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000" i="1" dirty="0" smtClean="0">
                <a:solidFill>
                  <a:srgbClr val="990000"/>
                </a:solidFill>
                <a:effectLst/>
              </a:rPr>
              <a:t/>
            </a:r>
            <a:br>
              <a:rPr lang="ru-RU" altLang="ru-RU" sz="2000" i="1" dirty="0" smtClean="0">
                <a:solidFill>
                  <a:srgbClr val="990000"/>
                </a:solidFill>
                <a:effectLst/>
              </a:rPr>
            </a:br>
            <a:r>
              <a:rPr lang="ru-RU" altLang="ru-RU" sz="2000" i="1" dirty="0" smtClean="0">
                <a:effectLst/>
              </a:rPr>
              <a:t/>
            </a:r>
            <a:br>
              <a:rPr lang="ru-RU" altLang="ru-RU" sz="2000" i="1" dirty="0" smtClean="0">
                <a:effectLst/>
              </a:rPr>
            </a:br>
            <a:r>
              <a:rPr lang="ru-RU" altLang="ru-RU" sz="2400" b="1" dirty="0" smtClean="0">
                <a:solidFill>
                  <a:srgbClr val="003399"/>
                </a:solidFill>
                <a:effectLst/>
                <a:latin typeface="Verdana" pitchFamily="34" charset="0"/>
              </a:rPr>
              <a:t>В заключении хочется искренне пожелание педагогам благополучия,  творческого поиска и удачи!</a:t>
            </a:r>
          </a:p>
        </p:txBody>
      </p:sp>
    </p:spTree>
    <p:extLst>
      <p:ext uri="{BB962C8B-B14F-4D97-AF65-F5344CB8AC3E}">
        <p14:creationId xmlns:p14="http://schemas.microsoft.com/office/powerpoint/2010/main" val="271345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8712968" cy="655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001543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66400"/>
                </a:solidFill>
                <a:latin typeface="+mj-lt"/>
                <a:ea typeface="+mj-ea"/>
                <a:cs typeface="+mj-cs"/>
              </a:rPr>
              <a:t>Единство требований к подготовке, оценке и развитию педагогических кадров</a:t>
            </a:r>
          </a:p>
        </p:txBody>
      </p:sp>
      <p:pic>
        <p:nvPicPr>
          <p:cNvPr id="2050" name="Picture 2" descr="компетентност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97448"/>
            <a:ext cx="6742621" cy="491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15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198</TotalTime>
  <Words>4890</Words>
  <Application>Microsoft Office PowerPoint</Application>
  <PresentationFormat>Экран (4:3)</PresentationFormat>
  <Paragraphs>822</Paragraphs>
  <Slides>80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2" baseType="lpstr">
      <vt:lpstr>Аспект</vt:lpstr>
      <vt:lpstr>Диаграмма</vt:lpstr>
      <vt:lpstr>Компетентный педагог:  единство требований  к подготовке, оценке, развитию</vt:lpstr>
      <vt:lpstr>Презентация PowerPoint</vt:lpstr>
      <vt:lpstr>В основу определения педагогической компетентности положен психологический анализ  деятельности  учителя и ученика   Использованные методы: психолого-педагогический анализ деятельности анализ требований стандартов опросы педагогов, учащихся и других участников образовательного процесса</vt:lpstr>
      <vt:lpstr>Презентация PowerPoint</vt:lpstr>
      <vt:lpstr>Презентация PowerPoint</vt:lpstr>
      <vt:lpstr>Проверка взаимосвязей выделенных компетенций и общего показателя успешности педагогической деятельности показала:  </vt:lpstr>
      <vt:lpstr>Презентация PowerPoint</vt:lpstr>
      <vt:lpstr>Презентация PowerPoint</vt:lpstr>
      <vt:lpstr>Презентация PowerPoint</vt:lpstr>
      <vt:lpstr>Выявление уровня квалификации педагогических работников для установления соответствия занимаемой должности  (проведение письменного квалификационного испытания)  Написание конспекта урока  или  Решение педагогических ситуаций</vt:lpstr>
      <vt:lpstr>Цель подготовки конспекта урока как формы квалификационного испытания:    Оценка уровня сформированности профессиональных педагогических компетенций, на основе которой выносится суждение о соответствии педагога занимаемой должности.</vt:lpstr>
      <vt:lpstr>Задача педагога в ходе написания конспекта урока –   продемонстрировать владение материалом по преподаваемому предмету и достаточный уровень сформированности педагогических компетенций, позволяющих ему эффективно решать педагогические задачи при реализации учебной программы</vt:lpstr>
      <vt:lpstr>Общие требования к написанию конспекта урока:  1. Педагогу заранее предлагается  определить учебный предмет и программу, в рамках которой будет выполняться письменная работа.    2.  При проведении письменного квалификационного испытания педагогу предлагается инструкция, содержащая цель работы, тему урока, по которой должен быть составлен конспект, критерии оценки.  3. В случае необходимости, педагог имеет право исключить ряд не желательных (не более пяти) для него тем, представленных в программе.    4. Время, предоставляемое аттестуемому педагогу на написание конспекта урока, составляет 1,5 – 2 часа.   5. Конспект урока должен быть связан с освоением новой темы (нового учебного материала).  6. Конспект предполагает отражение основных этапов урока: организационный момент, опрос учащихся по заданному на дом материалу, объяснение нового материала, закрепление учебного материала, задание на дом. При написании конспекта педагог может пропустить отдельные этапы или изменить структуру урока в соответствии со своим индивидуальным видением его построения.  7. Педагогу должны быть заранее известны критерии, по которым будет оцениваться его работа.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письменной работы экспертом производится в соответствии с системой разработанных критериев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Суждения экспертов заносятся  в табличную схему оценки письменной работы педагога </vt:lpstr>
      <vt:lpstr>Презентация PowerPoint</vt:lpstr>
      <vt:lpstr>Обращаем внимание!  Эксперт выносит суждения только о тех компетенциях, которые возможно оценить в той или иной части урока.        Не каждый из этапов урока позволяет оценить все компетентности, поэтому некоторые из ячеек таблицы могут оставаться незаполненными.</vt:lpstr>
      <vt:lpstr>Презентация PowerPoint</vt:lpstr>
      <vt:lpstr>Обработка полученных результатов   По итогам оценки суммируются все положительные оценки отдельно по каждой из базовых педагогических компетенций и по каждому их этапов урока.         Полученная сумма делится на общее количество оценок по соответствующей компетентности или по этапу урока.</vt:lpstr>
      <vt:lpstr>Презентация PowerPoint</vt:lpstr>
      <vt:lpstr>Итоговый показатель может варьироваться в пределах от 0 до 1 балла. Он интерпретируется следующим образом:   От 0,5 до 1 балла  – соответствие занимаемой должности: педагог продемонстрировал владение основным содержанием предмета и владение базовыми педагогическими компетенциями.   От 0 до 0,49 балла  – несоответствие занимаемой должности: учитель не продемонстрировал достаточного знания учебного предмета, он недостаточно владеет базовыми педагогическими компетенциями.</vt:lpstr>
      <vt:lpstr>По результатам экспертной оценки могут быть разработаны предложения по индивидуальной программе повышения квалификации, направленной на развитие наименее слабо представленных педагогических компетенций.  Важно отметить, что принятие решения о несоответствии занимаемой должности не является для учителя необратимым. Работодатель в данном случае может обеспечить обучение, повышение квалификации такого учителя и повторное прохождение им процедуры аттестации.  </vt:lpstr>
      <vt:lpstr>Решение педагогических ситуаций как форма письменного квалификационного испытания </vt:lpstr>
      <vt:lpstr>Инструкция для педагога:   «В рамках проведения квалификационного испытания с целью установления соответствия занимаемой должности Вам предлагается решить три педагогических ситуации.   Внимательно прочитайте описание каждой ситуации  и предложите Ваш вариант действий для их конструктивного разрешения. На выполнение задания Вам дается 1.5 часа.   При оценке результатов будет учитываться конструктивность и обоснованность предложенного Вами способа разрешения сложившейся ситуации:       - умение оперативно сориентироваться в ситуации и причинах ее возникновения;       - умение выбрать обоснованный ориентир для выстраивания собственного поведения;       - умение поставить и реализовать педагогические цели и задачи в различных, даже неожиданных ситуациях;       - умение учитывать особенности обучающихся;      - умение выработать и реализовать способ педагогического воздействия для  разрешения сложившейся ситуации;       - умение предвидеть результаты воздействия».    </vt:lpstr>
      <vt:lpstr>Система оценки  Предложенные варианты по каждой из ситуаций оцениваются по трёхбалльной системе:   0 баллов – вариант ответа отсутствует или предложенный вариант является антипедагогическим. Предлагается такой вариант решения, при котором проявляющиеся трудности  и проблемы обучающихся (нарушение дисциплины, асоциальность, противодействие, конфликтность  и т.д.)  усилятся. Предложенный вариант может свидетельствовать о попустительстве и равнодушии к происходящему. В ответе может проявиться негативное отношение  к другим участникам образовательного процесса, неудовлетворенность собственным социальным положением и др.    1 балл – приведен вариант разрешения ситуации нейтрального типа, это возможный, но не конструктивный  вариант реагирования. Ситуация не станет хуже, но и не улучшится. Воспитательный и обучающий эффект будут минимальными. Ответ не имеет обоснования или приведенное обоснование является не существенным. Решение направлено на то, чтобы «здесь и теперь» ситуация выглядела безпроблемной, а его  негативное влияние на поведение и личностные характеристики обучающегося  в будущем практически не учитывается.   2 балла –  предложенный вариант реагирования направлен на достижение положительного воспитательного и (или) обучающего эффекта. В предлагаемом решении демонстрируется понимающее отношение к обучающимся, учитываются условия проблемной ситуации. Однако предложенное описание не содержит достаточного обоснования, направленность педагога на положительный эффект не подкреплена знаниями об особенностях возраста обучающихся, ведущих потребностях и мотивах, возможных причинах проблемного поведения, последствиях выбранного способа воздействия и др.   3 балла – дан конструктивный вариант реагирования и приведено его качественное  обоснование. Предложенный вариант будет способствовать достижению определенных (указанных учителем) педагогических целей, формированию позитивных новообразований в форме знаний, умений или качеств личности обучающегося. Обоснование включает анализ педагогической ситуации, изложение  возможных причин ее возникновения, постановку педагогических целей и задач; учет особенностей обучающихся; описание возможных ответных реакций обучающихся и других участников инцидента, предвидение результатов воздействия. </vt:lpstr>
      <vt:lpstr>Примеры заданий  1. Обучающийся, явно демонстрируя свое плохое отношение к кому-либо из одноклассников, говорит: «Я не хочу выполнять задание вместе с ним». Как Вы отреагируете (как поступите, что сделаете, скажите и др.) в данной ситуации и почему? Напишите Ваш вариант объемом не более 1 страницы.   2. Представьте себе, что Вы классный руководитель. Ваши ученики  ушли с последнего урока в кино и таким образом сорвали занятие. На следующий день Вы приходите в класс и спрашиваете, кто был инициатором идеи, в ответ – молчание.  Как Вы отреагируете (как поступите, сделаете, что скажете и др.) в данной ситуации и почему? Напишите Ваш вариант объемом не более 1 страницы.   3. Вы предлагаете задание учащимся на уроке, а они дружно говорят, что уже решали его с педагогом, который заменял Вас на предыдущем занятии. Как Вы отреагируете (как поступите, что сделаете, скажете и др.) в данной ситуации и почему? Напишите Ваш вариант, ориентируясь на тему, которую Вы сейчас изучаете с классом  объемом не более 1 страницы.</vt:lpstr>
      <vt:lpstr>Анализ результатов   За выполнение трех заданий педагог может получить  от 0 до 9 баллов.   Для получения положительного заключения о соответствии занимаемой должности достаточно набрать 4 балла. Подсчет общего количества баллов осуществляется методом сложения  количества баллов, полученных  за решение каждой из трех ситуаций по формуле:  ПС = А + В + С   Где ПС – показатель соответствия занимаемой должности, А – оценка за решение первой ситуации, В – оценка за решение второй ситуации, С – оценка за решение третьей ситуации.  Комиссия принимает одно из следующих решений:  Соответствует занимаемой должности – в том случае, если педагог набрал 4 и более балла. Не соответствует занимаемой должности – если педагог набрал менее 4-х баллов.</vt:lpstr>
      <vt:lpstr>Оценка соответствия требованиям первой и высшей квалификационных категорий   Экспертная оценка  педагогической компетентности  Самооценка педагогической компететности   </vt:lpstr>
      <vt:lpstr>Экспертная оценка  педагогической компетентности  Для проведения оценки педагогической компетентности подготовлены экспертные листы, включающие специально разработанные  параметры для оценки каждого из показателей педагогической компетентности </vt:lpstr>
      <vt:lpstr>Экспертам предлагается оценить ряд параметров, отражающих уровень развития соответствующих педагогических компетенций, по 5-бальной шкале:</vt:lpstr>
      <vt:lpstr>При проведении экспертной оценки экспертам рекомендуется использовать следующие источники:</vt:lpstr>
      <vt:lpstr> Методика содержит предложения  по источникам оценивания каждого из пунктов экспертного листа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 для подсчета результатов экспертной оценки  (среднего значения) по каждой из компетенций:</vt:lpstr>
      <vt:lpstr>Ключ для подсчета результатов экспертной оценки (среднего значения) по каждой из компетенций:</vt:lpstr>
      <vt:lpstr>Презентация PowerPoint</vt:lpstr>
      <vt:lpstr>Пример числового представления результатов оценки</vt:lpstr>
      <vt:lpstr>Презентация PowerPoint</vt:lpstr>
      <vt:lpstr>Презентация PowerPoint</vt:lpstr>
      <vt:lpstr>Презентация PowerPoint</vt:lpstr>
      <vt:lpstr>Анализ результатов экспертной оценки, подготовка экспертного заключения:</vt:lpstr>
      <vt:lpstr>Самооценка педагогической компетентности предполагает оценку педагогом своих компетенций.    Для проведения самооценки педагогической компетентности разработаны листы самооценки.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результате получаются данные, отражающие оценку педагогом уровня развития у него компетенций педагогической деятельности, влияющих на ее успешность.       В ходе экспертизы данные самооценки сопоставляются с данными экспертной оценки. Результаты представлены на следующих рисунках.  </vt:lpstr>
      <vt:lpstr>Презентация PowerPoint</vt:lpstr>
      <vt:lpstr>Презентация PowerPoint</vt:lpstr>
      <vt:lpstr>Данные экспертной оценки и самооценки являются хорошей основой для составления программ повышения квалификации и программ дополнительного образования педагогов. Они могут также использоваться органами управления образованием в управленческих целях. </vt:lpstr>
      <vt:lpstr>Презентация PowerPoint</vt:lpstr>
      <vt:lpstr>Презентация PowerPoint</vt:lpstr>
      <vt:lpstr> Чтобы быть хорошим учителем надо любить то,  что преподаешь  и тех, кому преподаешь В. Ключевский    В заключении хочется искренне пожелание педагогам благополучия,  творческого поиска и удачи!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Компетентный педагог:  единство требований к подготовке, оценке, развитию</dc:title>
  <dc:creator>student</dc:creator>
  <cp:lastModifiedBy>Наталья Николаевна Новикова</cp:lastModifiedBy>
  <cp:revision>21</cp:revision>
  <dcterms:modified xsi:type="dcterms:W3CDTF">2015-05-21T07:14:50Z</dcterms:modified>
</cp:coreProperties>
</file>