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sldIdLst>
    <p:sldId id="257" r:id="rId2"/>
    <p:sldId id="678" r:id="rId3"/>
    <p:sldId id="679" r:id="rId4"/>
    <p:sldId id="682" r:id="rId5"/>
    <p:sldId id="680" r:id="rId6"/>
    <p:sldId id="681" r:id="rId7"/>
    <p:sldId id="674" r:id="rId8"/>
    <p:sldId id="675" r:id="rId9"/>
    <p:sldId id="676" r:id="rId10"/>
    <p:sldId id="684" r:id="rId11"/>
    <p:sldId id="646" r:id="rId12"/>
    <p:sldId id="686" r:id="rId13"/>
    <p:sldId id="663" r:id="rId14"/>
    <p:sldId id="664" r:id="rId15"/>
    <p:sldId id="687" r:id="rId16"/>
    <p:sldId id="665" r:id="rId17"/>
    <p:sldId id="688" r:id="rId18"/>
    <p:sldId id="691" r:id="rId19"/>
    <p:sldId id="690" r:id="rId20"/>
    <p:sldId id="685" r:id="rId21"/>
    <p:sldId id="689" r:id="rId22"/>
    <p:sldId id="695" r:id="rId23"/>
    <p:sldId id="699" r:id="rId24"/>
    <p:sldId id="698" r:id="rId25"/>
    <p:sldId id="697" r:id="rId26"/>
    <p:sldId id="696" r:id="rId27"/>
    <p:sldId id="693" r:id="rId28"/>
    <p:sldId id="702" r:id="rId29"/>
    <p:sldId id="701" r:id="rId30"/>
    <p:sldId id="703" r:id="rId31"/>
    <p:sldId id="659" r:id="rId32"/>
    <p:sldId id="700" r:id="rId33"/>
    <p:sldId id="660" r:id="rId34"/>
    <p:sldId id="662" r:id="rId35"/>
    <p:sldId id="704" r:id="rId36"/>
    <p:sldId id="671" r:id="rId37"/>
    <p:sldId id="669" r:id="rId38"/>
    <p:sldId id="705" r:id="rId39"/>
    <p:sldId id="706" r:id="rId40"/>
    <p:sldId id="661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86"/>
    <a:srgbClr val="FF3300"/>
    <a:srgbClr val="FF9933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8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8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7CC96EC2-C244-4CE1-A60E-440C3217F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59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/>
                </a:p>
              </p:txBody>
            </p:sp>
          </p:grpSp>
        </p:grpSp>
      </p:grpSp>
      <p:sp>
        <p:nvSpPr>
          <p:cNvPr id="387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F790-75D6-4602-8669-B3B880B16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E1FD-805A-4FC1-AECB-6904C47A7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F2BDC-CFF9-41DC-8B58-6E60949A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83EC8-D45D-4AF5-9046-10F1093467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10C32-A39F-4DA7-8A07-F4A2139187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1B13F-41DC-445B-9B23-00461D6DA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211F8-A651-4455-9702-67BD1CDF0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DC9FD-0332-4B5D-9D4D-C2570688A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976EF-96D5-4FCD-B720-8157E7E93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E2255-32DA-4AA3-8AFB-0D579D8FF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EFEB0-1400-416F-9E9B-D71275559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A2F8F-105C-4D3C-BA67-D592508F7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04EB6-4F1B-457D-AC52-6F9B3E60C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386051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2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386053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4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386055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6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7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8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59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0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1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2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3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4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386065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6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/>
            </a:p>
          </p:txBody>
        </p:sp>
        <p:sp>
          <p:nvSpPr>
            <p:cNvPr id="386067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8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69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0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1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2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3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4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5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6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6077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0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6082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6083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6084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D820E54D-9FAC-446A-BECC-12BB7420E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ransition>
    <p:whee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1989138"/>
            <a:ext cx="4967287" cy="1744662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Подходы к формированию специальных педагогических компетенций</a:t>
            </a:r>
            <a:endParaRPr lang="ru-RU" altLang="ru-RU" b="1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075" name="Рисунок 3" descr="Student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071546"/>
            <a:ext cx="207325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Кластер специальных компетенций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204864"/>
            <a:ext cx="7491412" cy="4010185"/>
          </a:xfrm>
        </p:spPr>
        <p:txBody>
          <a:bodyPr/>
          <a:lstStyle/>
          <a:p>
            <a:r>
              <a:rPr lang="ru-RU" dirty="0" smtClean="0"/>
              <a:t>Определяется требованиями профессионального стандарта педагога, обобщенными или специальными трудовыми функциями </a:t>
            </a:r>
            <a:endParaRPr lang="ru-RU" dirty="0"/>
          </a:p>
        </p:txBody>
      </p:sp>
      <p:pic>
        <p:nvPicPr>
          <p:cNvPr id="4" name="Рисунок 3" descr="3D Figures_1725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2535" y="4143381"/>
            <a:ext cx="3621465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498475"/>
            <a:ext cx="670561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Arial" charset="0"/>
              </a:rPr>
              <a:t>Дополнительное образование как сфера профессиональной деятельности педагога (выполнения обобщенных трудовых функций)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2420888"/>
            <a:ext cx="7705748" cy="3817986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folHlink"/>
                </a:solidFill>
              </a:rPr>
              <a:t>Понятие, особенности, предназначение дополнительного образования</a:t>
            </a:r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folHlink"/>
                </a:solidFill>
              </a:rPr>
              <a:t>Цели, функции, формы организации дополнительного образования</a:t>
            </a:r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folHlink"/>
                </a:solidFill>
              </a:rPr>
              <a:t>Особенности и тенденции организации дополнительного образования в разных типах образовательных учреждений</a:t>
            </a:r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2800" dirty="0" smtClean="0">
                <a:solidFill>
                  <a:schemeClr val="folHlink"/>
                </a:solidFill>
              </a:rPr>
              <a:t>Современные направления и приоритеты развития дополнительного образования в РФ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folHlink"/>
                </a:solidFill>
              </a:rPr>
              <a:t> </a:t>
            </a:r>
          </a:p>
        </p:txBody>
      </p:sp>
      <p:pic>
        <p:nvPicPr>
          <p:cNvPr id="4100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AutoShape 8"/>
          <p:cNvSpPr>
            <a:spLocks noChangeArrowheads="1"/>
          </p:cNvSpPr>
          <p:nvPr/>
        </p:nvSpPr>
        <p:spPr bwMode="auto">
          <a:xfrm>
            <a:off x="1331913" y="115888"/>
            <a:ext cx="792162" cy="765175"/>
          </a:xfrm>
          <a:prstGeom prst="wedgeEllipseCallout">
            <a:avLst>
              <a:gd name="adj1" fmla="val -61625"/>
              <a:gd name="adj2" fmla="val 96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600" b="1" dirty="0" smtClean="0">
                <a:latin typeface="Arial" charset="0"/>
              </a:rPr>
              <a:t>2</a:t>
            </a:r>
            <a:r>
              <a:rPr lang="ru-RU" altLang="ru-RU" sz="3600" dirty="0" smtClean="0"/>
              <a:t>.</a:t>
            </a:r>
            <a:endParaRPr lang="ru-RU" altLang="ru-RU" sz="3600" dirty="0"/>
          </a:p>
        </p:txBody>
      </p:sp>
    </p:spTree>
  </p:cSld>
  <p:clrMapOvr>
    <a:masterClrMapping/>
  </p:clrMapOvr>
  <p:transition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928670"/>
            <a:ext cx="7705748" cy="5310205"/>
          </a:xfrm>
        </p:spPr>
        <p:txBody>
          <a:bodyPr/>
          <a:lstStyle/>
          <a:p>
            <a:r>
              <a:rPr lang="ru-RU" sz="2000" dirty="0" smtClean="0"/>
              <a:t>Многоплановость педагогической деятельности в сфере ДОД ставит задачу </a:t>
            </a:r>
            <a:r>
              <a:rPr lang="ru-RU" sz="2000" i="1" dirty="0" smtClean="0">
                <a:solidFill>
                  <a:srgbClr val="FF0000"/>
                </a:solidFill>
              </a:rPr>
              <a:t>комплексной профессиональной подготовки педагогических кадров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на основе сочетания профилей предметной педагогической подготовки, предметной профессиональной подготовки и специальной подготовки к работе в сфере ДОД.</a:t>
            </a:r>
          </a:p>
          <a:p>
            <a:r>
              <a:rPr lang="ru-RU" sz="2000" dirty="0" smtClean="0"/>
              <a:t>Отсутствие государственных образовательных стандартов, учебников предъявляет значительно более высокие требования к педагогу сферы ДОД, в сравнении с учителем общеобразовательных предметов, в плане </a:t>
            </a:r>
            <a:r>
              <a:rPr lang="ru-RU" sz="2000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sz="2000" dirty="0" smtClean="0">
                <a:solidFill>
                  <a:srgbClr val="FF0000"/>
                </a:solidFill>
              </a:rPr>
              <a:t> компетенций </a:t>
            </a:r>
            <a:r>
              <a:rPr lang="ru-RU" sz="2000" dirty="0" err="1" smtClean="0">
                <a:solidFill>
                  <a:srgbClr val="FF0000"/>
                </a:solidFill>
              </a:rPr>
              <a:t>целеполагания</a:t>
            </a:r>
            <a:r>
              <a:rPr lang="ru-RU" sz="2000" dirty="0" smtClean="0">
                <a:solidFill>
                  <a:srgbClr val="FF0000"/>
                </a:solidFill>
              </a:rPr>
              <a:t>, проектирования, анализа и оценки образовательного процесса и его результатов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5888"/>
            <a:ext cx="6732587" cy="1223962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>Анализ состояния и проблем кадрового обеспечения сферы ДОД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5618162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Перечень, характеристика и проблемы кадрового обеспечения сферы ДОД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Нормативно-правовое регулирование профессиональной деятельности в сфере ДОД 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Государственный заказ системе дополнительного образования детей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Заказ рынка труда на кадры ДОД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Направления совершенствования системы подготовки педагогов для сферы дополнительного образования детей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endParaRPr lang="ru-RU" altLang="ru-RU" sz="1800" dirty="0" smtClean="0"/>
          </a:p>
        </p:txBody>
      </p:sp>
      <p:pic>
        <p:nvPicPr>
          <p:cNvPr id="5124" name="Рисунок 5" descr="istock_000004405846sma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868863"/>
            <a:ext cx="233997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Содержимое 4" descr="176253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AutoShape 8"/>
          <p:cNvSpPr>
            <a:spLocks noChangeArrowheads="1"/>
          </p:cNvSpPr>
          <p:nvPr/>
        </p:nvSpPr>
        <p:spPr bwMode="auto">
          <a:xfrm>
            <a:off x="1331913" y="115888"/>
            <a:ext cx="792162" cy="765175"/>
          </a:xfrm>
          <a:prstGeom prst="wedgeEllipseCallout">
            <a:avLst>
              <a:gd name="adj1" fmla="val -61625"/>
              <a:gd name="adj2" fmla="val 96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600" b="1" dirty="0" smtClean="0">
                <a:latin typeface="Arial" charset="0"/>
              </a:rPr>
              <a:t>3</a:t>
            </a:r>
            <a:r>
              <a:rPr lang="ru-RU" altLang="ru-RU" sz="3600" dirty="0" smtClean="0"/>
              <a:t>.</a:t>
            </a:r>
            <a:endParaRPr lang="ru-RU" altLang="ru-RU" sz="3600" dirty="0"/>
          </a:p>
        </p:txBody>
      </p:sp>
      <p:sp>
        <p:nvSpPr>
          <p:cNvPr id="7" name="Нашивка 6"/>
          <p:cNvSpPr/>
          <p:nvPr/>
        </p:nvSpPr>
        <p:spPr>
          <a:xfrm rot="5400000">
            <a:off x="-8776" y="1651826"/>
            <a:ext cx="1285883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Нашивка 7"/>
          <p:cNvSpPr/>
          <p:nvPr/>
        </p:nvSpPr>
        <p:spPr>
          <a:xfrm rot="5400000">
            <a:off x="-34564" y="2677746"/>
            <a:ext cx="1337459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Нашивка 8"/>
          <p:cNvSpPr/>
          <p:nvPr/>
        </p:nvSpPr>
        <p:spPr>
          <a:xfrm rot="5400000">
            <a:off x="26942" y="3687810"/>
            <a:ext cx="1214447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Нашивка 9"/>
          <p:cNvSpPr/>
          <p:nvPr/>
        </p:nvSpPr>
        <p:spPr>
          <a:xfrm rot="5400000">
            <a:off x="26943" y="4687942"/>
            <a:ext cx="1214446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Нашивка 10"/>
          <p:cNvSpPr/>
          <p:nvPr/>
        </p:nvSpPr>
        <p:spPr>
          <a:xfrm rot="5400000">
            <a:off x="26942" y="5616612"/>
            <a:ext cx="1214446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>
    <p:whee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228600"/>
            <a:ext cx="715645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	</a:t>
            </a: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Нормативно-правовое регулирование процесса подготовки кадров для сферы ДОД определяется:</a:t>
            </a:r>
            <a:endParaRPr lang="ru-RU" sz="28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1428728" y="1857364"/>
            <a:ext cx="7715272" cy="4310062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Документы Федерального уровня (разных ведомств), регламентирующие деятельность в сфере ДОД;</a:t>
            </a:r>
          </a:p>
          <a:p>
            <a:pPr eaLnBrk="1" hangingPunct="1"/>
            <a:r>
              <a:rPr lang="ru-RU" altLang="ru-RU" sz="2400" dirty="0" smtClean="0"/>
              <a:t>Единый квалификационный справочник для работников образования в части кадрового обеспечения сферы ДОД </a:t>
            </a:r>
          </a:p>
          <a:p>
            <a:pPr eaLnBrk="1" hangingPunct="1"/>
            <a:r>
              <a:rPr lang="ru-RU" altLang="ru-RU" sz="2400" dirty="0" smtClean="0"/>
              <a:t>Профессиональный стандарт педагога ДОД (проект)</a:t>
            </a:r>
          </a:p>
          <a:p>
            <a:pPr eaLnBrk="1" hangingPunct="1"/>
            <a:r>
              <a:rPr lang="ru-RU" altLang="ru-RU" sz="2400" dirty="0" smtClean="0"/>
              <a:t>ФГОС ВПО (СПО) подготовки педагогических кадров </a:t>
            </a:r>
          </a:p>
        </p:txBody>
      </p:sp>
      <p:pic>
        <p:nvPicPr>
          <p:cNvPr id="6148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Государственный заказ на педагогические и управленческие кадры сферы ДОД определяется следующими положениями:</a:t>
            </a: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24000"/>
            <a:ext cx="7777186" cy="4714875"/>
          </a:xfrm>
        </p:spPr>
        <p:txBody>
          <a:bodyPr/>
          <a:lstStyle/>
          <a:p>
            <a:r>
              <a:rPr lang="ru-RU" sz="1600" dirty="0" smtClean="0"/>
              <a:t>развитие системы дополнительного образования детей России актуализирует новые требования к уровню квалификации педагога сферы ДОД различной ведомственной принадлежности, </a:t>
            </a:r>
          </a:p>
          <a:p>
            <a:r>
              <a:rPr lang="ru-RU" sz="1600" dirty="0" smtClean="0"/>
              <a:t>внедрение новых моделей оплаты труда педагога, обеспечивающего высокие результаты образовательной деятельности ребенка; </a:t>
            </a:r>
          </a:p>
          <a:p>
            <a:r>
              <a:rPr lang="ru-RU" sz="1600" dirty="0" smtClean="0"/>
              <a:t>повышение социального статуса организаций и педагогов, занятых в сфере дополнительного образования;</a:t>
            </a:r>
          </a:p>
          <a:p>
            <a:r>
              <a:rPr lang="ru-RU" sz="1600" dirty="0" smtClean="0"/>
              <a:t>привлечение к педагогической работе граждан, не имеющих педагогического образования, но любящих и умеющих работать с детьми;</a:t>
            </a:r>
          </a:p>
          <a:p>
            <a:r>
              <a:rPr lang="ru-RU" sz="1600" dirty="0" smtClean="0"/>
              <a:t>формирование у педагогических работников и руководителей образовательных учреждений сферы ДОД компетенций в области выявления, развития, сопровождения и поддержки детей и молодежи с особыми образовательными потребностями;</a:t>
            </a:r>
          </a:p>
          <a:p>
            <a:r>
              <a:rPr lang="ru-RU" sz="1600" dirty="0" smtClean="0"/>
              <a:t>обновление образовательных программ </a:t>
            </a:r>
            <a:r>
              <a:rPr lang="ru-RU" sz="1600" dirty="0" err="1" smtClean="0"/>
              <a:t>бакалавриата</a:t>
            </a:r>
            <a:r>
              <a:rPr lang="ru-RU" sz="1600" dirty="0" smtClean="0"/>
              <a:t>, магистратуры и дополнительного профессионального образования по педагогическим специальностям сферы дополнительного образования детей;</a:t>
            </a:r>
          </a:p>
          <a:p>
            <a:r>
              <a:rPr lang="ru-RU" sz="1600" dirty="0" smtClean="0"/>
              <a:t>создание сетей консультационно-методического сопровождения профессиональной деятельности педагогов.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whee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5888"/>
            <a:ext cx="6732587" cy="1223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Отечественный и зарубежный опыт подготовки кадров для сферы ДОД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5761037" cy="5300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Отечественный опыт подготовки кадров ДОД в сфере СПО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Отечественный опыт подготовки кадров ДОД в сфере ВПО (бакалавр, специалист, магистр)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Отечественный опыт переподготовки кадров сферы ДОД в системе ДПО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Отечественный опыт повышения квалификации кадров ДОД в сфере ДПО</a:t>
            </a:r>
          </a:p>
          <a:p>
            <a:pPr eaLnBrk="1" hangingPunct="1">
              <a:lnSpc>
                <a:spcPct val="80000"/>
              </a:lnSpc>
              <a:buFont typeface="Times New Roman" pitchFamily="18" charset="0"/>
              <a:buAutoNum type="arabicPeriod"/>
            </a:pPr>
            <a:r>
              <a:rPr lang="ru-RU" altLang="ru-RU" sz="2400" dirty="0" smtClean="0"/>
              <a:t>Зарубежный опыт подготовки кадров ДОД</a:t>
            </a:r>
          </a:p>
        </p:txBody>
      </p:sp>
      <p:pic>
        <p:nvPicPr>
          <p:cNvPr id="7172" name="Рисунок 5" descr="istock_000004405846sma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868863"/>
            <a:ext cx="233997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Содержимое 4" descr="176253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1412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Анализ запроса рынка труда на педагогов сферы ДОД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8913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928934"/>
            <a:ext cx="6143668" cy="392906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285853" y="1214422"/>
            <a:ext cx="785814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+mn-lt"/>
              </a:rPr>
              <a:t>Базой исследования </a:t>
            </a:r>
            <a:r>
              <a:rPr lang="ru-RU" sz="1400" b="1" i="1" dirty="0">
                <a:latin typeface="+mn-lt"/>
              </a:rPr>
              <a:t>запроса рынка труда</a:t>
            </a:r>
            <a:r>
              <a:rPr lang="ru-RU" sz="1400" dirty="0">
                <a:latin typeface="+mn-lt"/>
              </a:rPr>
              <a:t> на педагогов сферы ДОД стали интернет-ресурсы </a:t>
            </a:r>
            <a:r>
              <a:rPr lang="ru-RU" sz="1400" dirty="0" smtClean="0">
                <a:latin typeface="+mn-lt"/>
              </a:rPr>
              <a:t>служб </a:t>
            </a:r>
            <a:r>
              <a:rPr lang="ru-RU" sz="1400" dirty="0">
                <a:latin typeface="+mn-lt"/>
              </a:rPr>
              <a:t>занятости населения 83 субъектов Российской </a:t>
            </a:r>
            <a:r>
              <a:rPr lang="ru-RU" sz="1400" dirty="0" smtClean="0">
                <a:latin typeface="+mn-lt"/>
              </a:rPr>
              <a:t>Федерации.</a:t>
            </a:r>
          </a:p>
          <a:p>
            <a:r>
              <a:rPr lang="ru-RU" sz="1400" dirty="0" smtClean="0">
                <a:latin typeface="+mn-lt"/>
              </a:rPr>
              <a:t>Из </a:t>
            </a:r>
            <a:r>
              <a:rPr lang="ru-RU" sz="1400" b="1" dirty="0" smtClean="0">
                <a:latin typeface="+mn-lt"/>
              </a:rPr>
              <a:t>11265</a:t>
            </a:r>
            <a:r>
              <a:rPr lang="ru-RU" sz="1400" dirty="0" smtClean="0">
                <a:latin typeface="+mn-lt"/>
              </a:rPr>
              <a:t> запросов на вакансии рынка труда выявлено: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+mn-lt"/>
              </a:rPr>
              <a:t> </a:t>
            </a:r>
            <a:r>
              <a:rPr lang="ru-RU" sz="1400" b="1" dirty="0" smtClean="0">
                <a:latin typeface="+mn-lt"/>
              </a:rPr>
              <a:t>575</a:t>
            </a:r>
            <a:r>
              <a:rPr lang="ru-RU" sz="1400" dirty="0" smtClean="0">
                <a:latin typeface="+mn-lt"/>
              </a:rPr>
              <a:t> запросов на педагога дополнительного образования;</a:t>
            </a:r>
          </a:p>
          <a:p>
            <a:pPr>
              <a:buFontTx/>
              <a:buChar char="-"/>
            </a:pPr>
            <a:r>
              <a:rPr lang="ru-RU" sz="1400" dirty="0">
                <a:latin typeface="+mn-lt"/>
              </a:rPr>
              <a:t> </a:t>
            </a:r>
            <a:r>
              <a:rPr lang="ru-RU" sz="1400" b="1" dirty="0" smtClean="0">
                <a:latin typeface="+mn-lt"/>
              </a:rPr>
              <a:t>414</a:t>
            </a:r>
            <a:r>
              <a:rPr lang="ru-RU" sz="1400" dirty="0" smtClean="0">
                <a:latin typeface="+mn-lt"/>
              </a:rPr>
              <a:t> запросов на методиста ДОД;</a:t>
            </a:r>
          </a:p>
          <a:p>
            <a:pPr>
              <a:buFontTx/>
              <a:buChar char="-"/>
            </a:pPr>
            <a:r>
              <a:rPr lang="ru-RU" sz="1400" dirty="0">
                <a:latin typeface="+mn-lt"/>
              </a:rPr>
              <a:t> </a:t>
            </a:r>
            <a:r>
              <a:rPr lang="ru-RU" sz="1400" b="1" dirty="0" smtClean="0">
                <a:latin typeface="+mn-lt"/>
              </a:rPr>
              <a:t>205</a:t>
            </a:r>
            <a:r>
              <a:rPr lang="ru-RU" sz="1400" dirty="0" smtClean="0">
                <a:latin typeface="+mn-lt"/>
              </a:rPr>
              <a:t> запросов на педагога-организатора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+mn-lt"/>
              </a:rPr>
              <a:t> </a:t>
            </a:r>
            <a:r>
              <a:rPr lang="ru-RU" sz="1400" b="1" dirty="0" smtClean="0">
                <a:latin typeface="+mn-lt"/>
              </a:rPr>
              <a:t>302</a:t>
            </a:r>
            <a:r>
              <a:rPr lang="ru-RU" sz="1400" dirty="0" smtClean="0">
                <a:latin typeface="+mn-lt"/>
              </a:rPr>
              <a:t> запроса на социального педагога</a:t>
            </a:r>
            <a:endParaRPr lang="ru-RU" sz="1400" dirty="0">
              <a:latin typeface="+mn-lt"/>
            </a:endParaRPr>
          </a:p>
        </p:txBody>
      </p:sp>
    </p:spTree>
  </p:cSld>
  <p:clrMapOvr>
    <a:masterClrMapping/>
  </p:clrMapOvr>
  <p:transition>
    <p:whee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28600"/>
            <a:ext cx="7929586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Общие проблемы профессиональной педагогической деятельности в сфере ДОД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24000"/>
            <a:ext cx="7777186" cy="4714875"/>
          </a:xfrm>
        </p:spPr>
        <p:txBody>
          <a:bodyPr/>
          <a:lstStyle/>
          <a:p>
            <a:r>
              <a:rPr lang="ru-RU" sz="1600" dirty="0" smtClean="0"/>
              <a:t>недостаточный уровень </a:t>
            </a:r>
            <a:r>
              <a:rPr lang="ru-RU" sz="1600" i="1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sz="1600" i="1" dirty="0" smtClean="0">
                <a:solidFill>
                  <a:srgbClr val="FF0000"/>
                </a:solidFill>
              </a:rPr>
              <a:t> общих и </a:t>
            </a:r>
            <a:r>
              <a:rPr lang="ru-RU" sz="1600" i="1" dirty="0" err="1" smtClean="0">
                <a:solidFill>
                  <a:srgbClr val="FF0000"/>
                </a:solidFill>
              </a:rPr>
              <a:t>общепрофессиональных</a:t>
            </a:r>
            <a:r>
              <a:rPr lang="ru-RU" sz="1600" i="1" dirty="0" smtClean="0">
                <a:solidFill>
                  <a:srgbClr val="FF0000"/>
                </a:solidFill>
              </a:rPr>
              <a:t> компетенций педагога сферы Д</a:t>
            </a:r>
            <a:r>
              <a:rPr lang="ru-RU" sz="1600" i="1" dirty="0" smtClean="0"/>
              <a:t>ОД</a:t>
            </a:r>
            <a:r>
              <a:rPr lang="ru-RU" sz="1600" dirty="0" smtClean="0"/>
              <a:t>. Главным и постоянным требованием, предъявляемым к педагогу, является любовь к детям, к педагогической деятельности, наличие специальных предметных знаний, широкая эрудиция, педагогическая интуиция, высокоразвитый интеллект, высокий уровень общей культуры и нравственности, профессиональное владение разнообразными методами обучения и воспитания детей и др.;</a:t>
            </a:r>
          </a:p>
          <a:p>
            <a:r>
              <a:rPr lang="ru-RU" sz="1600" dirty="0" smtClean="0"/>
              <a:t>недопонимание важности </a:t>
            </a:r>
            <a:r>
              <a:rPr lang="ru-RU" sz="1600" i="1" dirty="0" smtClean="0">
                <a:solidFill>
                  <a:srgbClr val="FF0000"/>
                </a:solidFill>
              </a:rPr>
              <a:t>стиля педагогического общения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педагога: формирование организующего характера общения и демократического стиля общения; понимание эмоционального состояния обучающегося; применение инновационных форм занятий в образовательном процессе; создание у обучающихся внутренней мотивации самообразования и др.;</a:t>
            </a:r>
          </a:p>
          <a:p>
            <a:r>
              <a:rPr lang="ru-RU" sz="1600" dirty="0" smtClean="0"/>
              <a:t>недостаточный уровень </a:t>
            </a:r>
            <a:r>
              <a:rPr lang="ru-RU" sz="1600" i="1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sz="1600" i="1" dirty="0" smtClean="0">
                <a:solidFill>
                  <a:srgbClr val="FF0000"/>
                </a:solidFill>
              </a:rPr>
              <a:t>  специальных профессиональных компетенций педагога сферы ДОД</a:t>
            </a:r>
            <a:r>
              <a:rPr lang="ru-RU" sz="1600" i="1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whee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П</a:t>
            </a:r>
            <a:r>
              <a:rPr lang="ru-RU" sz="2400" b="1" i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рофессиональные дефициты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, которые необходимо учитывать при подготовке кадров сферы ДОД:</a:t>
            </a: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28736"/>
            <a:ext cx="7777186" cy="4714875"/>
          </a:xfrm>
        </p:spPr>
        <p:txBody>
          <a:bodyPr/>
          <a:lstStyle/>
          <a:p>
            <a:r>
              <a:rPr lang="ru-RU" sz="1600" dirty="0" smtClean="0"/>
              <a:t>нечеткость представлений о целях и результатах деятельности;</a:t>
            </a:r>
          </a:p>
          <a:p>
            <a:r>
              <a:rPr lang="ru-RU" sz="1600" dirty="0" smtClean="0"/>
              <a:t>неумение ставить профессиональные задачи в связи с изменившимися требованиями к качеству образования детей, в том числе дополнительному;</a:t>
            </a:r>
          </a:p>
          <a:p>
            <a:r>
              <a:rPr lang="ru-RU" sz="1600" dirty="0" smtClean="0"/>
              <a:t>низкий уровень мотивации на решение профессиональных задач на высоком уровне качества;</a:t>
            </a:r>
          </a:p>
          <a:p>
            <a:r>
              <a:rPr lang="ru-RU" sz="1600" dirty="0" smtClean="0"/>
              <a:t>бессистемность в организации собственной деятельности;</a:t>
            </a:r>
          </a:p>
          <a:p>
            <a:r>
              <a:rPr lang="ru-RU" sz="1600" dirty="0" smtClean="0"/>
              <a:t>отсутствие гибкости и мобильности в содержании и технологиях деятельности при изменившихся условиях;</a:t>
            </a:r>
          </a:p>
          <a:p>
            <a:r>
              <a:rPr lang="ru-RU" sz="1600" dirty="0" err="1" smtClean="0"/>
              <a:t>стереотипизация</a:t>
            </a:r>
            <a:r>
              <a:rPr lang="ru-RU" sz="1600" dirty="0" smtClean="0"/>
              <a:t>, отсутствие интереса к инновациям и потребности в них;</a:t>
            </a:r>
          </a:p>
          <a:p>
            <a:r>
              <a:rPr lang="ru-RU" sz="1600" dirty="0" smtClean="0"/>
              <a:t>слабое владение приемами самоанализа, саморегулирования и оценки своей профессиональной деятельности;</a:t>
            </a:r>
          </a:p>
          <a:p>
            <a:r>
              <a:rPr lang="ru-RU" sz="1600" dirty="0" smtClean="0"/>
              <a:t>слабая информированность о сущности современных образовательных технологий и неумение перенести их из общего образования в сферу дополнительного образования детей;</a:t>
            </a:r>
          </a:p>
          <a:p>
            <a:r>
              <a:rPr lang="ru-RU" sz="1600" dirty="0" smtClean="0"/>
              <a:t>отсутствие элемента творчества в работе;</a:t>
            </a:r>
          </a:p>
          <a:p>
            <a:r>
              <a:rPr lang="ru-RU" sz="1600" dirty="0" smtClean="0"/>
              <a:t>недостаточность опыта разработки рабочих программ;</a:t>
            </a:r>
          </a:p>
          <a:p>
            <a:r>
              <a:rPr lang="ru-RU" sz="1600" dirty="0" smtClean="0"/>
              <a:t>перенос методики проведения традиционного урока на учебное занятие.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115888"/>
            <a:ext cx="7000892" cy="122396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Основополагающие идеи </a:t>
            </a:r>
            <a:r>
              <a:rPr lang="ru-RU" sz="3200" b="1" dirty="0" err="1" smtClean="0">
                <a:solidFill>
                  <a:srgbClr val="FF0000"/>
                </a:solidFill>
                <a:latin typeface="+mn-lt"/>
              </a:rPr>
              <a:t>компетентностного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 подхода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285860"/>
            <a:ext cx="5813442" cy="557214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chemeClr val="folHlink"/>
                </a:solidFill>
              </a:rPr>
              <a:t>	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1800" dirty="0"/>
              <a:t>идея </a:t>
            </a:r>
            <a:r>
              <a:rPr lang="ru-RU" sz="1800" dirty="0" err="1"/>
              <a:t>компетентностного</a:t>
            </a:r>
            <a:r>
              <a:rPr lang="ru-RU" sz="1800" dirty="0"/>
              <a:t> подхода – это, прежде всего, идея открытого заказа на содержание образования;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в качестве результата рассматривается не сумма усвоенной информации, а способность человека действовать в различных проблемных ситуациях;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равновесие между образованием и жизнью видится в смещении конечной цели образования со знаний на интеллектуальные </a:t>
            </a:r>
            <a:r>
              <a:rPr lang="ru-RU" sz="1800" dirty="0" err="1"/>
              <a:t>деятельностно-практические</a:t>
            </a:r>
            <a:r>
              <a:rPr lang="ru-RU" sz="1800" dirty="0"/>
              <a:t> умения – компетентность;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компетентность определяется, как «готовность специалиста включиться в определенную деятельность» ; сегодня на рынке труда востребованы не сами по себе знания, а именно способность выполнять определенные функции. </a:t>
            </a:r>
          </a:p>
        </p:txBody>
      </p:sp>
      <p:pic>
        <p:nvPicPr>
          <p:cNvPr id="415750" name="Рисунок 5" descr="istock_000004405846sma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868863"/>
            <a:ext cx="2339975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751" name="Содержимое 4" descr="176253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5752" name="AutoShape 8"/>
          <p:cNvSpPr>
            <a:spLocks noChangeArrowheads="1"/>
          </p:cNvSpPr>
          <p:nvPr/>
        </p:nvSpPr>
        <p:spPr bwMode="auto">
          <a:xfrm>
            <a:off x="1331913" y="115888"/>
            <a:ext cx="792162" cy="765175"/>
          </a:xfrm>
          <a:prstGeom prst="wedgeEllipseCallout">
            <a:avLst>
              <a:gd name="adj1" fmla="val -61625"/>
              <a:gd name="adj2" fmla="val 96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>
                <a:latin typeface="Arial" charset="0"/>
              </a:rPr>
              <a:t>1</a:t>
            </a:r>
            <a:r>
              <a:rPr lang="ru-RU" sz="3600"/>
              <a:t>.</a:t>
            </a:r>
          </a:p>
        </p:txBody>
      </p:sp>
    </p:spTree>
  </p:cSld>
  <p:clrMapOvr>
    <a:masterClrMapping/>
  </p:clrMapOvr>
  <p:transition>
    <p:whee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214290"/>
            <a:ext cx="7000892" cy="11430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>Алгоритм работы с компетенциями и компетентностями в процессе формирования профессиональных компетенций специалиста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1714488"/>
            <a:ext cx="7562872" cy="51435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000" dirty="0" smtClean="0"/>
              <a:t>1. Выявить весь набор компетенций в соответствии с профессиональным стандартом и (или) ФГОС ВПО (СПО);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000" dirty="0" smtClean="0"/>
              <a:t>2. Объединить компетенции в матрицу (паспорт, </a:t>
            </a:r>
            <a:r>
              <a:rPr lang="ru-RU" altLang="ru-RU" sz="2000" dirty="0" err="1" smtClean="0"/>
              <a:t>компетентностную</a:t>
            </a:r>
            <a:r>
              <a:rPr lang="ru-RU" altLang="ru-RU" sz="2000" dirty="0" smtClean="0"/>
              <a:t> модель);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ru-RU" altLang="ru-RU" sz="2000" dirty="0" smtClean="0"/>
              <a:t>3. Описать признаки проявления общих и специальных профессиональных кластеров компетенций в будущей профессиональной деятельности;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000" dirty="0" smtClean="0"/>
              <a:t>4. Выявить потенциал дисциплин или курсов для формирования кластера или отдельной компетенции; 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000" dirty="0" smtClean="0"/>
              <a:t>5. Разработать </a:t>
            </a:r>
            <a:r>
              <a:rPr lang="ru-RU" altLang="ru-RU" sz="2000" dirty="0" err="1" smtClean="0"/>
              <a:t>компетентностно-ориентированные</a:t>
            </a:r>
            <a:r>
              <a:rPr lang="ru-RU" altLang="ru-RU" sz="2000" dirty="0" smtClean="0"/>
              <a:t> задания для каждого кластера или компетенции;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000" dirty="0" smtClean="0"/>
              <a:t>6. Определить логику и последовательность заданий для формирования компетенций;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ru-RU" altLang="ru-RU" sz="2000" dirty="0" smtClean="0"/>
              <a:t>7. Подобрать педагогическую технологию, адекватную логике  заданий для формирования компетенций и отслеживания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altLang="ru-RU" sz="2000" dirty="0" smtClean="0"/>
          </a:p>
        </p:txBody>
      </p:sp>
      <p:pic>
        <p:nvPicPr>
          <p:cNvPr id="4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331913" y="115888"/>
            <a:ext cx="792162" cy="765175"/>
          </a:xfrm>
          <a:prstGeom prst="wedgeEllipseCallout">
            <a:avLst>
              <a:gd name="adj1" fmla="val -61625"/>
              <a:gd name="adj2" fmla="val 96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600" b="1" dirty="0">
                <a:latin typeface="Arial" charset="0"/>
              </a:rPr>
              <a:t>4</a:t>
            </a:r>
            <a:r>
              <a:rPr lang="ru-RU" altLang="ru-RU" sz="3600" dirty="0" smtClean="0"/>
              <a:t>.</a:t>
            </a:r>
            <a:endParaRPr lang="ru-RU" altLang="ru-RU" sz="3600" dirty="0"/>
          </a:p>
        </p:txBody>
      </p:sp>
      <p:sp>
        <p:nvSpPr>
          <p:cNvPr id="13" name="Нашивка 12"/>
          <p:cNvSpPr/>
          <p:nvPr/>
        </p:nvSpPr>
        <p:spPr>
          <a:xfrm rot="5400000">
            <a:off x="-8776" y="1651826"/>
            <a:ext cx="1285883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Нашивка 10"/>
          <p:cNvSpPr/>
          <p:nvPr/>
        </p:nvSpPr>
        <p:spPr>
          <a:xfrm rot="5400000">
            <a:off x="-34564" y="2677746"/>
            <a:ext cx="1337459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Нашивка 8"/>
          <p:cNvSpPr/>
          <p:nvPr/>
        </p:nvSpPr>
        <p:spPr>
          <a:xfrm rot="5400000">
            <a:off x="26942" y="3687810"/>
            <a:ext cx="1214447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Нашивка 15"/>
          <p:cNvSpPr/>
          <p:nvPr/>
        </p:nvSpPr>
        <p:spPr>
          <a:xfrm rot="5400000">
            <a:off x="26943" y="4687942"/>
            <a:ext cx="1214446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Нашивка 17"/>
          <p:cNvSpPr/>
          <p:nvPr/>
        </p:nvSpPr>
        <p:spPr>
          <a:xfrm rot="5400000">
            <a:off x="26942" y="5616612"/>
            <a:ext cx="1214446" cy="1268331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>
    <p:whee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491412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Проект профессионального стандарта выделяет </a:t>
            </a:r>
            <a:r>
              <a:rPr lang="ru-RU" sz="2000" b="1" i="1" dirty="0" smtClean="0">
                <a:solidFill>
                  <a:srgbClr val="FF0000"/>
                </a:solidFill>
                <a:latin typeface="+mn-lt"/>
              </a:rPr>
              <a:t>три обобщенные трудовые функции</a:t>
            </a: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 педагога сферы дополнительного образования детей: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071546"/>
            <a:ext cx="7858148" cy="4929189"/>
          </a:xfrm>
        </p:spPr>
        <p:txBody>
          <a:bodyPr/>
          <a:lstStyle/>
          <a:p>
            <a:pPr>
              <a:buNone/>
            </a:pPr>
            <a:r>
              <a:rPr lang="ru-RU" sz="1400" i="1" dirty="0" smtClean="0"/>
              <a:t>1. </a:t>
            </a:r>
            <a:r>
              <a:rPr lang="ru-RU" sz="1400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Преподавание по дополнительным общеобразовательным программам</a:t>
            </a:r>
            <a:r>
              <a:rPr lang="ru-RU" sz="1400" i="1" dirty="0" smtClean="0"/>
              <a:t>: о</a:t>
            </a:r>
            <a:r>
              <a:rPr lang="ru-RU" sz="1400" dirty="0" smtClean="0"/>
              <a:t>рганизация деятельности обучающихся, направленной на освоение дополнительной общеобразовательной программы; обеспечение взаимодействия с родителями (законными представителями) учащихся, осваивающих дополнительную общеобразовательную программу, при решении задач обучения и воспитания; педагогический контроль и оценка освоения дополнительной общеобразовательной программы; разработка программно-методического обеспечения реализации дополнительной общеобразовательной программы.</a:t>
            </a:r>
          </a:p>
          <a:p>
            <a:pPr>
              <a:buNone/>
            </a:pPr>
            <a:r>
              <a:rPr lang="ru-RU" sz="1400" i="1" dirty="0" smtClean="0"/>
              <a:t>2</a:t>
            </a:r>
            <a:r>
              <a:rPr lang="ru-RU" sz="1400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. Организационно-методическое обеспечение реализации дополнительных общеобразовательных программ</a:t>
            </a:r>
            <a:r>
              <a:rPr lang="ru-RU" sz="1400" i="1" dirty="0" smtClean="0"/>
              <a:t>: о</a:t>
            </a:r>
            <a:r>
              <a:rPr lang="ru-RU" sz="1400" dirty="0" smtClean="0"/>
              <a:t>рганизация и проведение исследований рынка услуг дополнительного образования детей и взрослых; организационно-педагогическое сопровождение разработки педагогами дополнительного образования программно-методического обеспечения; управление качеством реализации дополнительных общеобразовательных программ в организации, осуществляющей образовательную деятельность.</a:t>
            </a:r>
          </a:p>
          <a:p>
            <a:pPr>
              <a:buNone/>
            </a:pPr>
            <a:r>
              <a:rPr lang="ru-RU" sz="1400" i="1" dirty="0" smtClean="0"/>
              <a:t>3</a:t>
            </a:r>
            <a:r>
              <a:rPr lang="ru-RU" sz="1400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. Организационно-педагогическое обеспечение реализации дополнительных общеобразовательных программ</a:t>
            </a:r>
            <a:r>
              <a:rPr lang="ru-RU" sz="1400" i="1" dirty="0" smtClean="0"/>
              <a:t>: о</a:t>
            </a:r>
            <a:r>
              <a:rPr lang="ru-RU" sz="1400" dirty="0" smtClean="0"/>
              <a:t>рганизация и проведение массовых </a:t>
            </a:r>
            <a:r>
              <a:rPr lang="ru-RU" sz="1400" dirty="0" err="1" smtClean="0"/>
              <a:t>досуговых</a:t>
            </a:r>
            <a:r>
              <a:rPr lang="ru-RU" sz="1400" dirty="0" smtClean="0"/>
              <a:t> мероприятий; развитие социального партнерства и продвижение услуг дополнительного образования детей и взрослых; организация дополнительного образования детей и взрослых по одному или нескольким направлениям деятельности: техническому, художественному, спортивному, туристско-краеведческому и др. </a:t>
            </a:r>
            <a:endParaRPr lang="ru-RU" sz="1400" dirty="0"/>
          </a:p>
        </p:txBody>
      </p:sp>
    </p:spTree>
  </p:cSld>
  <p:clrMapOvr>
    <a:masterClrMapping/>
  </p:clrMapOvr>
  <p:transition>
    <p:whee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28600"/>
            <a:ext cx="7705748" cy="771508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Направленности </a:t>
            </a:r>
            <a:r>
              <a:rPr lang="ru-RU" sz="1800" b="1" dirty="0" err="1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двухпрофильной</a:t>
            </a:r>
            <a:r>
              <a:rPr lang="ru-RU" sz="1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 подготовки бакалавра по направлению «Педагогическое образование» в предметной области общего образования и в сфере дополнительного образования</a:t>
            </a:r>
            <a:endParaRPr lang="ru-RU" sz="1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1240437"/>
          <a:ext cx="7929587" cy="5404757"/>
        </p:xfrm>
        <a:graphic>
          <a:graphicData uri="http://schemas.openxmlformats.org/drawingml/2006/table">
            <a:tbl>
              <a:tblPr/>
              <a:tblGrid>
                <a:gridCol w="897540"/>
                <a:gridCol w="2067448"/>
                <a:gridCol w="1861736"/>
                <a:gridCol w="1179593"/>
                <a:gridCol w="1923270"/>
              </a:tblGrid>
              <a:tr h="655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Сфера </a:t>
                      </a:r>
                      <a:b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0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Направленность </a:t>
                      </a:r>
                      <a:r>
                        <a:rPr lang="ru-RU" sz="1000" b="1" i="0" kern="100" dirty="0" smtClean="0">
                          <a:latin typeface="+mn-lt"/>
                          <a:ea typeface="Times New Roman"/>
                          <a:cs typeface="Times New Roman"/>
                        </a:rPr>
                        <a:t>ДОД</a:t>
                      </a:r>
                      <a:endParaRPr lang="ru-RU" sz="10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Профиль подготовки </a:t>
                      </a:r>
                      <a:b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в предметной области</a:t>
                      </a:r>
                      <a:endParaRPr lang="ru-RU" sz="10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Профиль подготовки </a:t>
                      </a:r>
                      <a:b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в сфере </a:t>
                      </a:r>
                      <a:r>
                        <a:rPr lang="ru-RU" sz="1000" b="1" i="0" kern="100" dirty="0" smtClean="0">
                          <a:latin typeface="+mn-lt"/>
                          <a:ea typeface="Times New Roman"/>
                          <a:cs typeface="Times New Roman"/>
                        </a:rPr>
                        <a:t>ДОД</a:t>
                      </a:r>
                      <a:endParaRPr lang="ru-RU" sz="10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00" dirty="0">
                          <a:latin typeface="+mn-lt"/>
                          <a:ea typeface="Times New Roman"/>
                          <a:cs typeface="Times New Roman"/>
                        </a:rPr>
                        <a:t>Специализация в </a:t>
                      </a:r>
                      <a:r>
                        <a:rPr lang="ru-RU" sz="1000" b="1" i="0" kern="100" dirty="0" smtClean="0">
                          <a:latin typeface="+mn-lt"/>
                          <a:ea typeface="Times New Roman"/>
                          <a:cs typeface="Times New Roman"/>
                        </a:rPr>
                        <a:t>сфере ДОД</a:t>
                      </a:r>
                      <a:endParaRPr lang="ru-RU" sz="1000" b="1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1058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Природа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Естественно-научная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Эколого-биологическая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Физкультурно-спортивная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Туристско-краеведческая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Физическая культура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Безопасность жизнедеятельности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Дополнительное образование </a:t>
                      </a: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естественно-научной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направленности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физкультурно-спортивной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направленности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7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Техника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Научно-техническая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Спортивно-техническая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Художественно-эстетическая (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прикладное творчество)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Технология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Безопасность жизнедеятельности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Дополнительное образование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технической направленности</a:t>
                      </a:r>
                      <a:r>
                        <a:rPr lang="ru-RU" sz="1000" b="1" kern="1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</a:rPr>
                        <a:t>техническое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</a:rPr>
                        <a:t>творчество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</a:rPr>
                        <a:t>; декоративно-прикладное творчество)</a:t>
                      </a:r>
                      <a:endParaRPr lang="ru-RU" sz="1000" b="1" dirty="0">
                        <a:latin typeface="+mn-lt"/>
                        <a:ea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91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Знаковая </a:t>
                      </a:r>
                      <a:b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система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Научно-техническая (информационно-технологическая)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Культурологическая (языкознание)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Иностранный язык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Дополнительное образование информационно-технологической направленности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7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Художественный образ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Художественно-эстетическая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Культурологическая (литература и искусство)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Музыкальное образование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Изобразительное искусство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>
                          <a:latin typeface="+mn-lt"/>
                          <a:ea typeface="Times New Roman"/>
                          <a:cs typeface="Times New Roman"/>
                        </a:rPr>
                        <a:t>Культурология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Дополнительное образование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художественной</a:t>
                      </a:r>
                      <a:r>
                        <a:rPr lang="ru-RU" sz="1000" b="1" kern="1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направленности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784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</a:rPr>
                        <a:t>Социально-педагогическая</a:t>
                      </a:r>
                      <a:endParaRPr lang="ru-RU" sz="1000" b="1" dirty="0">
                        <a:latin typeface="+mn-lt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</a:rPr>
                        <a:t>Военно-патриотическая</a:t>
                      </a:r>
                      <a:endParaRPr lang="ru-RU" sz="1000" b="1" dirty="0">
                        <a:latin typeface="+mn-lt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</a:rPr>
                        <a:t>Туристско-краеведческая</a:t>
                      </a:r>
                      <a:endParaRPr lang="ru-RU" sz="1000" b="1" dirty="0">
                        <a:latin typeface="+mn-lt"/>
                        <a:ea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Безопасность жизнедеятельности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Дополнительное образование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краеведческой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и социально-педагогической направленности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45" marR="76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2057392"/>
          </a:xfrm>
        </p:spPr>
        <p:txBody>
          <a:bodyPr/>
          <a:lstStyle/>
          <a:p>
            <a:r>
              <a:rPr lang="ru-RU" sz="2400" b="1" dirty="0" smtClean="0">
                <a:latin typeface="+mn-lt"/>
              </a:rPr>
              <a:t>Согласованный анализ ФГОС ВПО, профессионального стандарта педагога, единого квалификационного справочника, требований рынка труда позволил составить паспорт компетенций педагога сферы ДОД, включающий в себя кластеры:</a:t>
            </a:r>
            <a:endParaRPr lang="ru-RU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714620"/>
            <a:ext cx="7777186" cy="3524255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Общих компетенций;</a:t>
            </a:r>
          </a:p>
          <a:p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</a:rPr>
              <a:t>Общепрофессиональных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компетенций;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Профессиональных компетенций;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Специальных компетенций;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hee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Паспорт общих компетенций по направления подготовки «Педагогическое образование» (по двум профилям – дополнительное и предметное образование)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1161118"/>
          <a:ext cx="8072462" cy="5696906"/>
        </p:xfrm>
        <a:graphic>
          <a:graphicData uri="http://schemas.openxmlformats.org/drawingml/2006/table">
            <a:tbl>
              <a:tblPr/>
              <a:tblGrid>
                <a:gridCol w="1143008"/>
                <a:gridCol w="642942"/>
                <a:gridCol w="1643074"/>
                <a:gridCol w="2500330"/>
                <a:gridCol w="2143108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Общие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Код </a:t>
                      </a: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компет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«Знать»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«Уметь»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«Владеть»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185738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способность работать в команде, толерантно воспринимать социальные, культурные и личностные различия</a:t>
                      </a:r>
                      <a:endParaRPr lang="ru-RU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latin typeface="+mn-lt"/>
                          <a:ea typeface="Times New Roman"/>
                          <a:cs typeface="Times New Roman"/>
                        </a:rPr>
                        <a:t>ОК-5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основные предметные области психологии коллектива и личности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применять методы изучения важных социально-психологических характеристик личности и коллектива;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использовать социально-психологические механизмы управления групповыми явлениями и процессами;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обладать толерантностью и социальной мобильностью и толерантно воспринимать социальные и культурные различия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приемами организации командной работы;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современными технологиями эффективного влияния на индивидуальное и групповое поведение человека в организации;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навыками взаимодействия с лицами, имеющими особенности развития, их родственниками и близкими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68969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способность к самоорганизации и самообразованию </a:t>
                      </a:r>
                      <a:endParaRPr lang="ru-RU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>
                          <a:latin typeface="+mn-lt"/>
                          <a:ea typeface="Times New Roman"/>
                          <a:cs typeface="Times New Roman"/>
                        </a:rPr>
                        <a:t>ОК-6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содержание процессов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развития</a:t>
                      </a: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, воспитания, самоопределения;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способы профессионального самопознания и саморазвития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определять ориентиры профессионального самообразования и саморазвития;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самостоятельно применять методы и средства познания, обучения для приобретения новых знаний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навыками непрерывного профессионального образования и самообразования;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навыками самостоятельной работы, самоорганизации и организации выполнения поручений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6896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spc="-20" dirty="0">
                          <a:latin typeface="+mn-lt"/>
                          <a:ea typeface="Times New Roman"/>
                          <a:cs typeface="Times New Roman"/>
                        </a:rPr>
                        <a:t>способность использовать базовые правовые знания в различных сферах деятельности</a:t>
                      </a:r>
                      <a:endParaRPr lang="ru-RU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>
                          <a:latin typeface="+mn-lt"/>
                          <a:ea typeface="Times New Roman"/>
                          <a:cs typeface="Times New Roman"/>
                        </a:rPr>
                        <a:t>ОК-7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>
                          <a:latin typeface="+mn-lt"/>
                          <a:ea typeface="Times New Roman"/>
                        </a:rPr>
                        <a:t>основные нормативные, нормативно-правовые документы, регламентирующие профессиональную деятельность;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>
                          <a:latin typeface="+mn-lt"/>
                          <a:ea typeface="Times New Roman"/>
                        </a:rPr>
                        <a:t>экономико-правовые основы профессиональной деятельности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>
                          <a:latin typeface="+mn-lt"/>
                          <a:ea typeface="Times New Roman"/>
                        </a:rPr>
                        <a:t>использовать нормативные правовые документы в своей профессиональной деятельности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приемами использования нормативных и правовых документов в своей профессиональной деятельности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Паспорт </a:t>
            </a:r>
            <a:r>
              <a:rPr lang="ru-RU" sz="18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общепрофессиональных</a:t>
            </a:r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компетенций по направления подготовки «Педагогическое образование» (по двум профилям – дополнительное и предметное образование)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3" y="967740"/>
          <a:ext cx="7929587" cy="5402580"/>
        </p:xfrm>
        <a:graphic>
          <a:graphicData uri="http://schemas.openxmlformats.org/drawingml/2006/table">
            <a:tbl>
              <a:tblPr/>
              <a:tblGrid>
                <a:gridCol w="1285885"/>
                <a:gridCol w="500066"/>
                <a:gridCol w="1928826"/>
                <a:gridCol w="2786082"/>
                <a:gridCol w="1428728"/>
              </a:tblGrid>
              <a:tr h="485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Общепрофессиональные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 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Код 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«Знать»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«Уметь»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«Владеть»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831542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Calibri"/>
                        </a:rPr>
                        <a:t>готовность сознавать социальную значимость своей будущей профессии, наличие мотивации к осуществлению профессиональной деятельности</a:t>
                      </a:r>
                      <a:endParaRPr lang="ru-RU" sz="1000" b="1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latin typeface="+mn-lt"/>
                          <a:ea typeface="Times New Roman"/>
                          <a:cs typeface="Times New Roman"/>
                        </a:rPr>
                        <a:t>ОПК-1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основы теории мотивации;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теоретическую и практическую направленность профессиональной деятельности;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основные подходы и направления работы в области профессиональной ориентации, поддержки и сопровождения профессионального самоопределения;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социальную значимость будущей профессии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оценивать возможность альтернативных решений и понимать роль профессионального суждения в их принятии;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применять методы самомотивации к осуществлению профессиональной деятельности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навыками формирования мотивации к профессиональной деятельности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31542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Calibri"/>
                        </a:rPr>
                        <a:t>способность осуществлять обучение, воспитание и развитие с учетом социальных, возрастных, психофизических и индивидуальных особенностей, в том числе особых образовательных потребностей обучающихся</a:t>
                      </a:r>
                      <a:endParaRPr lang="ru-RU" sz="1000" b="1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latin typeface="+mn-lt"/>
                          <a:ea typeface="Times New Roman"/>
                          <a:cs typeface="Times New Roman"/>
                        </a:rPr>
                        <a:t>ОПК-2</a:t>
                      </a:r>
                      <a:endParaRPr lang="ru-RU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законы развития личности и проявления личностных свойств, психологические законы периодизации и кризисов развития;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возрастные особенности обучающихся, особенности реализации образовательных программ дополнительного образования одаренных обучающихся и обучающихся с ограниченными возможностями здоровья и трудностями в обучении, вопросы индивидуализации обучения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разрабатывать (осваивать) и применять современные психолого-педагогические технологии, основанные на знании законов развития личности и поведения;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участвовать в изучении рынка дополнительных образовательных услуг под руководством специалиста;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защищать достоинство и интересы обучающихся, помогать детям, оказавшимся в конфликтной ситуации и/или неблагоприятных условиях;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>
                          <a:latin typeface="+mn-lt"/>
                          <a:ea typeface="Times New Roman"/>
                        </a:rPr>
                        <a:t>создавать условия для поддержания интереса обучающихся к дополнительному образованию и освоению дополнительных общеобразовательных программ в организации, осуществляющей образовательную деятельность</a:t>
                      </a:r>
                      <a:endParaRPr lang="ru-RU" sz="10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современными психолого-педагогическими технологиями, основанными на знании законов развития личности и поведения.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Паспорт профессиональных компетенций по направления подготовки «Педагогическое образование» (по двум профилям – дополнительное и предметное образование)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3" y="1142984"/>
          <a:ext cx="7929587" cy="5250180"/>
        </p:xfrm>
        <a:graphic>
          <a:graphicData uri="http://schemas.openxmlformats.org/drawingml/2006/table">
            <a:tbl>
              <a:tblPr/>
              <a:tblGrid>
                <a:gridCol w="1214447"/>
                <a:gridCol w="500066"/>
                <a:gridCol w="2500330"/>
                <a:gridCol w="2071702"/>
                <a:gridCol w="1643042"/>
              </a:tblGrid>
              <a:tr h="485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Профессиональн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Код </a:t>
                      </a: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компет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«Знать»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«Уметь»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«Владеть»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474352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способность использовать современные методы и технологии обучения и диагностики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latin typeface="+mn-lt"/>
                          <a:ea typeface="Times New Roman"/>
                          <a:cs typeface="Times New Roman"/>
                        </a:rPr>
                        <a:t>ПК-2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основные закономерности возрастного развития, стадии и кризисы развития, социализации личности; 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индикаторы индивидуальных особенностей траекторий жизни, их возможных девиаций, а также основ их психодиагностики;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основы методики преподавания, основных принципов </a:t>
                      </a:r>
                      <a:r>
                        <a:rPr lang="ru-RU" sz="1000" kern="100" dirty="0" err="1">
                          <a:latin typeface="+mn-lt"/>
                          <a:ea typeface="Times New Roman"/>
                        </a:rPr>
                        <a:t>деятельностного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 подхода, видов и приемов современных педагогических технологий;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современные концепции и модели, образовательные технологии дополнительного образования детей и взрослых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понимать документацию специалистов (психологов, дефектологов, логопедов и т. д.);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составить (совместно с психологом и другими специалистами) психолого-педагогическую характеристику (портрет) личности обучающегося;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использовать методы психологической и педагогической диагностики для решения различных профессиональных задач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стандартизированными методами психодиагностики личностных характеристик и возрастных особенностей обучающихся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74352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способность реализовать сотрудничество обучающихся, поддерживать их активность и инициативность, самостоятельность, развивать их творческие способности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latin typeface="+mn-lt"/>
                          <a:ea typeface="Times New Roman"/>
                          <a:cs typeface="Times New Roman"/>
                        </a:rPr>
                        <a:t>ПК-7</a:t>
                      </a:r>
                      <a:endParaRPr lang="ru-RU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закономерности формирования детско-взрослых сообществ; 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социально-психологические особенности и закономерности развития детских и подростковых сообществ;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техники и приемы вовлечения в деятельность и поддержания интереса к ней;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методы, приемы и способы формирования благоприятного психологического микроклимата и обеспечения условий для сотрудничества обучающихся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управлять учебными группами с целью вовлечения обучающихся в процесс обучения и воспитания, мотивируя их учебно-познавательную деятельность;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анализировать реальное состояние дел в учебной группе, поддерживать в детском коллективе деловую, дружелюбную атмосферу;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формировать детско-взрослые сообщества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навыками формирования детско-взрослых сообществ;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навыками вовлечения обучающихся в процесс обучения и воспитания;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способами поддержки активности и инициативности, самостоятельности учеников, раскрытия их творческих способностей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Паспорт специальных компетенций по направления подготовки «Педагогическое образование» (по двум профилям – дополнительное и предметное образование)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1000108"/>
          <a:ext cx="8143900" cy="5907800"/>
        </p:xfrm>
        <a:graphic>
          <a:graphicData uri="http://schemas.openxmlformats.org/drawingml/2006/table">
            <a:tbl>
              <a:tblPr/>
              <a:tblGrid>
                <a:gridCol w="1071569"/>
                <a:gridCol w="571504"/>
                <a:gridCol w="2286017"/>
                <a:gridCol w="2571767"/>
                <a:gridCol w="1643043"/>
              </a:tblGrid>
              <a:tr h="47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Специальные </a:t>
                      </a:r>
                      <a:b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Код </a:t>
                      </a: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компет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«Знать»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«Уметь»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«Владеть»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255041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Способен самостоятельно или в составе комиссии проводить набор и отбор на обучение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по дополнительной 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общеобразовательной программе (ДОП)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latin typeface="+mn-lt"/>
                          <a:ea typeface="Times New Roman"/>
                          <a:cs typeface="Times New Roman"/>
                        </a:rPr>
                        <a:t>СК-1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правила набора и отбора на обучение по ДОП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основные правила и технические приемы создания информационно-рекламных материалов о возможностях и содержании ДОП на бумажных и электронных носителях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принципы и приемы презентации дополнительной общеобразовательной программы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теоретические и методические основы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отбора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ориентации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в избранном виде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искусства, спорта и др. видов детского</a:t>
                      </a:r>
                      <a:r>
                        <a:rPr lang="ru-RU" sz="1000" kern="100" baseline="0" dirty="0" smtClean="0">
                          <a:latin typeface="+mn-lt"/>
                          <a:ea typeface="Times New Roman"/>
                        </a:rPr>
                        <a:t> творчества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готовить информационные материалы о возможностях и содержании ДОП и представлять их при проведении мероприятий по привлечению обучающихся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набирать и комплектовать группы обучающихся с учетом специфики реализуемых программ в избранной области деятельности, индивидуальных и возрастных характеристик обучающихся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проводить диагностику предрасположенности детей (задатков) к освоению выбранной ДОП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проводить отбор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и ориентацию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в процессе занятий избранным видом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искусства, спорта и др. видов детского</a:t>
                      </a:r>
                      <a:r>
                        <a:rPr lang="ru-RU" sz="1000" kern="100" baseline="0" dirty="0" smtClean="0">
                          <a:latin typeface="+mn-lt"/>
                          <a:ea typeface="Times New Roman"/>
                        </a:rPr>
                        <a:t> творчества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методами проведения мероприятий по привлечению обучающихся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приемами создания информационно-рекламных материалов о возможностях и содержании ДОП на бумажных и электронных носителях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опытом презентации ДОП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технологиями выявления предрасположенности детей (задатков) к освоению выбранной ДОП</a:t>
                      </a: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86808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Способен разрабатывать дополнительные общеобразовательные программы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latin typeface="+mn-lt"/>
                          <a:ea typeface="Times New Roman"/>
                          <a:cs typeface="Times New Roman"/>
                        </a:rPr>
                        <a:t>СК-2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особенности, типы дополнительных общеобразовательных программ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алгоритм проектирования дополнительных общеобразовательных программ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нормативно-правовое обеспечение дополнительных общеобразовательных программ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Федеральные государственные требования (ФГТ) к минимуму содержания и структуре ДОП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основные подходы и направления работы в области профессиональной ориентации, поддержки и сопровождения профессионального самоопределения</a:t>
                      </a: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определять педагогические цели и задачи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разрабатывать ДОП, учитывая образовательные запросы обучающихся, возможности и условия их удовлетворения в процессе освоения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программы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разрабатывать ДОП с учетом фактического уровня подготовленности, состояния здоровья, возрастных и индивидуальных особенностей обучающихся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корректировать содержание ДОП по результатам анализа их реализации</a:t>
                      </a: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технологией проектирования дополнительных общеобразовательных программ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опытом поиска в различных источниках информации, необходимой педагогу дополнительного образования для разработки ДОП</a:t>
                      </a:r>
                    </a:p>
                    <a:p>
                      <a:pPr indent="18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методами изучения социального заказа на содержание ДОП</a:t>
                      </a:r>
                    </a:p>
                  </a:txBody>
                  <a:tcPr marL="21607" marR="21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000108"/>
          </a:xfrm>
        </p:spPr>
        <p:txBody>
          <a:bodyPr/>
          <a:lstStyle/>
          <a:p>
            <a:r>
              <a:rPr lang="ru-RU" sz="1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Паспорт специальных компетенций по направления подготовки «Педагогическое образование» (по двум профилям – дополнительное и предметное образование)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5" y="1038642"/>
          <a:ext cx="8358215" cy="5819358"/>
        </p:xfrm>
        <a:graphic>
          <a:graphicData uri="http://schemas.openxmlformats.org/drawingml/2006/table">
            <a:tbl>
              <a:tblPr/>
              <a:tblGrid>
                <a:gridCol w="1017525"/>
                <a:gridCol w="554111"/>
                <a:gridCol w="2118042"/>
                <a:gridCol w="2924239"/>
                <a:gridCol w="1744298"/>
              </a:tblGrid>
              <a:tr h="485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Специальные </a:t>
                      </a:r>
                      <a:b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Код </a:t>
                      </a:r>
                      <a:r>
                        <a:rPr lang="ru-RU" sz="1000" b="1" kern="100" dirty="0" err="1" smtClean="0">
                          <a:latin typeface="+mn-lt"/>
                          <a:ea typeface="Times New Roman"/>
                          <a:cs typeface="Times New Roman"/>
                        </a:rPr>
                        <a:t>компет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«Знать»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«Уметь»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«Владеть»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1607" marR="21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230072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Способен реализовать дополнительные общеобразовательные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программы (ДОП)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 dirty="0">
                          <a:latin typeface="+mn-lt"/>
                          <a:ea typeface="Times New Roman"/>
                          <a:cs typeface="Times New Roman"/>
                        </a:rPr>
                        <a:t>СК-3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основы педагогического </a:t>
                      </a:r>
                      <a:r>
                        <a:rPr lang="ru-RU" sz="1000" kern="100" dirty="0" err="1">
                          <a:latin typeface="+mn-lt"/>
                          <a:ea typeface="Times New Roman"/>
                        </a:rPr>
                        <a:t>целеполагания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 и планирования занятий и/или циклов занятий, направленных на освоение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избранной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области дополнительного образования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содержание и методы информационно-коммуникационных технологий (ИКТ), возможности их использования на занятиях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в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соответствии с целями и направленностью (профилем) программы (занятия)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ФГТ к условиям реализации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проектировать совместно с обучающимся индивидуальные образовательные маршруты освоения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реализовать, в том числе стимулировать и мотивировать, деятельность и общение обучающихся на занятиях по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</a:t>
                      </a:r>
                      <a:endParaRPr lang="ru-RU" sz="1000" kern="100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разрабатывать мероприятия по модернизации оснащения учебного помещения (кабинета, лаборатории, мастерской, студии, спортивного, танцевального зала и т. д.), формировать его предметно-пространственную среду, обеспечивающую освоение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готовить обучающихся к участию в выставках, конкурсах, соревнованиях и иных аналогичных мероприятиях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технологиями реализации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навыками ведения документации, обеспечивающей реализацию дополнительной общеобразовательной программы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методами </a:t>
                      </a:r>
                      <a:r>
                        <a:rPr lang="ru-RU" sz="1000" kern="100" dirty="0" err="1">
                          <a:latin typeface="+mn-lt"/>
                          <a:ea typeface="Times New Roman"/>
                        </a:rPr>
                        <a:t>профориентационной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 работы, поддержки и сопровождения профессионального самоопределения обучающихся на занятиях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2935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Способен осуществлять педагогический контроль и оценку освоения дополнительной общеобразовательной программы</a:t>
                      </a:r>
                      <a:endParaRPr lang="ru-RU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00">
                          <a:latin typeface="+mn-lt"/>
                          <a:ea typeface="Times New Roman"/>
                          <a:cs typeface="Times New Roman"/>
                        </a:rPr>
                        <a:t>СК-4</a:t>
                      </a:r>
                      <a:endParaRPr lang="ru-RU" sz="1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особенности оценивания процесса и результатов деятельности обучающихся при освоении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понятия и виды качественных и количественных оценок,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особенности их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использования для оценивания процесса и результатов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освоении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методы подбора из существующих и/или создания оценочных средств, позволяющих оценить индивидуальные образовательные достижения обучающихся </a:t>
                      </a:r>
                      <a:endParaRPr lang="ru-RU" sz="1000" kern="100" dirty="0" smtClean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систему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оценки достижения планируемых результатов освоения ДОП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определять формы и методы оценивания процесса и результатов деятельности обучающихся при освоении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осуществлять текущий контроль, оценивать динамику подготовленности и мотивации обучающихся в процессе освоения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наблюдать за учащимися, объективно оценивать процесс и результаты освоения дополнительных общеобразовательных программ, в том числе в рамках установленных форм аттестации (при их наличии)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анализировать и интерпретировать результаты педагогического контроля и оценки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мотивировать </a:t>
                      </a:r>
                      <a:r>
                        <a:rPr lang="ru-RU" sz="1000" kern="100" dirty="0" err="1">
                          <a:latin typeface="+mn-lt"/>
                          <a:ea typeface="Times New Roman"/>
                        </a:rPr>
                        <a:t>самооценивание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 обучающимися процесса и результатов освоения программы, обучать их способам оценивания и фиксации своих достижений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формами и методами оценивания процесса и результатов деятельности обучающихся при освоении программ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технологиями педагогического контроля освоения ДОП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способами итоговой аттестации обучающихся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+mn-lt"/>
              </a:rPr>
              <a:t>Перечень специальных компетенций педагога сферы ДОД (уровень бакалавра сферы ДОД и предметной сфере)</a:t>
            </a: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071546"/>
            <a:ext cx="7929586" cy="5786454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Специальные педагогические компетенции в сфере ДОД</a:t>
            </a:r>
          </a:p>
          <a:p>
            <a:r>
              <a:rPr lang="ru-RU" sz="1400" dirty="0" smtClean="0"/>
              <a:t>Способен самостоятельно или в составе комиссии проводить набор и отбор на обучение по дополнительной общеобразовательной программе (ДОП);</a:t>
            </a:r>
          </a:p>
          <a:p>
            <a:r>
              <a:rPr lang="ru-RU" sz="1400" dirty="0" smtClean="0"/>
              <a:t>Способен разрабатывать дополнительные общеобразовательные программы;</a:t>
            </a:r>
          </a:p>
          <a:p>
            <a:r>
              <a:rPr lang="ru-RU" sz="1400" dirty="0" smtClean="0"/>
              <a:t>Способен реализовать дополнительные общеобразовательные программы;</a:t>
            </a:r>
          </a:p>
          <a:p>
            <a:r>
              <a:rPr lang="ru-RU" sz="1400" dirty="0" smtClean="0"/>
              <a:t>Способен осуществлять педагогический контроль и оценку освоения дополнительной общеобразовательной программы;</a:t>
            </a:r>
          </a:p>
          <a:p>
            <a:r>
              <a:rPr lang="ru-RU" sz="1400" dirty="0" smtClean="0"/>
              <a:t>Способен планировать и реализовать взаимодействие с родителями (законными представителями) обучающихся;</a:t>
            </a:r>
          </a:p>
          <a:p>
            <a:r>
              <a:rPr lang="ru-RU" sz="1400" dirty="0" smtClean="0"/>
              <a:t>Готов реализовать и проводить </a:t>
            </a:r>
            <a:r>
              <a:rPr lang="ru-RU" sz="1400" dirty="0" err="1" smtClean="0"/>
              <a:t>досуговые</a:t>
            </a:r>
            <a:r>
              <a:rPr lang="ru-RU" sz="1400" dirty="0" smtClean="0"/>
              <a:t> мероприятия;</a:t>
            </a:r>
          </a:p>
          <a:p>
            <a:r>
              <a:rPr lang="ru-RU" sz="1400" dirty="0" smtClean="0"/>
              <a:t>Готов вести документацию, обеспечивающую реализацию дополнительной общеобразовательной программы;</a:t>
            </a:r>
          </a:p>
          <a:p>
            <a:r>
              <a:rPr lang="ru-RU" sz="1400" dirty="0" smtClean="0"/>
              <a:t>Готов обеспечивать безопасность обучающихся на занятиях и </a:t>
            </a:r>
            <a:r>
              <a:rPr lang="ru-RU" sz="1400" dirty="0" err="1" smtClean="0"/>
              <a:t>досуговых</a:t>
            </a:r>
            <a:r>
              <a:rPr lang="ru-RU" sz="1400" dirty="0" smtClean="0"/>
              <a:t> мероприятий;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Специальные педагогические компетенции в предметной сфере (технология)</a:t>
            </a:r>
          </a:p>
          <a:p>
            <a:r>
              <a:rPr lang="ru-RU" sz="1400" dirty="0" smtClean="0"/>
              <a:t>Способен ориентироваться в современных тенденциях развития техники и технологии;</a:t>
            </a:r>
          </a:p>
          <a:p>
            <a:r>
              <a:rPr lang="ru-RU" sz="1400" dirty="0" smtClean="0"/>
              <a:t>Способен анализировать эксплуатационные и технологические свойства материалов, выбирать материалы и технологии их обработки;</a:t>
            </a:r>
          </a:p>
          <a:p>
            <a:r>
              <a:rPr lang="ru-RU" sz="1400" dirty="0" smtClean="0"/>
              <a:t>Способен осуществлять эксплуатацию и обслуживание учебного технологического оборудования с учетом безопасных условий и при соблюдении требований охраны труда;</a:t>
            </a:r>
          </a:p>
          <a:p>
            <a:r>
              <a:rPr lang="ru-RU" sz="1400" dirty="0" smtClean="0"/>
              <a:t>Способен к предпринимательской деятельности в сфере образовательных услуг;</a:t>
            </a:r>
          </a:p>
          <a:p>
            <a:r>
              <a:rPr lang="ru-RU" sz="1400" dirty="0" smtClean="0"/>
              <a:t>…….. и т.д.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Arial" charset="0"/>
              </a:rPr>
              <a:t>Понятия компетентность и компетенция (по А.В. Хуторскому)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6337300" cy="5229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hlink"/>
                </a:solidFill>
              </a:rPr>
              <a:t>Компетенция </a:t>
            </a:r>
            <a:r>
              <a:rPr lang="ru-RU" sz="1600" dirty="0"/>
              <a:t>– включает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и необходимых для качественной продуктивной деятельности по отношению к ним.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i="1" dirty="0"/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hlink"/>
                </a:solidFill>
              </a:rPr>
              <a:t>Компетентность </a:t>
            </a:r>
            <a:r>
              <a:rPr lang="ru-RU" sz="1600" dirty="0"/>
              <a:t>– владение, обладание человеком соответствующей компетенцией, включающей его личностное отношение к ней и предмету деятельности.</a:t>
            </a:r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hlink"/>
                </a:solidFill>
              </a:rPr>
              <a:t>Компетентность</a:t>
            </a:r>
            <a:r>
              <a:rPr lang="ru-RU" sz="1600" dirty="0"/>
              <a:t> – сформированная характеристика личности, которая определяет варианты поведения или мышления обучаемого в различных ситуациях при выполнении определенной деятельности.</a:t>
            </a:r>
          </a:p>
          <a:p>
            <a:pPr>
              <a:lnSpc>
                <a:spcPct val="80000"/>
              </a:lnSpc>
            </a:pPr>
            <a:endParaRPr lang="ru-RU" sz="16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hlink"/>
                </a:solidFill>
              </a:rPr>
              <a:t>Компетентность</a:t>
            </a:r>
            <a:r>
              <a:rPr lang="ru-RU" sz="1600" dirty="0"/>
              <a:t> – это профессионально-личностная, социально-значимую качественная характеристика специалиста, умеющего использовать знания, умения, навыки не только для профессиональной деятельности, но и для понимания социальной значимости и нравственного сознания своей деятельности (Л.М. </a:t>
            </a:r>
            <a:r>
              <a:rPr lang="ru-RU" sz="1600" dirty="0" err="1"/>
              <a:t>Устич</a:t>
            </a:r>
            <a:r>
              <a:rPr lang="ru-RU" sz="1600" dirty="0"/>
              <a:t> 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dirty="0"/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dirty="0"/>
          </a:p>
        </p:txBody>
      </p:sp>
      <p:pic>
        <p:nvPicPr>
          <p:cNvPr id="406533" name="Содержимое 4" descr="500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9049" y="4214818"/>
            <a:ext cx="161495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1412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Перечень специальных компетенций педагога сферы ДОД (уровень магистра)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929586" cy="4714875"/>
          </a:xfrm>
        </p:spPr>
        <p:txBody>
          <a:bodyPr/>
          <a:lstStyle/>
          <a:p>
            <a:r>
              <a:rPr lang="ru-RU" sz="1800" dirty="0" smtClean="0"/>
              <a:t>Готовность к изучению и анализу рынка услуг дополнительного образования детей и взрослых, разработке программ и инструментария изучения рынка услуг;</a:t>
            </a:r>
          </a:p>
          <a:p>
            <a:r>
              <a:rPr lang="ru-RU" sz="1800" dirty="0" smtClean="0"/>
              <a:t>способность к руководству и разработке дополнительных общеобразовательных программ для детей с разными образовательными потребностями;</a:t>
            </a:r>
          </a:p>
          <a:p>
            <a:r>
              <a:rPr lang="ru-RU" sz="1800" dirty="0" smtClean="0"/>
              <a:t>готовность к методическому сопровождению деятельности педагогов дополнительного образования детей и взрослых;</a:t>
            </a:r>
          </a:p>
          <a:p>
            <a:r>
              <a:rPr lang="ru-RU" sz="1800" dirty="0" smtClean="0"/>
              <a:t>способность к контролю и оценке качества разработанных методических материалов, программно-плановой документации;</a:t>
            </a:r>
          </a:p>
          <a:p>
            <a:r>
              <a:rPr lang="ru-RU" sz="1800" dirty="0" smtClean="0"/>
              <a:t>готовность к организации методической работы в форме методических объединений, кафедр и других аналогичных структур;</a:t>
            </a:r>
          </a:p>
          <a:p>
            <a:r>
              <a:rPr lang="ru-RU" sz="1800" dirty="0" smtClean="0"/>
              <a:t>готовность к организации и проведению мероприятий по повышению квалификации и переподготовке педагогических работников сферы дополнительного образования;</a:t>
            </a:r>
          </a:p>
          <a:p>
            <a:r>
              <a:rPr lang="ru-RU" sz="1800" dirty="0" smtClean="0"/>
              <a:t>способность анализировать занятия и </a:t>
            </a:r>
            <a:r>
              <a:rPr lang="ru-RU" sz="1800" dirty="0" err="1" smtClean="0"/>
              <a:t>досуговые</a:t>
            </a:r>
            <a:r>
              <a:rPr lang="ru-RU" sz="1800" dirty="0" smtClean="0"/>
              <a:t> мероприятия в дополнительном образовании детей и взрослых</a:t>
            </a:r>
            <a:endParaRPr lang="ru-RU" sz="1800" dirty="0"/>
          </a:p>
        </p:txBody>
      </p:sp>
    </p:spTree>
  </p:cSld>
  <p:clrMapOvr>
    <a:masterClrMapping/>
  </p:clrMapOvr>
  <p:transition>
    <p:whee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8600"/>
            <a:ext cx="7572395" cy="11430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folHlink"/>
                </a:solidFill>
                <a:latin typeface="Arial" charset="0"/>
              </a:rPr>
              <a:t>Определение ведущих дисциплин и курсов для формирования кластера или отдельной профессиональной педагогической компетенции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1763" y="1785926"/>
            <a:ext cx="7742237" cy="485778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 smtClean="0"/>
              <a:t>Модули профессионального цикла дисциплин: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600" i="1" dirty="0" smtClean="0"/>
              <a:t>Концептуальные и нормативно-правовые основы дополнительного образования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600" i="1" dirty="0" smtClean="0"/>
              <a:t>Организационно-педагогические основы дополнительного образования детей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600" i="1" dirty="0" smtClean="0"/>
              <a:t>Современные технологии дополнительного образования детей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600" i="1" dirty="0" smtClean="0"/>
              <a:t>Психолого-педагогическое сопровождение образовательной деятельности в системе дополнительного образования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600" i="1" dirty="0" smtClean="0"/>
              <a:t>Дети с особыми образовательными потребностями в дополнительном образовании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800" i="1" dirty="0" smtClean="0"/>
              <a:t>Социально-педагогическая деятельность в системе дополнительного образования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800" i="1" dirty="0" smtClean="0"/>
              <a:t>Основы интеграции и сетевого взаимодействия общего и дополнительного образования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1800" dirty="0" smtClean="0"/>
              <a:t>Учебно-методическое и документационное обеспечение дополнительного образования детей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dirty="0" smtClean="0">
                <a:solidFill>
                  <a:srgbClr val="FF0000"/>
                </a:solidFill>
              </a:rPr>
              <a:t>!!!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olidFill>
                  <a:schemeClr val="folHlink"/>
                </a:solidFill>
              </a:rPr>
              <a:t>При этом, формирование компетенций осуществляется в рамках всех дисциплин учебного плана в соответствии со спецификой их содержания.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800" dirty="0" smtClean="0">
              <a:solidFill>
                <a:schemeClr val="folHlink"/>
              </a:solidFill>
            </a:endParaRPr>
          </a:p>
        </p:txBody>
      </p:sp>
      <p:pic>
        <p:nvPicPr>
          <p:cNvPr id="4" name="Рисунок 3" descr="ff1758b7916125fa851f4daaf2db9ce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3"/>
            <a:ext cx="1649413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634288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Матрица формирования компетенций педагога сферы ДОД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4" y="1142984"/>
          <a:ext cx="7715306" cy="5000665"/>
        </p:xfrm>
        <a:graphic>
          <a:graphicData uri="http://schemas.openxmlformats.org/drawingml/2006/table">
            <a:tbl>
              <a:tblPr/>
              <a:tblGrid>
                <a:gridCol w="3475378"/>
                <a:gridCol w="385448"/>
                <a:gridCol w="385448"/>
                <a:gridCol w="385448"/>
                <a:gridCol w="385448"/>
                <a:gridCol w="385448"/>
                <a:gridCol w="385448"/>
                <a:gridCol w="385448"/>
                <a:gridCol w="385448"/>
                <a:gridCol w="385448"/>
                <a:gridCol w="385448"/>
                <a:gridCol w="385448"/>
              </a:tblGrid>
              <a:tr h="6836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Название дисциплины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СК-1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СК-2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СК-3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СК-4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СК-5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СК-6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СК-7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СК-8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СК-9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СК-10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СК-11</a:t>
                      </a:r>
                    </a:p>
                  </a:txBody>
                  <a:tcPr marL="23812" marR="238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8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обучения дополнительному образованию</a:t>
                      </a:r>
                      <a:endParaRPr lang="ru-RU" sz="1200" b="1" i="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4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обучения технологии</a:t>
                      </a:r>
                      <a:endParaRPr lang="ru-RU" sz="1200" b="1" i="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8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Концептуальные и нормативно-правовые основы дополнительного образован</a:t>
                      </a:r>
                      <a:endParaRPr lang="ru-RU" sz="1200" b="1" i="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8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Организационно-педагогические основы дополнительного образования</a:t>
                      </a:r>
                      <a:endParaRPr lang="ru-RU" sz="1200" b="1" i="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8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Современные технологии дополнительного образования детей</a:t>
                      </a:r>
                      <a:endParaRPr lang="ru-RU" sz="1200" b="1" i="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670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ru-RU" altLang="ru-RU" sz="1200" b="1" i="0" dirty="0" smtClean="0">
                          <a:latin typeface="+mn-lt"/>
                        </a:rPr>
                        <a:t>Психолого-педагогическое сопровождение образовательной деятельности в системе дополнительного образования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670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ru-RU" altLang="ru-RU" sz="1200" b="1" i="0" dirty="0" smtClean="0">
                          <a:latin typeface="+mn-lt"/>
                        </a:rPr>
                        <a:t>Дети с особыми образовательными потребностями в дополнительном образовании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1136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ru-RU" altLang="ru-RU" sz="1200" b="1" i="0" dirty="0" smtClean="0">
                          <a:latin typeface="+mn-lt"/>
                        </a:rPr>
                        <a:t>Социально-педагогическая деятельность в системе дополнительного образования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670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ru-RU" altLang="ru-RU" sz="1200" b="1" i="0" dirty="0" smtClean="0">
                          <a:latin typeface="+mn-lt"/>
                        </a:rPr>
                        <a:t>Основы интеграции и сетевого взаимодействия общего и дополнительного образования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670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ru-RU" altLang="ru-RU" sz="1200" b="1" i="0" dirty="0" smtClean="0">
                          <a:latin typeface="+mn-lt"/>
                        </a:rPr>
                        <a:t>Учебно-методическое и документационное обеспечение дополнительного образования детей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+</a:t>
                      </a: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460">
                <a:tc>
                  <a:txBody>
                    <a:bodyPr/>
                    <a:lstStyle/>
                    <a:p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технологической подготовки</a:t>
                      </a:r>
                      <a:endParaRPr lang="ru-RU" sz="1200" b="1" i="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+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+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+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+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+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+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446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latin typeface="+mn-lt"/>
                        </a:rPr>
                        <a:t>И т.д…..</a:t>
                      </a:r>
                      <a:endParaRPr lang="ru-RU" sz="1200" b="1" i="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23812" marR="23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3" y="228600"/>
            <a:ext cx="7705748" cy="1143000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>Определение содержания и форм организации подготовки кадров в рамках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Arial" charset="0"/>
              </a:rPr>
              <a:t>компетентностно-ориентированных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> требований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15" y="1628775"/>
            <a:ext cx="7929586" cy="5000625"/>
          </a:xfrm>
          <a:noFill/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ru-RU" altLang="ru-RU" sz="2400" i="1" dirty="0" smtClean="0"/>
              <a:t>Анализ </a:t>
            </a:r>
            <a:r>
              <a:rPr lang="ru-RU" altLang="ru-RU" sz="2400" dirty="0" smtClean="0"/>
              <a:t>и при необходимости </a:t>
            </a:r>
            <a:r>
              <a:rPr lang="ru-RU" altLang="ru-RU" sz="2400" i="1" dirty="0" smtClean="0"/>
              <a:t>доработка требований компетенции в терминах внешней деятельности</a:t>
            </a:r>
            <a:r>
              <a:rPr lang="ru-RU" altLang="ru-RU" sz="2400" dirty="0" smtClean="0"/>
              <a:t>;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ru-RU" altLang="ru-RU" sz="2400" i="1" dirty="0" smtClean="0"/>
              <a:t>Разделение требований на элементы и их конкретизация</a:t>
            </a:r>
            <a:r>
              <a:rPr lang="ru-RU" altLang="ru-RU" sz="2400" dirty="0" smtClean="0"/>
              <a:t>;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ru-RU" altLang="ru-RU" sz="2400" i="1" dirty="0" smtClean="0"/>
              <a:t>Разделение требований на</a:t>
            </a:r>
            <a:r>
              <a:rPr lang="ru-RU" altLang="ru-RU" sz="2400" dirty="0" smtClean="0"/>
              <a:t> простые (отдельной компетенции), сложные, комплексные (кластера компетенций);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ru-RU" altLang="ru-RU" sz="2400" i="1" dirty="0" smtClean="0"/>
              <a:t>Разделение требований на группы по форме контроля;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ru-RU" altLang="ru-RU" sz="2400" i="1" dirty="0" smtClean="0"/>
              <a:t>Оценка значимости всех требований стандарта</a:t>
            </a:r>
            <a:r>
              <a:rPr lang="ru-RU" altLang="ru-RU" sz="2400" dirty="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ru-RU" altLang="ru-RU" sz="1800" dirty="0" smtClean="0">
                <a:solidFill>
                  <a:schemeClr val="folHlink"/>
                </a:solidFill>
              </a:rPr>
              <a:t>	</a:t>
            </a:r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ru-RU" altLang="ru-RU" sz="1800" dirty="0" smtClean="0">
                <a:solidFill>
                  <a:schemeClr val="folHlink"/>
                </a:solidFill>
              </a:rPr>
              <a:t>В рамках УМК дисциплин разрабатываются </a:t>
            </a:r>
            <a:r>
              <a:rPr lang="ru-RU" altLang="ru-RU" sz="1800" dirty="0" err="1" smtClean="0">
                <a:solidFill>
                  <a:schemeClr val="folHlink"/>
                </a:solidFill>
              </a:rPr>
              <a:t>компетентностно-ориентированные</a:t>
            </a:r>
            <a:r>
              <a:rPr lang="ru-RU" altLang="ru-RU" sz="1800" dirty="0" smtClean="0">
                <a:solidFill>
                  <a:schemeClr val="folHlink"/>
                </a:solidFill>
              </a:rPr>
              <a:t> задания по каждой теме</a:t>
            </a:r>
            <a:endParaRPr lang="ru-RU" altLang="ru-RU" sz="1800" i="1" dirty="0" smtClean="0"/>
          </a:p>
          <a:p>
            <a:pPr marL="533400" indent="-533400" eaLnBrk="1" hangingPunct="1">
              <a:lnSpc>
                <a:spcPct val="90000"/>
              </a:lnSpc>
            </a:pPr>
            <a:endParaRPr lang="ru-RU" altLang="ru-RU" sz="2000" dirty="0" smtClean="0"/>
          </a:p>
        </p:txBody>
      </p:sp>
    </p:spTree>
  </p:cSld>
  <p:clrMapOvr>
    <a:masterClrMapping/>
  </p:clrMapOvr>
  <p:transition>
    <p:whee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18" y="0"/>
            <a:ext cx="7059613" cy="936625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folHlink"/>
                </a:solidFill>
                <a:latin typeface="Arial" charset="0"/>
              </a:rPr>
              <a:t>Примеры технологий формирования компетенций педагога сферы ДОД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28688"/>
            <a:ext cx="532765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Способен самостоятельно или в составе комиссии проводить набор и отбор на обучение по ДОП</a:t>
            </a:r>
          </a:p>
          <a:p>
            <a:pPr eaLnBrk="1" hangingPunct="1">
              <a:lnSpc>
                <a:spcPct val="80000"/>
              </a:lnSpc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Способен разрабатывать дополнительные общеобразовательные программы</a:t>
            </a:r>
          </a:p>
          <a:p>
            <a:pPr eaLnBrk="1" hangingPunct="1">
              <a:lnSpc>
                <a:spcPct val="80000"/>
              </a:lnSpc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Способен реализовывать дополнительные общеобразовательные программы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Способен осуществлять педагогический контроль и оценку освоения дополнительной общеобразовательной программы</a:t>
            </a:r>
          </a:p>
          <a:p>
            <a:pPr eaLnBrk="1" hangingPunct="1">
              <a:lnSpc>
                <a:spcPct val="80000"/>
              </a:lnSpc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Способен планировать и организовывать взаимодействие с родителями (законными представителями) обучающихся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Готов организовывать и проводить </a:t>
            </a:r>
            <a:r>
              <a:rPr lang="ru-RU" altLang="ru-RU" sz="1600" dirty="0" err="1" smtClean="0"/>
              <a:t>досуговые</a:t>
            </a:r>
            <a:r>
              <a:rPr lang="ru-RU" altLang="ru-RU" sz="1600" dirty="0" smtClean="0"/>
              <a:t> мероприятия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Готов вести документацию, обеспечивающую реализацию дополнительной общеобразовательной программы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dirty="0" smtClean="0"/>
              <a:t>Готов обеспечивать безопасность обучающихся на занятиях и </a:t>
            </a:r>
            <a:r>
              <a:rPr lang="ru-RU" altLang="ru-RU" sz="1600" dirty="0" err="1" smtClean="0"/>
              <a:t>досуговых</a:t>
            </a:r>
            <a:r>
              <a:rPr lang="ru-RU" altLang="ru-RU" sz="1600" dirty="0" smtClean="0"/>
              <a:t> мероприятий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47813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867400" y="1341438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948488" y="2349500"/>
            <a:ext cx="2087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643702" y="1428736"/>
            <a:ext cx="23399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smtClean="0">
                <a:solidFill>
                  <a:schemeClr val="folHlink"/>
                </a:solidFill>
                <a:latin typeface="Arial" charset="0"/>
              </a:rPr>
              <a:t>Самостоятельная работа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857875" y="2071688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643703" y="2000250"/>
            <a:ext cx="250029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>
                <a:solidFill>
                  <a:schemeClr val="folHlink"/>
                </a:solidFill>
                <a:latin typeface="Arial" charset="0"/>
              </a:rPr>
              <a:t>Проектные технологии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5857875" y="2786063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5857875" y="6215063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5786438" y="4857750"/>
            <a:ext cx="792162" cy="287338"/>
          </a:xfrm>
          <a:prstGeom prst="rightArrow">
            <a:avLst>
              <a:gd name="adj1" fmla="val 50000"/>
              <a:gd name="adj2" fmla="val 68922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659563" y="2928934"/>
            <a:ext cx="24844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err="1" smtClean="0">
                <a:solidFill>
                  <a:schemeClr val="folHlink"/>
                </a:solidFill>
                <a:latin typeface="Arial" charset="0"/>
              </a:rPr>
              <a:t>Кейс-стади</a:t>
            </a:r>
            <a:r>
              <a:rPr lang="ru-RU" altLang="ru-RU" sz="16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659563" y="6000750"/>
            <a:ext cx="2484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>
                <a:solidFill>
                  <a:schemeClr val="folHlink"/>
                </a:solidFill>
                <a:latin typeface="Arial" charset="0"/>
              </a:rPr>
              <a:t>Проведение исследования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659563" y="4786322"/>
            <a:ext cx="2484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>
                <a:solidFill>
                  <a:schemeClr val="folHlink"/>
                </a:solidFill>
                <a:latin typeface="Arial" charset="0"/>
              </a:rPr>
              <a:t>Игровые технологии</a:t>
            </a:r>
          </a:p>
        </p:txBody>
      </p:sp>
      <p:sp>
        <p:nvSpPr>
          <p:cNvPr id="17424" name="AutoShape 12"/>
          <p:cNvSpPr>
            <a:spLocks noChangeArrowheads="1"/>
          </p:cNvSpPr>
          <p:nvPr/>
        </p:nvSpPr>
        <p:spPr bwMode="auto">
          <a:xfrm>
            <a:off x="5786438" y="3714750"/>
            <a:ext cx="792162" cy="287338"/>
          </a:xfrm>
          <a:prstGeom prst="rightArrow">
            <a:avLst>
              <a:gd name="adj1" fmla="val 50000"/>
              <a:gd name="adj2" fmla="val 68922"/>
            </a:avLst>
          </a:prstGeom>
          <a:solidFill>
            <a:srgbClr val="B4DE8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6659563" y="2500306"/>
            <a:ext cx="24844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err="1" smtClean="0">
                <a:solidFill>
                  <a:schemeClr val="folHlink"/>
                </a:solidFill>
                <a:latin typeface="Arial" charset="0"/>
              </a:rPr>
              <a:t>Портфолио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659563" y="3857628"/>
            <a:ext cx="2484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smtClean="0">
                <a:solidFill>
                  <a:schemeClr val="folHlink"/>
                </a:solidFill>
                <a:latin typeface="Arial" charset="0"/>
              </a:rPr>
              <a:t>Карта профессионального развития 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643702" y="1000108"/>
            <a:ext cx="2500299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>
                <a:solidFill>
                  <a:schemeClr val="folHlink"/>
                </a:solidFill>
                <a:latin typeface="Arial" charset="0"/>
              </a:rPr>
              <a:t>Игровые технологии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659563" y="3357562"/>
            <a:ext cx="24844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smtClean="0">
                <a:solidFill>
                  <a:schemeClr val="folHlink"/>
                </a:solidFill>
                <a:latin typeface="Arial" charset="0"/>
              </a:rPr>
              <a:t>Групповая дискуссия 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6659563" y="5357826"/>
            <a:ext cx="24844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 b="1" dirty="0" smtClean="0">
                <a:solidFill>
                  <a:schemeClr val="folHlink"/>
                </a:solidFill>
                <a:latin typeface="Arial" charset="0"/>
              </a:rPr>
              <a:t>Презентация </a:t>
            </a:r>
            <a:endParaRPr lang="ru-RU" altLang="ru-RU" sz="1600" b="1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>
    <p:whee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1412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Реализация требований к формам обучения педагога сферы дополнительного образования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1057535"/>
          <a:ext cx="7786742" cy="5587397"/>
        </p:xfrm>
        <a:graphic>
          <a:graphicData uri="http://schemas.openxmlformats.org/drawingml/2006/table">
            <a:tbl>
              <a:tblPr/>
              <a:tblGrid>
                <a:gridCol w="3000396"/>
                <a:gridCol w="4786346"/>
              </a:tblGrid>
              <a:tr h="191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Трудовые действия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7640" algn="l"/>
                        </a:tabLs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Активные формы обучения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1024289">
                <a:tc>
                  <a:txBody>
                    <a:bodyPr/>
                    <a:lstStyle/>
                    <a:p>
                      <a:pPr indent="0" algn="l"/>
                      <a:r>
                        <a:rPr lang="ru-RU" sz="1200" dirty="0">
                          <a:latin typeface="+mn-lt"/>
                        </a:rPr>
                        <a:t>Комплектовать группы обучающихся с учетом специфики реализуемых дополнительных общеобразовательных программ, индивидуальных и возрастных характеристик обучающихся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разработка плана по комплектованию групп обучающихся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разбор конкретных ситуаций по комплектованию групп обучающихся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групповое обсуждение результатов комплектования групп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7061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Обеспечивать безопасность обучающихся при проведении </a:t>
                      </a:r>
                      <a:r>
                        <a:rPr lang="ru-RU" sz="1200" dirty="0" err="1">
                          <a:latin typeface="+mn-lt"/>
                          <a:ea typeface="Times New Roman"/>
                        </a:rPr>
                        <a:t>досуговых</a:t>
                      </a:r>
                      <a:r>
                        <a:rPr lang="ru-RU" sz="1200" dirty="0">
                          <a:latin typeface="+mn-lt"/>
                          <a:ea typeface="Times New Roman"/>
                        </a:rPr>
                        <a:t> мероприятий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индивидуальная и групповая работа с документами, регламентирующими обеспечение безопасности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метод кейсов – разбор конкретных ситуаций по обеспечению безопасности 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коллективное обсуждение мер обеспечения безопасности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групповая выработка способов обеспечения безопасности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1521813">
                <a:tc>
                  <a:txBody>
                    <a:bodyPr/>
                    <a:lstStyle/>
                    <a:p>
                      <a:pPr indent="0" algn="l"/>
                      <a:r>
                        <a:rPr lang="ru-RU" sz="1200" dirty="0">
                          <a:latin typeface="+mn-lt"/>
                        </a:rPr>
                        <a:t>Анализировать внутренние и внешние (средовые) условия развития дополнительного образования в организации, осуществляющей образовательную деятельность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разработка критериев и показателей анализа внутренних и внешних условий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групповой анализ внутренних и внешних условий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метод кейсов – разбор конкретных ситуаций 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разработка оптимальных условий деятельности организации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«мозговой штурм» по выработке проблем развития дополнительного образования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«круглый стол» по определению внутренних и внешних факторов, влияющих на развитие дополнительного образования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463270">
                <a:tc>
                  <a:txBody>
                    <a:bodyPr/>
                    <a:lstStyle/>
                    <a:p>
                      <a:pPr indent="0" algn="l"/>
                      <a:r>
                        <a:rPr lang="ru-RU" sz="1200" dirty="0">
                          <a:latin typeface="+mn-lt"/>
                        </a:rPr>
                        <a:t>Разрабатывать предложения по развитию дополнительного образования (направлению дополнительного образования) в организации, осуществляющей образовательную деятельность, и представлять их руководству организации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«круглый стол» по обсуждению возможных предложений и их последствий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«мозговой штурм» по определению предложений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групповая работа по разработке конкретных предложений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разработка плана представления руководству конкретных предложений</a:t>
                      </a:r>
                    </a:p>
                    <a:p>
                      <a:pPr marL="0" lvl="0" indent="144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7640" algn="l"/>
                        </a:tabLs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подготовка </a:t>
                      </a:r>
                      <a:r>
                        <a:rPr lang="ru-RU" sz="1200" dirty="0" err="1">
                          <a:latin typeface="+mn-lt"/>
                          <a:ea typeface="Calibri"/>
                          <a:cs typeface="Times New Roman"/>
                        </a:rPr>
                        <a:t>мультимедийных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презентаций для представления предложений руководству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142852"/>
            <a:ext cx="757239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Arial" charset="0"/>
              </a:rPr>
              <a:t>Технологии обучения и оценивания взаимосвязаны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</a:br>
            <a:endParaRPr lang="ru-RU" altLang="ru-RU" sz="24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571612"/>
            <a:ext cx="7885112" cy="5013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dirty="0" smtClean="0">
                <a:solidFill>
                  <a:srgbClr val="92D050"/>
                </a:solidFill>
              </a:rPr>
              <a:t>Технологии обучения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</a:t>
            </a:r>
            <a:r>
              <a:rPr lang="ru-RU" altLang="ru-RU" sz="2400" dirty="0" err="1" smtClean="0"/>
              <a:t>Игротехнические</a:t>
            </a:r>
            <a:r>
              <a:rPr lang="ru-RU" altLang="ru-RU" sz="2400" dirty="0" smtClean="0"/>
              <a:t> методы 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Проектные технологии;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Реферат, эссе;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Презентация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>
                <a:solidFill>
                  <a:srgbClr val="92D050"/>
                </a:solidFill>
              </a:rPr>
              <a:t>Технологии оценивания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hlink"/>
                </a:solidFill>
              </a:rPr>
              <a:t>	</a:t>
            </a:r>
            <a:r>
              <a:rPr lang="ru-RU" altLang="ru-RU" sz="2400" dirty="0" smtClean="0"/>
              <a:t>- </a:t>
            </a:r>
            <a:r>
              <a:rPr lang="ru-RU" altLang="ru-RU" sz="2400" dirty="0" err="1" smtClean="0"/>
              <a:t>Компетентностный</a:t>
            </a:r>
            <a:r>
              <a:rPr lang="ru-RU" altLang="ru-RU" sz="2400" dirty="0" smtClean="0"/>
              <a:t> тест;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</a:t>
            </a:r>
            <a:r>
              <a:rPr lang="ru-RU" altLang="ru-RU" sz="2400" dirty="0" err="1" smtClean="0"/>
              <a:t>Портфолио</a:t>
            </a:r>
            <a:r>
              <a:rPr lang="ru-RU" altLang="ru-RU" sz="2400" dirty="0" smtClean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</a:t>
            </a:r>
            <a:r>
              <a:rPr lang="ru-RU" altLang="ru-RU" sz="2400" dirty="0" err="1" smtClean="0"/>
              <a:t>Кейс-измерители</a:t>
            </a:r>
            <a:r>
              <a:rPr lang="ru-RU" altLang="ru-RU" sz="2400" dirty="0" smtClean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	- ……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Технологии могут обеспечивать формирование как простых(отдельных компетенций), так и комплексных требований (кластера компетенции)</a:t>
            </a:r>
          </a:p>
        </p:txBody>
      </p:sp>
      <p:pic>
        <p:nvPicPr>
          <p:cNvPr id="18436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Содержимое 4" descr="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1412875"/>
            <a:ext cx="2843212" cy="19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9"/>
          <p:cNvSpPr>
            <a:spLocks noChangeArrowheads="1"/>
          </p:cNvSpPr>
          <p:nvPr/>
        </p:nvSpPr>
        <p:spPr bwMode="auto">
          <a:xfrm>
            <a:off x="6215074" y="2714620"/>
            <a:ext cx="2520950" cy="2592388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6500826" y="3429000"/>
            <a:ext cx="2232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 smtClean="0">
                <a:solidFill>
                  <a:srgbClr val="FF0000"/>
                </a:solidFill>
                <a:latin typeface="Arial" charset="0"/>
              </a:rPr>
              <a:t>!!!</a:t>
            </a:r>
            <a:r>
              <a:rPr lang="ru-RU" altLang="ru-RU" b="1" dirty="0" smtClean="0">
                <a:solidFill>
                  <a:srgbClr val="FF0000"/>
                </a:solidFill>
                <a:latin typeface="Arial" charset="0"/>
              </a:rPr>
              <a:t> Технологии формирующего оценивания</a:t>
            </a:r>
            <a:endParaRPr lang="ru-RU" altLang="ru-RU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hee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0"/>
            <a:ext cx="7500959" cy="122396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Базовые характеристики уровней подготовки педагога сферы дополнительного образования</a:t>
            </a:r>
            <a:endParaRPr lang="ru-RU" altLang="ru-RU" sz="2400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9460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908404"/>
          <a:ext cx="7929586" cy="5949596"/>
        </p:xfrm>
        <a:graphic>
          <a:graphicData uri="http://schemas.openxmlformats.org/drawingml/2006/table">
            <a:tbl>
              <a:tblPr/>
              <a:tblGrid>
                <a:gridCol w="500065"/>
                <a:gridCol w="2500330"/>
                <a:gridCol w="2286016"/>
                <a:gridCol w="2643175"/>
              </a:tblGrid>
              <a:tr h="41162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Широта полномочий и ответственность (общая компетенция)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Сложность деятельности </a:t>
                      </a:r>
                      <a:b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(характер умений)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 err="1">
                          <a:latin typeface="+mn-lt"/>
                          <a:ea typeface="Times New Roman"/>
                          <a:cs typeface="Times New Roman"/>
                        </a:rPr>
                        <a:t>Наукоемкость</a:t>
                      </a: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 деятельности </a:t>
                      </a:r>
                      <a:b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(характер знаний)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187438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 err="1">
                          <a:latin typeface="+mn-lt"/>
                          <a:ea typeface="Times New Roman"/>
                          <a:cs typeface="Times New Roman"/>
                        </a:rPr>
                        <a:t>бакалавриат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Готов осуществлять самостоятельную профессиональную деятельность по реализации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ДОП, </a:t>
                      </a: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предполагающую постановку целей собственной работы и/или обучающихся; обеспечивать взаимодействие участников образовательного процесса и нести ответственность за результаты обучения и воспитания на уровне детского образовательного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коллектива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Подготовлен к деятельности, направленной на решение задач технологического или методического характера в сфере дополнительного образования, предполагающей выбор из многообразия способов их решения (разработка, внедрение, контроль, оценка и коррекция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ДОП и </a:t>
                      </a: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коррекция компонентов своей профессиональной деятельности)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Система профессиональных знаний и опыта организации деятельности в сфере дополнительного образования (в том числе и инновационных); самостоятельный поиск, анализ и оценка информации, касающейся реализации дополнительных образовательных программ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9124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>
                          <a:latin typeface="+mn-lt"/>
                          <a:ea typeface="Times New Roman"/>
                          <a:cs typeface="Times New Roman"/>
                        </a:rPr>
                        <a:t>магистратура</a:t>
                      </a:r>
                      <a:endParaRPr lang="ru-RU" sz="11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>
                          <a:latin typeface="+mn-lt"/>
                          <a:ea typeface="Times New Roman"/>
                        </a:rPr>
                        <a:t>Готов к определению стратегии, к управлению процессами и деятельностью членов образовательного сообщества организации дополнительного образования (в том числе и инновационной) с принятием решений на уровне управленческих структур сферы дополнительного образования и их подразделений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Подготовлен к деятельности, предполагающей решение задач развития, разработку новых подходов, использование разнообразных методов (в том числе, и инновационных) в сфере дополнительного образования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Синтез профессиональных знаний и опыта деятельности в сфере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ДОД. </a:t>
                      </a: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Создание новых знаний прикладного характера, касающихся организации деятельности организации дополнительного образования и реализации дополнительных образовательных программ. Определение источников и поиск информации, необходимой для совершенствования сферы </a:t>
                      </a:r>
                      <a:r>
                        <a:rPr lang="ru-RU" sz="11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1022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00" dirty="0">
                          <a:latin typeface="+mn-lt"/>
                          <a:ea typeface="Times New Roman"/>
                          <a:cs typeface="Times New Roman"/>
                        </a:rPr>
                        <a:t>послевузовский</a:t>
                      </a:r>
                      <a:endParaRPr lang="ru-RU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Готов к определению стратегии, управлению процессами и деятельностью членов образовательного сообщества организации дополнительного образования (в том числе и инновационной) с принятием решений на уровне крупных управленческих структур сферы дополнительного образования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Подготовлен к деятельности, предполагающей решение проблем исследовательского и проектного характера, связанных с повышением эффективности управляемых процессов в сфере дополнительного образования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100" kern="100" dirty="0">
                          <a:latin typeface="+mn-lt"/>
                          <a:ea typeface="Times New Roman"/>
                        </a:rPr>
                        <a:t>Создание и синтез новых знаний междисциплинарного характера, необходимых для развития и совершенствования системы дополнительного образования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66381" marR="66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634310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Критерии, показатели и уровни оценки результатов дополнительного профессионального образования педагогов сферы ДОД</a:t>
            </a:r>
            <a:endParaRPr lang="ru-RU" sz="2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Содержимое 4" descr="176253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85852" cy="131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1071546"/>
          <a:ext cx="8429652" cy="5775960"/>
        </p:xfrm>
        <a:graphic>
          <a:graphicData uri="http://schemas.openxmlformats.org/drawingml/2006/table">
            <a:tbl>
              <a:tblPr/>
              <a:tblGrid>
                <a:gridCol w="500065"/>
                <a:gridCol w="2214579"/>
                <a:gridCol w="3000396"/>
                <a:gridCol w="2714612"/>
              </a:tblGrid>
              <a:tr h="15555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Уровни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Когнитивный критерий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>
                          <a:latin typeface="+mn-lt"/>
                          <a:ea typeface="Times New Roman"/>
                          <a:cs typeface="Times New Roman"/>
                        </a:rPr>
                        <a:t>Деятельностный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 критерий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 err="1">
                          <a:latin typeface="+mn-lt"/>
                          <a:ea typeface="Times New Roman"/>
                          <a:cs typeface="Times New Roman"/>
                        </a:rPr>
                        <a:t>Мотивационно-личностный</a:t>
                      </a: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kern="100" dirty="0" smtClean="0">
                          <a:latin typeface="+mn-lt"/>
                          <a:ea typeface="Times New Roman"/>
                          <a:cs typeface="Times New Roman"/>
                        </a:rPr>
                        <a:t>(ценностный) критерий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</a:tr>
              <a:tr h="241115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знание правовых норм в рамках закона, регламентирующих профессиональную деятельность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знания о способах изучения и удовлетворения социального заказа на дополнительные образовательные услуги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знание способов интеграции знаний из разных областей для решения профессиональных задач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систематизированные знания о способах создания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условий для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формирования и развития творческих способностей детей и взрослых, удовлетворения их индивидуальных потребностей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 ДОД 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знание способов совершенствования профессиональной деятельности в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сфере 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решать организационно-правовые вопросы, проблемы в рамках профессиональной деятельности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выявлять проблемы в профессиональной деятельности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 и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подбирать адекватные методы и технологии их решения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практические умения организации деятельности участников образовательного процесса в организации дополнительного образования 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осуществлять взаимодействие с представителями профессионального сообщества в рамках решения проблем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 (в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том числе, с помощью использования современных информационно-коммуникационных технологий)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организовать презентации планов и результатов собственной профессиональной деятельности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 с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использованием различных средств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осуществлять педагогический контроль и оценку процесса и результатов освоения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наличие опыта реализации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  разработки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программно-методического обеспечения их реализации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потребность к саморазвитию и мобильности, проявление инициативы в вопросах управления знаниями для повышения своей конкурентоспособности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наличие опыта участия в реализации инновационных процессов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наличие опыта участия в разработке проектов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владение навыками поиска, анализа, систематизации и оценки информации, актуальной для осуществления профессиональной деятельности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наличие опыта создания предметно-развивающей и воспитывающей среды в организации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владение навыками ведения документации, обеспечивающей реализацию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ДОП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47780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00" dirty="0">
                          <a:latin typeface="+mn-lt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132" marR="501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систематизированные знания причинно-следственных связей и законов функционирования сферы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знание технологий управления процессами и деятельностью членов образовательного сообщества организации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 (в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том числе и инновационной) 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знание способов повышения эффективности управляемых процессов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планирования, осуществления и применения исследовательских процессов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ДОД, обладающих </a:t>
                      </a: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научной достоверностью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умения критического анализа, оценки, синтеза новых и сложных идей совершенствования деятельности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в сфере 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dirty="0">
                          <a:latin typeface="+mn-lt"/>
                          <a:ea typeface="Times New Roman"/>
                        </a:rPr>
                        <a:t>умение выстраивать процесс общения с коллегами, широким ученым сообществом и обществом в целом на темы, связанные с организацией деятельности в сфере </a:t>
                      </a:r>
                      <a:r>
                        <a:rPr lang="ru-RU" sz="1000" kern="10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spc="-10" dirty="0">
                          <a:latin typeface="+mn-lt"/>
                          <a:ea typeface="Times New Roman"/>
                        </a:rPr>
                        <a:t>владение методами исследования, специфичными для сферы </a:t>
                      </a:r>
                      <a:r>
                        <a:rPr lang="ru-RU" sz="1000" kern="100" spc="-1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spc="-10" dirty="0">
                          <a:latin typeface="+mn-lt"/>
                          <a:ea typeface="Times New Roman"/>
                        </a:rPr>
                        <a:t>ориентация на проведение оригинального исследования, результатом которого будет появление новых знаний, актуальных для функционирования </a:t>
                      </a:r>
                      <a:r>
                        <a:rPr lang="ru-RU" sz="1000" kern="100" spc="-10" dirty="0" smtClean="0">
                          <a:latin typeface="+mn-lt"/>
                          <a:ea typeface="Times New Roman"/>
                        </a:rPr>
                        <a:t>сферы 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spc="-10" dirty="0">
                          <a:latin typeface="+mn-lt"/>
                          <a:ea typeface="Times New Roman"/>
                        </a:rPr>
                        <a:t>наличие опыта методической и управленческой деятельности в сфере </a:t>
                      </a:r>
                      <a:r>
                        <a:rPr lang="ru-RU" sz="1000" kern="100" spc="-1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000" kern="100" spc="-10" dirty="0">
                          <a:latin typeface="+mn-lt"/>
                          <a:ea typeface="Times New Roman"/>
                        </a:rPr>
                        <a:t>готовность к принятию решений на уровне крупных управленческих структур сферы </a:t>
                      </a:r>
                      <a:r>
                        <a:rPr lang="ru-RU" sz="1000" kern="100" spc="-10" dirty="0" smtClean="0">
                          <a:latin typeface="+mn-lt"/>
                          <a:ea typeface="Times New Roman"/>
                        </a:rPr>
                        <a:t>ДОД</a:t>
                      </a:r>
                      <a:endParaRPr lang="ru-RU" sz="10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91412" cy="628632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Средства оценивания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Содержимое 4" descr="176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41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5" y="857232"/>
          <a:ext cx="7786740" cy="5912748"/>
        </p:xfrm>
        <a:graphic>
          <a:graphicData uri="http://schemas.openxmlformats.org/drawingml/2006/table">
            <a:tbl>
              <a:tblPr/>
              <a:tblGrid>
                <a:gridCol w="1096373"/>
                <a:gridCol w="1475394"/>
                <a:gridCol w="1285884"/>
                <a:gridCol w="2818700"/>
                <a:gridCol w="1110389"/>
              </a:tblGrid>
              <a:tr h="413320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Направление оценки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  <a:cs typeface="Times New Roman"/>
                        </a:rPr>
                        <a:t>Компонент </a:t>
                      </a:r>
                      <a:br>
                        <a:rPr lang="ru-RU" sz="1200" b="1" kern="10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200" b="1" kern="100">
                          <a:latin typeface="+mn-lt"/>
                          <a:ea typeface="Times New Roman"/>
                          <a:cs typeface="Times New Roman"/>
                        </a:rPr>
                        <a:t>компетенции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  <a:cs typeface="Times New Roman"/>
                        </a:rPr>
                        <a:t>Форма аттестации</a:t>
                      </a:r>
                      <a:endParaRPr lang="ru-RU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Средства оценивания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E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5260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предварительная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когнитивный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>
                          <a:latin typeface="+mn-lt"/>
                          <a:ea typeface="Times New Roman"/>
                        </a:rPr>
                        <a:t>деятельностный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мотивационный и личностный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входной контроль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тест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решение проблемных ситуаций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анкета, психологический тест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карта профессионального развития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17911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текущая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когнитивный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деятельностный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мотивационный и личностный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контроль самостоятельной работы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тест, анализ устных и письменных ответов, словарь терминов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анализ решения практических задач лабораторные работы, ситуационные, интегрированные и практико-ориентированные задания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эссе, дневник, реферат. презентация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>
                          <a:latin typeface="+mn-lt"/>
                          <a:ea typeface="Times New Roman"/>
                        </a:rPr>
                        <a:t>кейс-задания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деловая игра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58169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промежуточная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когнитивный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деятельностный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мотивационный и личностный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контрольная работа, коллоквиум, зачет, экзамен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комбинированные тесты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кейс-задания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исследовательские и творческие проекты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экспертные оценки деятельности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>
                          <a:latin typeface="+mn-lt"/>
                          <a:ea typeface="Times New Roman"/>
                        </a:rPr>
                        <a:t>компетентностные тесты</a:t>
                      </a: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>
                          <a:latin typeface="+mn-lt"/>
                          <a:ea typeface="Times New Roman"/>
                        </a:rPr>
                        <a:t>портфолио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33299"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  <a:cs typeface="Times New Roman"/>
                        </a:rPr>
                        <a:t>итоговая</a:t>
                      </a:r>
                      <a:endParaRPr lang="ru-RU" sz="12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когнитивный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 err="1">
                          <a:latin typeface="+mn-lt"/>
                          <a:ea typeface="Times New Roman"/>
                        </a:rPr>
                        <a:t>деятельностный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мотивационный и личностный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итоговый государственный экзамен, защита выпускной квалификационной работы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latin typeface="+mn-lt"/>
                          <a:ea typeface="Times New Roman"/>
                        </a:rPr>
                        <a:t>экспертная оценка деятельности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228600"/>
            <a:ext cx="7011987" cy="1143000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  <a:latin typeface="Arial" charset="0"/>
              </a:rPr>
              <a:t>Структура компетентности </a:t>
            </a:r>
            <a:br>
              <a:rPr lang="ru-RU" sz="3200" b="1" dirty="0">
                <a:solidFill>
                  <a:schemeClr val="tx1"/>
                </a:solidFill>
                <a:latin typeface="Arial" charset="0"/>
              </a:rPr>
            </a:br>
            <a:r>
              <a:rPr lang="ru-RU" sz="3200" b="1" dirty="0">
                <a:solidFill>
                  <a:schemeClr val="tx1"/>
                </a:solidFill>
                <a:latin typeface="Arial" charset="0"/>
              </a:rPr>
              <a:t>(по В.Д. </a:t>
            </a:r>
            <a:r>
              <a:rPr lang="ru-RU" sz="3200" b="1" dirty="0" err="1">
                <a:solidFill>
                  <a:schemeClr val="tx1"/>
                </a:solidFill>
                <a:latin typeface="Arial" charset="0"/>
              </a:rPr>
              <a:t>Шадрикову</a:t>
            </a:r>
            <a:r>
              <a:rPr lang="ru-RU" sz="3200" b="1" dirty="0">
                <a:solidFill>
                  <a:schemeClr val="tx1"/>
                </a:solidFill>
                <a:latin typeface="Arial" charset="0"/>
              </a:rPr>
              <a:t>)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88" y="1484313"/>
            <a:ext cx="7491412" cy="51847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	В соответствии с функциональными блоками психологической системы деятельности:</a:t>
            </a:r>
          </a:p>
          <a:p>
            <a:pPr>
              <a:lnSpc>
                <a:spcPct val="90000"/>
              </a:lnSpc>
            </a:pPr>
            <a:r>
              <a:rPr lang="ru-RU" sz="2400"/>
              <a:t>личностно-мотивационная составляющая;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составляющая в части целеобразования;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составляющая в части разработки и реализации программы деятельности;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составляющие в части информационной основы деятельности;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Составляющие в части принятия решений;</a:t>
            </a:r>
          </a:p>
          <a:p>
            <a:pPr>
              <a:lnSpc>
                <a:spcPct val="90000"/>
              </a:lnSpc>
            </a:pPr>
            <a:r>
              <a:rPr lang="ru-RU" sz="2400"/>
              <a:t>Составляющие в части контроля и коррекции результатов деятельности </a:t>
            </a:r>
          </a:p>
        </p:txBody>
      </p:sp>
    </p:spTree>
  </p:cSld>
  <p:clrMapOvr>
    <a:masterClrMapping/>
  </p:clrMapOvr>
  <p:transition>
    <p:whee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92150"/>
            <a:ext cx="7885112" cy="1143000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>
                <a:latin typeface="Arial" charset="0"/>
              </a:rPr>
              <a:t>Пока остается не решенным главный вопрос:</a:t>
            </a:r>
            <a:br>
              <a:rPr lang="ru-RU" altLang="ru-RU" sz="2800" b="1" dirty="0" smtClean="0">
                <a:latin typeface="Arial" charset="0"/>
              </a:rPr>
            </a:br>
            <a:r>
              <a:rPr lang="ru-RU" altLang="ru-RU" sz="2800" b="1" dirty="0" smtClean="0">
                <a:solidFill>
                  <a:srgbClr val="FF0000"/>
                </a:solidFill>
                <a:latin typeface="Arial" charset="0"/>
              </a:rPr>
              <a:t>Как из отдельных компетенций и кластеров сформировать классного педагога?</a:t>
            </a:r>
          </a:p>
        </p:txBody>
      </p:sp>
      <p:pic>
        <p:nvPicPr>
          <p:cNvPr id="22531" name="Рисунок 2" descr="RESURSE2.jpg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2492375"/>
            <a:ext cx="6181725" cy="4097338"/>
          </a:xfrm>
          <a:noFill/>
        </p:spPr>
      </p:pic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folHlink"/>
                </a:solidFill>
              </a:rPr>
              <a:t>Структура компетентности</a:t>
            </a:r>
          </a:p>
        </p:txBody>
      </p:sp>
      <p:grpSp>
        <p:nvGrpSpPr>
          <p:cNvPr id="2" name="Diagram 2"/>
          <p:cNvGrpSpPr>
            <a:grpSpLocks/>
          </p:cNvGrpSpPr>
          <p:nvPr/>
        </p:nvGrpSpPr>
        <p:grpSpPr bwMode="auto">
          <a:xfrm>
            <a:off x="2051050" y="1268413"/>
            <a:ext cx="6108700" cy="5111750"/>
            <a:chOff x="1104" y="718"/>
            <a:chExt cx="3508" cy="2832"/>
          </a:xfrm>
        </p:grpSpPr>
        <p:sp>
          <p:nvSpPr>
            <p:cNvPr id="3" name="_s37892"/>
            <p:cNvSpPr>
              <a:spLocks noChangeArrowheads="1" noTextEdit="1"/>
            </p:cNvSpPr>
            <p:nvPr/>
          </p:nvSpPr>
          <p:spPr bwMode="auto">
            <a:xfrm>
              <a:off x="2327" y="1199"/>
              <a:ext cx="1062" cy="1062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6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37893"/>
            <p:cNvSpPr>
              <a:spLocks noChangeArrowheads="1"/>
            </p:cNvSpPr>
            <p:nvPr/>
          </p:nvSpPr>
          <p:spPr bwMode="auto">
            <a:xfrm>
              <a:off x="2556" y="828"/>
              <a:ext cx="60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Когнитивный компонент</a:t>
              </a:r>
            </a:p>
          </p:txBody>
        </p:sp>
        <p:sp>
          <p:nvSpPr>
            <p:cNvPr id="5" name="_s37894"/>
            <p:cNvSpPr>
              <a:spLocks noChangeArrowheads="1" noTextEdit="1"/>
            </p:cNvSpPr>
            <p:nvPr/>
          </p:nvSpPr>
          <p:spPr bwMode="auto">
            <a:xfrm>
              <a:off x="2676" y="1805"/>
              <a:ext cx="1062" cy="1062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69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37895"/>
            <p:cNvSpPr>
              <a:spLocks noChangeArrowheads="1"/>
            </p:cNvSpPr>
            <p:nvPr/>
          </p:nvSpPr>
          <p:spPr bwMode="auto">
            <a:xfrm>
              <a:off x="3759" y="2654"/>
              <a:ext cx="60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Поведенческий компонент</a:t>
              </a:r>
            </a:p>
          </p:txBody>
        </p:sp>
        <p:sp>
          <p:nvSpPr>
            <p:cNvPr id="7" name="_s37896"/>
            <p:cNvSpPr>
              <a:spLocks noChangeArrowheads="1" noTextEdit="1"/>
            </p:cNvSpPr>
            <p:nvPr/>
          </p:nvSpPr>
          <p:spPr bwMode="auto">
            <a:xfrm>
              <a:off x="1977" y="1804"/>
              <a:ext cx="1062" cy="1062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_s37897"/>
            <p:cNvSpPr>
              <a:spLocks noChangeArrowheads="1"/>
            </p:cNvSpPr>
            <p:nvPr/>
          </p:nvSpPr>
          <p:spPr bwMode="auto">
            <a:xfrm>
              <a:off x="1353" y="2654"/>
              <a:ext cx="60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Ценностный компонент</a:t>
              </a:r>
            </a:p>
          </p:txBody>
        </p:sp>
      </p:grpSp>
      <p:sp>
        <p:nvSpPr>
          <p:cNvPr id="408587" name="AutoShape 11"/>
          <p:cNvSpPr>
            <a:spLocks noChangeArrowheads="1"/>
          </p:cNvSpPr>
          <p:nvPr/>
        </p:nvSpPr>
        <p:spPr bwMode="auto">
          <a:xfrm rot="6993903">
            <a:off x="1949450" y="2308226"/>
            <a:ext cx="2192337" cy="1554162"/>
          </a:xfrm>
          <a:prstGeom prst="curvedUpArrow">
            <a:avLst>
              <a:gd name="adj1" fmla="val 28212"/>
              <a:gd name="adj2" fmla="val 56425"/>
              <a:gd name="adj3" fmla="val 33333"/>
            </a:avLst>
          </a:prstGeom>
          <a:solidFill>
            <a:srgbClr val="F88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8588" name="AutoShape 12"/>
          <p:cNvSpPr>
            <a:spLocks noChangeArrowheads="1"/>
          </p:cNvSpPr>
          <p:nvPr/>
        </p:nvSpPr>
        <p:spPr bwMode="auto">
          <a:xfrm>
            <a:off x="4067175" y="5373688"/>
            <a:ext cx="2447925" cy="1150937"/>
          </a:xfrm>
          <a:prstGeom prst="curvedUpArrow">
            <a:avLst>
              <a:gd name="adj1" fmla="val 42538"/>
              <a:gd name="adj2" fmla="val 85076"/>
              <a:gd name="adj3" fmla="val 33333"/>
            </a:avLst>
          </a:prstGeom>
          <a:solidFill>
            <a:srgbClr val="F88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8589" name="AutoShape 13"/>
          <p:cNvSpPr>
            <a:spLocks noChangeArrowheads="1"/>
          </p:cNvSpPr>
          <p:nvPr/>
        </p:nvSpPr>
        <p:spPr bwMode="auto">
          <a:xfrm rot="9038100">
            <a:off x="6588125" y="1844675"/>
            <a:ext cx="1149350" cy="2489200"/>
          </a:xfrm>
          <a:prstGeom prst="curvedRightArrow">
            <a:avLst>
              <a:gd name="adj1" fmla="val 43315"/>
              <a:gd name="adj2" fmla="val 86630"/>
              <a:gd name="adj3" fmla="val 33333"/>
            </a:avLst>
          </a:prstGeom>
          <a:solidFill>
            <a:srgbClr val="F88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Структура компетентности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524000"/>
            <a:ext cx="7732712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i="1">
                <a:solidFill>
                  <a:schemeClr val="hlink"/>
                </a:solidFill>
              </a:rPr>
              <a:t>Когнитивный компонент компетентности</a:t>
            </a:r>
            <a:r>
              <a:rPr lang="ru-RU" sz="1800"/>
              <a:t> – это</a:t>
            </a:r>
            <a:r>
              <a:rPr lang="ru-RU" sz="1800" i="1"/>
              <a:t> </a:t>
            </a:r>
            <a:r>
              <a:rPr lang="ru-RU" sz="1800"/>
              <a:t>совокупность, система знаний, на основе которой строится целостная картина действительности и осуществляется процесс собственно деятельности. </a:t>
            </a:r>
            <a:endParaRPr lang="ru-RU" sz="1800" i="1"/>
          </a:p>
          <a:p>
            <a:pPr>
              <a:lnSpc>
                <a:spcPct val="80000"/>
              </a:lnSpc>
            </a:pPr>
            <a:r>
              <a:rPr lang="ru-RU" sz="1800" i="1">
                <a:solidFill>
                  <a:schemeClr val="hlink"/>
                </a:solidFill>
              </a:rPr>
              <a:t>Поведенческий компонент компетентности</a:t>
            </a:r>
            <a:r>
              <a:rPr lang="ru-RU" sz="1800" i="1"/>
              <a:t> </a:t>
            </a:r>
            <a:r>
              <a:rPr lang="ru-RU" sz="1800"/>
              <a:t>– это система универсальных способов познания, соответствующих алгоритмов поведения и способов коммуникации, ориентированных на реализуемую деятельность, развитие у человека разнообразных способов деятельности, необходимых для самореализации в профессиональной деятельности. Это реальная деятельность, осуществляемая в конкретных условиях, компонент практический, активный, определяющий, какими способами, методами, приемами и в каких формах осуществляется деятельность в различных ситуациях. </a:t>
            </a:r>
          </a:p>
          <a:p>
            <a:pPr>
              <a:lnSpc>
                <a:spcPct val="80000"/>
              </a:lnSpc>
            </a:pPr>
            <a:r>
              <a:rPr lang="ru-RU" sz="1800" i="1">
                <a:solidFill>
                  <a:schemeClr val="hlink"/>
                </a:solidFill>
              </a:rPr>
              <a:t>Ценностный компонент компетентности</a:t>
            </a:r>
            <a:r>
              <a:rPr lang="ru-RU" sz="1800"/>
              <a:t> – это понимание смысла и значения реализуемой деятельности, субъективное нравственно-эстетическое, рефлексивное отношение к осваиваемым ценностям и способам их освоения, смелость в отстаивании своего мнения и своих взглядов, независимость в суждениях, чувство ответственности за предлагаемые инновационные решения. </a:t>
            </a:r>
            <a:endParaRPr lang="ru-RU" sz="1800" i="1"/>
          </a:p>
          <a:p>
            <a:pPr>
              <a:lnSpc>
                <a:spcPct val="80000"/>
              </a:lnSpc>
            </a:pPr>
            <a:endParaRPr lang="ru-RU" sz="1800"/>
          </a:p>
        </p:txBody>
      </p:sp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491412" cy="2047875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chemeClr val="hlink"/>
                </a:solidFill>
                <a:latin typeface="Arial" charset="0"/>
              </a:rPr>
              <a:t>Кластеризация компетенций</a:t>
            </a:r>
            <a:br>
              <a:rPr lang="ru-RU" altLang="ru-RU" sz="32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altLang="ru-RU" sz="2000" b="1" smtClean="0">
                <a:latin typeface="Arial" charset="0"/>
              </a:rPr>
              <a:t>Кластер (англ. cluster скопление) – объединение нескольких однородных элементов, которое может рассматриваться как самостоятельная единица, обладающая определёнными свойствами</a:t>
            </a:r>
            <a:endParaRPr lang="ru-RU" altLang="ru-RU" sz="2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349500"/>
            <a:ext cx="4943475" cy="3889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chemeClr val="hlink"/>
                </a:solidFill>
              </a:rPr>
              <a:t>Общие</a:t>
            </a:r>
            <a:r>
              <a:rPr lang="ru-RU" altLang="ru-RU" sz="2400" smtClean="0"/>
              <a:t> (ключевые , базовые) компетенции;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chemeClr val="hlink"/>
                </a:solidFill>
              </a:rPr>
              <a:t>Ключевые профессиональные компетенции</a:t>
            </a:r>
            <a:r>
              <a:rPr lang="ru-RU" altLang="ru-RU" sz="2400" smtClean="0"/>
              <a:t> (для широкой области профессиональной деятельности);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chemeClr val="hlink"/>
                </a:solidFill>
              </a:rPr>
              <a:t>Специальные компетенции</a:t>
            </a:r>
            <a:r>
              <a:rPr lang="ru-RU" altLang="ru-RU" sz="2400" smtClean="0"/>
              <a:t> (для конкретных сфер, профилей деятельности)</a:t>
            </a:r>
          </a:p>
        </p:txBody>
      </p:sp>
      <p:pic>
        <p:nvPicPr>
          <p:cNvPr id="3" name="Рисунок 2" descr="stock-photo-conceptual-image-of-the-leader-isolated-d-image-3359182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367213"/>
            <a:ext cx="3132137" cy="249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chemeClr val="hlink"/>
                </a:solidFill>
                <a:latin typeface="Arial" charset="0"/>
              </a:rPr>
              <a:t>Кластер ключевых (общих, базовых) компетенций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24000"/>
            <a:ext cx="7804150" cy="4714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первый уровень компетенций, которые составляют фундамент, базис </a:t>
            </a:r>
            <a:r>
              <a:rPr lang="ru-RU" altLang="ru-RU" sz="2800" dirty="0" err="1" smtClean="0"/>
              <a:t>компетентностной</a:t>
            </a:r>
            <a:r>
              <a:rPr lang="ru-RU" altLang="ru-RU" sz="2800" dirty="0" smtClean="0"/>
              <a:t> модели; их можно назвать универсальными, так как они обязательны для любого современного человека.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В каждом ФГОС ВПО определен набор общих компетенций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Каждый проф. Стандарт определяет перечень трудовых функций и требований к ним</a:t>
            </a:r>
          </a:p>
        </p:txBody>
      </p:sp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7561262" cy="12192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hlink"/>
                </a:solidFill>
                <a:latin typeface="Arial" charset="0"/>
              </a:rPr>
              <a:t>Кластер ключевых профессиональных компетенций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5742004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/>
              <a:t>является инвариантным для широкой области профессиональной деятельности, в нашем случае, для всех сфер, отраслей, уровней и направления «Педагогическое образование» независимо от специализации. </a:t>
            </a:r>
          </a:p>
        </p:txBody>
      </p:sp>
      <p:pic>
        <p:nvPicPr>
          <p:cNvPr id="5" name="Рисунок 4" descr="3D Figures_1725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672013"/>
            <a:ext cx="2916237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Reporting Progress or Status</Template>
  <TotalTime>1432</TotalTime>
  <Words>4705</Words>
  <Application>Microsoft Office PowerPoint</Application>
  <PresentationFormat>Экран (4:3)</PresentationFormat>
  <Paragraphs>602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Reporting Progress or Status</vt:lpstr>
      <vt:lpstr>Подходы к формированию специальных педагогических компетенций</vt:lpstr>
      <vt:lpstr>Основополагающие идеи компетентностного подхода</vt:lpstr>
      <vt:lpstr>Понятия компетентность и компетенция (по А.В. Хуторскому)</vt:lpstr>
      <vt:lpstr>Структура компетентности  (по В.Д. Шадрикову) </vt:lpstr>
      <vt:lpstr>Структура компетентности</vt:lpstr>
      <vt:lpstr>Структура компетентности</vt:lpstr>
      <vt:lpstr>Кластеризация компетенций Кластер (англ. cluster скопление) – объединение нескольких однородных элементов, которое может рассматриваться как самостоятельная единица, обладающая определёнными свойствами</vt:lpstr>
      <vt:lpstr>Кластер ключевых (общих, базовых) компетенций</vt:lpstr>
      <vt:lpstr>Кластер ключевых профессиональных компетенций</vt:lpstr>
      <vt:lpstr>Кластер специальных компетенций</vt:lpstr>
      <vt:lpstr>Дополнительное образование как сфера профессиональной деятельности педагога (выполнения обобщенных трудовых функций)</vt:lpstr>
      <vt:lpstr>Презентация PowerPoint</vt:lpstr>
      <vt:lpstr>Анализ состояния и проблем кадрового обеспечения сферы ДОД</vt:lpstr>
      <vt:lpstr> Нормативно-правовое регулирование процесса подготовки кадров для сферы ДОД определяется:</vt:lpstr>
      <vt:lpstr>Государственный заказ на педагогические и управленческие кадры сферы ДОД определяется следующими положениями:</vt:lpstr>
      <vt:lpstr>Отечественный и зарубежный опыт подготовки кадров для сферы ДОД</vt:lpstr>
      <vt:lpstr>Анализ запроса рынка труда на педагогов сферы ДОД</vt:lpstr>
      <vt:lpstr>Общие проблемы профессиональной педагогической деятельности в сфере ДОД</vt:lpstr>
      <vt:lpstr>Профессиональные дефициты, которые необходимо учитывать при подготовке кадров сферы ДОД:</vt:lpstr>
      <vt:lpstr>Алгоритм работы с компетенциями и компетентностями в процессе формирования профессиональных компетенций специалиста</vt:lpstr>
      <vt:lpstr>Проект профессионального стандарта выделяет три обобщенные трудовые функции педагога сферы дополнительного образования детей:</vt:lpstr>
      <vt:lpstr>Направленности двухпрофильной подготовки бакалавра по направлению «Педагогическое образование» в предметной области общего образования и в сфере дополнительного образования</vt:lpstr>
      <vt:lpstr>Согласованный анализ ФГОС ВПО, профессионального стандарта педагога, единого квалификационного справочника, требований рынка труда позволил составить паспорт компетенций педагога сферы ДОД, включающий в себя кластеры:</vt:lpstr>
      <vt:lpstr>Паспорт общих компетенций по направления подготовки «Педагогическое образование» (по двум профилям – дополнительное и предметное образование)</vt:lpstr>
      <vt:lpstr>Паспорт общепрофессиональных компетенций по направления подготовки «Педагогическое образование» (по двум профилям – дополнительное и предметное образование)</vt:lpstr>
      <vt:lpstr>Паспорт профессиональных компетенций по направления подготовки «Педагогическое образование» (по двум профилям – дополнительное и предметное образование)</vt:lpstr>
      <vt:lpstr>Паспорт специальных компетенций по направления подготовки «Педагогическое образование» (по двум профилям – дополнительное и предметное образование)</vt:lpstr>
      <vt:lpstr>Паспорт специальных компетенций по направления подготовки «Педагогическое образование» (по двум профилям – дополнительное и предметное образование)</vt:lpstr>
      <vt:lpstr>Перечень специальных компетенций педагога сферы ДОД (уровень бакалавра сферы ДОД и предметной сфере)</vt:lpstr>
      <vt:lpstr>Перечень специальных компетенций педагога сферы ДОД (уровень магистра)</vt:lpstr>
      <vt:lpstr>Определение ведущих дисциплин и курсов для формирования кластера или отдельной профессиональной педагогической компетенции</vt:lpstr>
      <vt:lpstr>Матрица формирования компетенций педагога сферы ДОД</vt:lpstr>
      <vt:lpstr>Определение содержания и форм организации подготовки кадров в рамках компетентностно-ориентированных требований</vt:lpstr>
      <vt:lpstr>Примеры технологий формирования компетенций педагога сферы ДОД</vt:lpstr>
      <vt:lpstr>Реализация требований к формам обучения педагога сферы дополнительного образования</vt:lpstr>
      <vt:lpstr>Технологии обучения и оценивания взаимосвязаны </vt:lpstr>
      <vt:lpstr>Базовые характеристики уровней подготовки педагога сферы дополнительного образования</vt:lpstr>
      <vt:lpstr>Критерии, показатели и уровни оценки результатов дополнительного профессионального образования педагогов сферы ДОД</vt:lpstr>
      <vt:lpstr>Средства оценивания</vt:lpstr>
      <vt:lpstr>Пока остается не решенным главный вопрос: Как из отдельных компетенций и кластеров сформировать классного педагога?</vt:lpstr>
    </vt:vector>
  </TitlesOfParts>
  <Company>Yar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Воспитательный потенциал системы современного образования: ключевые аспекты</dc:title>
  <dc:creator>User</dc:creator>
  <cp:lastModifiedBy>Наталия Михайловна Матюшина</cp:lastModifiedBy>
  <cp:revision>260</cp:revision>
  <dcterms:created xsi:type="dcterms:W3CDTF">2006-06-25T07:05:47Z</dcterms:created>
  <dcterms:modified xsi:type="dcterms:W3CDTF">2015-04-17T10:49:20Z</dcterms:modified>
</cp:coreProperties>
</file>