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6" r:id="rId7"/>
    <p:sldId id="260" r:id="rId8"/>
    <p:sldId id="261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2" autoAdjust="0"/>
    <p:restoredTop sz="86457" autoAdjust="0"/>
  </p:normalViewPr>
  <p:slideViewPr>
    <p:cSldViewPr snapToGrid="0">
      <p:cViewPr>
        <p:scale>
          <a:sx n="107" d="100"/>
          <a:sy n="107" d="100"/>
        </p:scale>
        <p:origin x="-468" y="-1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0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2035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74240-8473-4F88-AFEB-8960DB3867F2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26EB3-A096-47F1-B5EC-8193DABA3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6EB3-A096-47F1-B5EC-8193DABA369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44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6EB3-A096-47F1-B5EC-8193DABA369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0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6EB3-A096-47F1-B5EC-8193DABA369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9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ru-RU" dirty="0" smtClean="0"/>
              <a:t>В</a:t>
            </a:r>
            <a:r>
              <a:rPr lang="ru-RU" baseline="0" dirty="0" smtClean="0"/>
              <a:t> рамках федерального соглашения Калининградская область реализует Проект по следующим основным направлениям: </a:t>
            </a:r>
          </a:p>
          <a:p>
            <a:pPr marL="0" indent="0">
              <a:buFont typeface="+mj-lt"/>
              <a:buNone/>
            </a:pPr>
            <a:r>
              <a:rPr lang="ru-RU" dirty="0" smtClean="0"/>
              <a:t>1) Модернизация содержания и технологий формирования предметных,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, личностных результатов в рамках предметной области (география, технология, искусство, обществознание, физическая культура);</a:t>
            </a:r>
          </a:p>
          <a:p>
            <a:pPr marL="0" indent="0">
              <a:buFont typeface="+mj-lt"/>
              <a:buNone/>
            </a:pPr>
            <a:r>
              <a:rPr lang="ru-RU" dirty="0" smtClean="0"/>
              <a:t>2) Модернизация организационно-технологической инфраструктуры и обновление фондов школьных библиотек;</a:t>
            </a:r>
          </a:p>
          <a:p>
            <a:pPr marL="0" indent="0">
              <a:buFont typeface="+mj-lt"/>
              <a:buNone/>
            </a:pPr>
            <a:r>
              <a:rPr lang="ru-RU" dirty="0" smtClean="0"/>
              <a:t>3)</a:t>
            </a:r>
            <a:r>
              <a:rPr lang="ru-RU" baseline="0" dirty="0" smtClean="0"/>
              <a:t> </a:t>
            </a:r>
            <a:r>
              <a:rPr lang="ru-RU" dirty="0" smtClean="0"/>
              <a:t>Повышение квалификации учителей по </a:t>
            </a:r>
            <a:r>
              <a:rPr lang="ru-RU" dirty="0" err="1" smtClean="0"/>
              <a:t>метапредметным</a:t>
            </a:r>
            <a:r>
              <a:rPr lang="ru-RU" dirty="0" smtClean="0"/>
              <a:t> компетенциям;</a:t>
            </a:r>
          </a:p>
          <a:p>
            <a:pPr marL="0" indent="0">
              <a:buFont typeface="+mj-lt"/>
              <a:buNone/>
            </a:pPr>
            <a:r>
              <a:rPr lang="ru-RU" dirty="0" smtClean="0"/>
              <a:t>4) Создание и поддержка сетевых сообществ педагогов по учебным предметам.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6EB3-A096-47F1-B5EC-8193DABA369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0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направлению 1</a:t>
            </a:r>
            <a:r>
              <a:rPr lang="ru-RU" baseline="0" dirty="0" smtClean="0"/>
              <a:t> </a:t>
            </a:r>
            <a:r>
              <a:rPr lang="ru-RU" dirty="0" smtClean="0"/>
              <a:t>«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содержания и технологий формирования предметных,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личностных результатов в рамках предметной области (география, технология, искусство, обществознание, физическая культура)</a:t>
            </a:r>
            <a:r>
              <a:rPr lang="ru-RU" dirty="0" smtClean="0"/>
              <a:t>» нами</a:t>
            </a:r>
            <a:r>
              <a:rPr lang="ru-RU" baseline="0" dirty="0" smtClean="0"/>
              <a:t> было организовано обсуждение предметных концепций, которое проходило в несколько этапов: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Очное обсуждение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мероприятий: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сегодняшний день проведены 3 мероприятия, по географии, истории и обществознанию, физкультуре. В сентябре запланированы еще два мероприятия: по предметной области «Искусство» и математическому образованию. Кроме того, очный этап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обсуждений проходил в рамках секций муниципальных августовских совещаний.</a:t>
            </a:r>
          </a:p>
          <a:p>
            <a:pPr marL="228600" indent="-228600">
              <a:buAutoNum type="arabicParenR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Дистанционное обсуждение: создана Дистанционная площадка на базе сайта Калининградского областного института развития образования, где учителя-предметники могут ознакомиться с проектом Концепции, обсудить её на форуме или заполнив электронную анкету.</a:t>
            </a:r>
          </a:p>
          <a:p>
            <a:pPr marL="228600" indent="-228600">
              <a:buAutoNum type="arabicParenR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результатам работы по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этому направлению, можно сделать вывод, что наиболее эффективными формами обсуждения предметных концепций стали публичные экспертные обсуждения в рамках мероприятий, а также дистанционное анкетирование.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итогами проделанной работы и предложениями в проекты Концепций от Калининградской области можно ознакомиться на сайте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www.koiro.edu.ru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обсуждениях приняли участие более 500 педагогов</a:t>
            </a:r>
          </a:p>
          <a:p>
            <a:pPr marL="0" indent="0">
              <a:buNone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6EB3-A096-47F1-B5EC-8193DABA369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26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1338"/>
            <a:r>
              <a:rPr lang="ru-RU" dirty="0" smtClean="0"/>
              <a:t>В рамках направления 2 «</a:t>
            </a:r>
            <a:r>
              <a:rPr lang="ru-RU" sz="1200" dirty="0" smtClean="0"/>
              <a:t>Модернизация организационно-технологической инфраструктуры и обновление фондов школьных библиотек» в Калининградской области была создана сеть информационно-библиотечных</a:t>
            </a:r>
            <a:r>
              <a:rPr lang="ru-RU" sz="1200" baseline="0" dirty="0" smtClean="0"/>
              <a:t> центров, включающая в себя 14 площадок – образовательных организаций Калининградской области. Основными задачами Сети ИБЦ можно обозначить:</a:t>
            </a:r>
          </a:p>
          <a:p>
            <a:pPr marL="541338"/>
            <a:r>
              <a:rPr lang="ru-RU" sz="1200" baseline="0" dirty="0" smtClean="0"/>
              <a:t>1)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ИБЦ в образовательный процесс (урочная и внеурочная деятельность);</a:t>
            </a:r>
          </a:p>
          <a:p>
            <a:pPr marL="541338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расширение библиотеки и создание новых информационных пространств;</a:t>
            </a:r>
          </a:p>
          <a:p>
            <a:pPr marL="541338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популяризация электронного чтения среди детей и молодежи.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6EB3-A096-47F1-B5EC-8193DABA369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10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представлены несколько</a:t>
            </a:r>
            <a:r>
              <a:rPr lang="ru-RU" baseline="0" dirty="0" smtClean="0"/>
              <a:t> электронных продуктов, направленных на популяризацию электронного чтения, а также включение новой информационной среды в образовательный процесс: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Библиотека «</a:t>
            </a:r>
            <a:r>
              <a:rPr lang="ru-RU" baseline="0" dirty="0" err="1" smtClean="0"/>
              <a:t>Литрес</a:t>
            </a:r>
            <a:r>
              <a:rPr lang="ru-RU" baseline="0" dirty="0" smtClean="0"/>
              <a:t>»: позволяет осуществлять книговыдачи литературы из федерального перечня. Помимо возможности получить электронную книгу в школьной библиотеке, проект Сети школьных ИБЦ Калининградской области предусматривает расширение библиотечной зоны: возможность скачивания электронной книги </a:t>
            </a:r>
            <a:r>
              <a:rPr lang="ru-RU" baseline="0" dirty="0" err="1" smtClean="0"/>
              <a:t>Литрес</a:t>
            </a:r>
            <a:r>
              <a:rPr lang="ru-RU" baseline="0" dirty="0" smtClean="0"/>
              <a:t> с помощью считывания </a:t>
            </a:r>
            <a:r>
              <a:rPr lang="en-US" baseline="0" dirty="0" smtClean="0"/>
              <a:t>QR-</a:t>
            </a:r>
            <a:r>
              <a:rPr lang="ru-RU" baseline="0" dirty="0" smtClean="0"/>
              <a:t>кода со специального плаката. Плакаты адаптированы под возраст учащихся. Кроме того, на базе Калининградского областного института развития образования планируется создание электронной методической библиотеки для педагогов.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Онлайн-учебник по математике </a:t>
            </a:r>
            <a:r>
              <a:rPr lang="en-US" baseline="0" dirty="0" smtClean="0"/>
              <a:t>01</a:t>
            </a:r>
            <a:r>
              <a:rPr lang="ru-RU" baseline="0" dirty="0" smtClean="0"/>
              <a:t>математика. Этот продукт разработан преподавателями БФУ им. Канта, ведущего ВУЗа Калининградской области и представляет собой пример сетевого взаимодействия высшей и основной ступеней образования. 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Электронная математическая среда для начальных классов «</a:t>
            </a:r>
            <a:r>
              <a:rPr lang="ru-RU" baseline="0" dirty="0" err="1" smtClean="0"/>
              <a:t>МатРешка</a:t>
            </a:r>
            <a:r>
              <a:rPr lang="ru-RU" baseline="0" dirty="0" smtClean="0"/>
              <a:t>». Продукт используется в нашем регионе уже два года и демонстрирует рост образовательных результатов учащихся пилотных классов.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6EB3-A096-47F1-B5EC-8193DABA369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7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</a:t>
            </a:r>
            <a:r>
              <a:rPr lang="ru-RU" baseline="0" dirty="0" smtClean="0"/>
              <a:t> представлен график презентаций модернизированных информационно-библиотечных центров площадок </a:t>
            </a:r>
            <a:r>
              <a:rPr lang="ru-RU" baseline="0" dirty="0" err="1" smtClean="0"/>
              <a:t>Стажировочной</a:t>
            </a:r>
            <a:r>
              <a:rPr lang="ru-RU" baseline="0" dirty="0" smtClean="0"/>
              <a:t> образовательной сети Калининградской области. Подробная информация представлена на сайтах образовательных организаций, приглашаем представителей регионов к участию!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6EB3-A096-47F1-B5EC-8193DABA369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36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 рамках направления</a:t>
            </a:r>
            <a:r>
              <a:rPr lang="ru-RU" baseline="0" dirty="0" smtClean="0"/>
              <a:t> 3 «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учителей по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метапредметным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компетенциям» Калининградским</a:t>
            </a:r>
            <a:r>
              <a:rPr lang="ru-RU" sz="1200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областным институтом развития образования разработаны 3 программы ПК: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«Формирование и оценка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компетенций в основной школе в соответствии с ФГОС»;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«Управление процессом по формированию и оценке </a:t>
            </a:r>
            <a:r>
              <a:rPr lang="ru-RU" sz="12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компетенций в основной школе в соответствии с ФГОС»;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«Организация инклюзивного образования обучающихся (воспитанников) с ограниченными возможностями здоровья в соответствии с ФГОС».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носят командный и модульный характер.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Реализация</a:t>
            </a:r>
            <a:r>
              <a:rPr lang="ru-RU" baseline="0" dirty="0" smtClean="0"/>
              <a:t> программ осуществляется очно (образовательные стажировки в Калининградскую область или выезды команды тренеров Калининградской области в другие регионы) и дистанционно: 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study.baltinform.ru</a:t>
            </a:r>
            <a:endParaRPr lang="ru-RU" sz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/>
              <a:t>На сегодняшний день прошли обучение 822 педагога, в том числе: 370 человек из других регионов РФ; 50 педагогов-библиотекарей образовательных организаций Калининградской области.</a:t>
            </a:r>
            <a:r>
              <a:rPr lang="ru-RU" baseline="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6EB3-A096-47F1-B5EC-8193DABA369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27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реализации направления 4 «Создание и поддержка сетевых методических</a:t>
            </a:r>
            <a:r>
              <a:rPr lang="ru-RU" baseline="0" dirty="0" smtClean="0"/>
              <a:t> объединений, п</a:t>
            </a:r>
            <a:r>
              <a:rPr lang="ru-RU" sz="1200" u="none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роведены мероприятия по активизации деятельности сетевых сообществ:</a:t>
            </a: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молодых педагогов Калининградской области</a:t>
            </a: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учителей географии и экологии Калининградской области</a:t>
            </a: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отделение Российской ассоциации учителей географии</a:t>
            </a: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отделение Российской ассоциации учителей истории и обществознания</a:t>
            </a:r>
          </a:p>
          <a:p>
            <a:pPr marL="0" indent="0">
              <a:buNone/>
            </a:pPr>
            <a:r>
              <a:rPr lang="ru-RU" sz="1200" u="none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того,</a:t>
            </a:r>
            <a:r>
              <a:rPr lang="ru-RU" sz="1200" u="none" baseline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созданы </a:t>
            </a:r>
            <a:r>
              <a:rPr lang="ru-RU" sz="1200" u="none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сетевые сообщества:</a:t>
            </a: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учителей предметной области «Искусство» Калининградской области</a:t>
            </a:r>
          </a:p>
          <a:p>
            <a:r>
              <a:rPr lang="ru-RU" sz="1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учителей математики Калининградской области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6EB3-A096-47F1-B5EC-8193DABA369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47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Вся нормативная документация размещена на сайте: </a:t>
            </a:r>
            <a:r>
              <a:rPr lang="en-US" dirty="0" smtClean="0"/>
              <a:t>https://www.koiro.edu.ru/activities/prioritetnye-proekty-v-sfere-obrazovaniya/stazhirovochnye-i-opornye-ploshchadki/ftspro-2016-2020/normativnye-dokumenty/normativnye-dokumenty.php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26EB3-A096-47F1-B5EC-8193DABA369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DF49-3990-44B7-B72F-487761D00D0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F3D-2B26-4087-BA77-883E9809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5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DF49-3990-44B7-B72F-487761D00D0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F3D-2B26-4087-BA77-883E9809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DF49-3990-44B7-B72F-487761D00D0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F3D-2B26-4087-BA77-883E9809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0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DF49-3990-44B7-B72F-487761D00D0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F3D-2B26-4087-BA77-883E9809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2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DF49-3990-44B7-B72F-487761D00D0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F3D-2B26-4087-BA77-883E9809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0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DF49-3990-44B7-B72F-487761D00D0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F3D-2B26-4087-BA77-883E9809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2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DF49-3990-44B7-B72F-487761D00D0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F3D-2B26-4087-BA77-883E9809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1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DF49-3990-44B7-B72F-487761D00D0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F3D-2B26-4087-BA77-883E9809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01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DF49-3990-44B7-B72F-487761D00D0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F3D-2B26-4087-BA77-883E9809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3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DF49-3990-44B7-B72F-487761D00D0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F3D-2B26-4087-BA77-883E9809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15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DF49-3990-44B7-B72F-487761D00D0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70F3D-2B26-4087-BA77-883E9809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9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4DF49-3990-44B7-B72F-487761D00D04}" type="datetimeFigureOut">
              <a:rPr lang="ru-RU" smtClean="0"/>
              <a:pPr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70F3D-2B26-4087-BA77-883E98091E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0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950720"/>
            <a:ext cx="9349104" cy="2499676"/>
          </a:xfrm>
          <a:solidFill>
            <a:schemeClr val="bg1">
              <a:lumMod val="85000"/>
            </a:schemeClr>
          </a:solidFill>
        </p:spPr>
        <p:txBody>
          <a:bodyPr anchor="ctr" anchorCtr="0">
            <a:noAutofit/>
          </a:bodyPr>
          <a:lstStyle/>
          <a:p>
            <a:pPr algn="l"/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Модернизация </a:t>
            </a:r>
            <a:r>
              <a:rPr lang="ru-RU" sz="2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технологий и содержания обучения в соответствии с новым федеральным государственным образовательным стандартом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объединений</a:t>
            </a:r>
            <a:endParaRPr lang="ru-RU" sz="2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6880" y="5394960"/>
            <a:ext cx="7762240" cy="803948"/>
          </a:xfrm>
          <a:noFill/>
        </p:spPr>
        <p:txBody>
          <a:bodyPr>
            <a:normAutofit fontScale="92500"/>
          </a:bodyPr>
          <a:lstStyle/>
          <a:p>
            <a:pPr algn="r">
              <a:lnSpc>
                <a:spcPct val="10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Голубева Е.Ю., заведующая кафедрой </a:t>
            </a:r>
            <a:r>
              <a:rPr lang="ru-RU" sz="200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  <a:r>
              <a:rPr lang="ru-RU" sz="200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</a:t>
            </a:r>
            <a:r>
              <a:rPr lang="ru-RU" sz="200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ванием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Калининградского областного института развития образования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5279"/>
            <a:ext cx="5543550" cy="1057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04" y="335279"/>
            <a:ext cx="2332168" cy="1057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4450396"/>
            <a:ext cx="9349105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2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729255"/>
            <a:ext cx="7902125" cy="62839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Финансовое обеспечение реализации проекта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690147"/>
              </p:ext>
            </p:extLst>
          </p:nvPr>
        </p:nvGraphicFramePr>
        <p:xfrm>
          <a:off x="860525" y="3151546"/>
          <a:ext cx="105156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240"/>
                <a:gridCol w="2433917"/>
                <a:gridCol w="2043953"/>
                <a:gridCol w="2576370"/>
                <a:gridCol w="2103120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Федеральная субсидия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Региональная</a:t>
                      </a:r>
                      <a:r>
                        <a:rPr lang="ru-RU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субсидия</a:t>
                      </a:r>
                      <a:endParaRPr lang="ru-RU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июль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1663,000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1663,000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сентябрь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1448,000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4663,000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3163,000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500,000</a:t>
                      </a:r>
                      <a:endParaRPr lang="ru-RU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2334785"/>
            <a:ext cx="7902125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5279"/>
            <a:ext cx="5543550" cy="1057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04" y="335279"/>
            <a:ext cx="2332168" cy="105727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43840" y="5711576"/>
            <a:ext cx="11866880" cy="831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модернизацию информационно-библиотечных центров – 55% (2304,644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ПК педагогических работников, реализующих адаптированные образовательные программы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7,5% (349,509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55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149" y="1711658"/>
            <a:ext cx="6802419" cy="88681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Контактная информация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15" y="2917576"/>
            <a:ext cx="11831619" cy="384898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7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Калининградский </a:t>
            </a:r>
            <a:r>
              <a:rPr lang="ru-RU" sz="7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институт развития образования: </a:t>
            </a:r>
          </a:p>
          <a:p>
            <a:pPr marL="0" indent="0" algn="ctr">
              <a:buNone/>
            </a:pPr>
            <a:r>
              <a:rPr lang="en-US" sz="7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koiro.edu.ru</a:t>
            </a:r>
            <a:endParaRPr lang="ru-RU" sz="7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7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7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4012)578301</a:t>
            </a:r>
            <a:endParaRPr lang="ru-RU" sz="7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7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7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7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Калининградской области: </a:t>
            </a:r>
            <a:endParaRPr lang="ru-RU" sz="7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7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edu.gov39.ru</a:t>
            </a:r>
            <a:endParaRPr lang="ru-RU" sz="7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7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(4012)592944</a:t>
            </a:r>
          </a:p>
          <a:p>
            <a:pPr marL="0" indent="0" algn="ctr">
              <a:buNone/>
            </a:pPr>
            <a:endParaRPr lang="ru-RU" sz="7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7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Приглашаем к сотрудничеству!</a:t>
            </a:r>
            <a:endParaRPr lang="ru-RU" sz="7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1" y="2557321"/>
            <a:ext cx="6780270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5279"/>
            <a:ext cx="5543550" cy="1057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04" y="335279"/>
            <a:ext cx="2332168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97354"/>
            <a:ext cx="9123680" cy="62110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реализации проекта: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472" y="2773680"/>
            <a:ext cx="11353800" cy="3291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содержания и технологий формирования предметных, </a:t>
            </a:r>
            <a:r>
              <a:rPr lang="ru-RU" sz="25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личностных результатов в рамках предметной области (география, технология, искусство, обществознание, физическая культура)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организационно-технологической инфраструктуры и обновление фондов школьных библиотек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учителей по </a:t>
            </a:r>
            <a:r>
              <a:rPr lang="ru-RU" sz="25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метапредметным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компетенциям</a:t>
            </a:r>
          </a:p>
          <a:p>
            <a:pPr marL="0" indent="0">
              <a:buNone/>
            </a:pPr>
            <a:r>
              <a:rPr lang="en-US" sz="2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ru-RU" sz="2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поддержка сетевых сообществ педагогов по учебным предметам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318456"/>
            <a:ext cx="9123680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5279"/>
            <a:ext cx="5543550" cy="1057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04" y="335279"/>
            <a:ext cx="2332168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8498"/>
            <a:ext cx="9667240" cy="118674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содержания и технологий формирования предметных,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личностных результатов в рамках предметной области (география, технология, искусство, обществознание, физическая культура)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3840" y="2828294"/>
            <a:ext cx="8310880" cy="15365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Очное обсуждение: всероссийские и региональные мероприятия для учителей-предметников, августовские педагогические совещания – 3 мероприятия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Дистанционная площадка: анкетирование, форум – 5 предметных областей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097123" y="4364817"/>
            <a:ext cx="4795670" cy="2209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Результаты: аналитические справки, резолюции мероприятий, сборник, предложения в проекты концепций (материалы опубликованы на сайте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www.koiro.edu.ru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обсуждениях приняли участие более 500 педагогов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04" y="2702447"/>
            <a:ext cx="2682240" cy="40255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9" y="4364818"/>
            <a:ext cx="3200113" cy="214007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2665983"/>
            <a:ext cx="9667240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5279"/>
            <a:ext cx="5543550" cy="10572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04" y="335279"/>
            <a:ext cx="2332168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17851"/>
            <a:ext cx="8503920" cy="84406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организационно-технологической инфраструктуры и обновление фондов школьных библиотек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9360" y="3505989"/>
            <a:ext cx="4866640" cy="2670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ИБЦ в образовательный процесс (урочная и внеурочная деятельность)</a:t>
            </a:r>
          </a:p>
          <a:p>
            <a:pPr marL="541338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библиотеки и создание новых информационных пространств</a:t>
            </a:r>
          </a:p>
          <a:p>
            <a:pPr marL="541338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 электронного чтения среди детей и молодежи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5279"/>
            <a:ext cx="5543550" cy="1057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04" y="335279"/>
            <a:ext cx="2332168" cy="1057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661920"/>
            <a:ext cx="8503920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43841" y="3012442"/>
            <a:ext cx="7569200" cy="539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Сеть информационно-библиотечных центров на базе образовательных организаций Калининградской области – 14 площадок</a:t>
            </a:r>
          </a:p>
        </p:txBody>
      </p:sp>
      <p:pic>
        <p:nvPicPr>
          <p:cNvPr id="11" name="Picture 2" descr="C:\Users\s.podvysotskaya\Desktop\ИБЦ\ФЦПРО 2016\ПЛАКАТЫ\Литературная гостиная\01 Достоевс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999" y="3791258"/>
            <a:ext cx="1703204" cy="2385705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37" y="1817335"/>
            <a:ext cx="3274063" cy="45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714489"/>
            <a:ext cx="9825055" cy="81535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организационно-технологической инфраструктуры и обновление фондов школьных библиотек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5279"/>
            <a:ext cx="5543550" cy="1057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04" y="335279"/>
            <a:ext cx="2332168" cy="10572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" y="2529841"/>
            <a:ext cx="9825055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04" y="3542346"/>
            <a:ext cx="3926694" cy="2356051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57200" y="3064826"/>
            <a:ext cx="2895599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Литрес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565751" y="3106433"/>
            <a:ext cx="2895599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математика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497382" y="3106433"/>
            <a:ext cx="2895599" cy="4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МатРешка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93" y="3542346"/>
            <a:ext cx="3221521" cy="23588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9" y="3542345"/>
            <a:ext cx="3677809" cy="23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5279"/>
            <a:ext cx="5543550" cy="1057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04" y="335279"/>
            <a:ext cx="2332168" cy="10572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" y="2529841"/>
            <a:ext cx="10004613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82276"/>
              </p:ext>
            </p:extLst>
          </p:nvPr>
        </p:nvGraphicFramePr>
        <p:xfrm>
          <a:off x="2875570" y="2722881"/>
          <a:ext cx="7355841" cy="409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486"/>
                <a:gridCol w="5195268"/>
                <a:gridCol w="1542087"/>
              </a:tblGrid>
              <a:tr h="479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Образовательная организация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презентации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967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СОШ № 28 г. Калининграда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 сентября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96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СОШ «Школа будущего»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сентября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96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лицей № 10 г. Советска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сентября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96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СОШ № 36 г. Калининграда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октября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96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МБОУ «</a:t>
                      </a:r>
                      <a:r>
                        <a:rPr lang="ru-RU" sz="1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Полесская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СОШ»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октября 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96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ГБУ ДО КО «Центр развития одаренных детей»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октября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96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СОШ № 56 г. Калининграда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октября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96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лицей № 18 г. Калининграда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октября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96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ООШ г. Зеленоградска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октября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96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гимназия № 40 им. Ю.А. Гагарина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ноября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96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ШИЛИ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 ноября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96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ВО КО "Педагогический институт" 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ноября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967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МАОУ СОШ № 6 с УИОП г. Калининграда</a:t>
                      </a:r>
                      <a:endParaRPr lang="ru-RU" sz="14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ноября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18051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Калининградский областной институт развития образования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ноября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1640541"/>
            <a:ext cx="10004612" cy="88930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организационно-технологической инфраструктуры и обновление фондов школьных библиотек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583" y="3138442"/>
            <a:ext cx="1541009" cy="2484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" y="2777829"/>
            <a:ext cx="2270308" cy="17027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" y="4771200"/>
            <a:ext cx="2270308" cy="17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6445"/>
            <a:ext cx="9654988" cy="56846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учителей по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компетенциям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697941" y="2241146"/>
            <a:ext cx="4307875" cy="3807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программы повышения квалификации: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«Формирование и оценка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компетенций в основной школе в соответствии с ФГОС»;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«Управление процессом по формированию и оценке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компетенций в основной школе в соответствии с ФГОС»;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«Организация инклюзивного образования обучающихся (воспитанников) с ограниченными возможностями здоровья в соответствии с ФГОС».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носят командный и модульный характер.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8226889" y="2343468"/>
            <a:ext cx="3591560" cy="4527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 дистанционный ресурс 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study.baltinform.ru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26889" y="2796237"/>
            <a:ext cx="3317205" cy="2099589"/>
          </a:xfrm>
          <a:prstGeom prst="rect">
            <a:avLst/>
          </a:prstGeom>
        </p:spPr>
      </p:pic>
      <p:sp>
        <p:nvSpPr>
          <p:cNvPr id="18" name="Объект 4"/>
          <p:cNvSpPr txBox="1">
            <a:spLocks/>
          </p:cNvSpPr>
          <p:nvPr/>
        </p:nvSpPr>
        <p:spPr>
          <a:xfrm>
            <a:off x="130769" y="2352838"/>
            <a:ext cx="3456635" cy="16682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педагогов, прошедших повышение квалификации по </a:t>
            </a:r>
            <a:r>
              <a:rPr lang="ru-RU" sz="29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метапредметным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компетенциям, планируемый показатель: </a:t>
            </a:r>
            <a:r>
              <a:rPr lang="ru-RU" sz="290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человек</a:t>
            </a:r>
            <a:endParaRPr lang="ru-RU" sz="29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9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6" y="4021067"/>
            <a:ext cx="3061640" cy="20420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5279"/>
            <a:ext cx="5543550" cy="105727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04" y="335279"/>
            <a:ext cx="2332168" cy="105727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" y="2071536"/>
            <a:ext cx="9654988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8226888" y="5348594"/>
            <a:ext cx="3741591" cy="7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школ реализуют с 1 сентября адаптированные программы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33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81162"/>
            <a:ext cx="9802906" cy="73043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и поддержка сетевых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методических объединений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2700200"/>
            <a:ext cx="10861040" cy="37717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Проведены мероприятия по активизации деятельности сетевых сообществ: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молодых педагогов Калининградской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(1 мероприятие, 67 участников);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географии и экологии Калининградской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(1 мероприятие, 69 участников);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отделение Российской ассоциации учителей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географии (1 мероприятие, 69 участников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Российской ассоциации учителей истории 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обществознания (1 мероприятие, 30 участников).</a:t>
            </a:r>
          </a:p>
          <a:p>
            <a:pPr marL="0" indent="0">
              <a:buNone/>
            </a:pPr>
            <a:r>
              <a:rPr lang="ru-RU" sz="2400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новые сетевые сообщества: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 «Искусство» Калининградской области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учителей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математики Калининградской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5279"/>
            <a:ext cx="5543550" cy="1057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04" y="335279"/>
            <a:ext cx="2332168" cy="10572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2149" y="2411592"/>
            <a:ext cx="9825055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8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1788459"/>
            <a:ext cx="8754035" cy="65890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и нормативное сопровождение проекта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43840" y="2662519"/>
            <a:ext cx="5543550" cy="30524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сопровождение Проекта: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Калининградского областного института развития образования</a:t>
            </a:r>
          </a:p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Министерства образования Калининградской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Сайты 14 образовательных организаций Калининградской области - площадок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Стажировочной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образовательной сети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Региональные СМИ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35279"/>
            <a:ext cx="5543550" cy="1057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104" y="335279"/>
            <a:ext cx="2332168" cy="10572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22149" y="2411592"/>
            <a:ext cx="8776183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4"/>
          <p:cNvSpPr>
            <a:spLocks noGrp="1"/>
          </p:cNvSpPr>
          <p:nvPr>
            <p:ph sz="half" idx="1"/>
          </p:nvPr>
        </p:nvSpPr>
        <p:spPr>
          <a:xfrm>
            <a:off x="5787391" y="2662518"/>
            <a:ext cx="6234280" cy="41954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Нормативное сопровождение Проекта: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Министерством образования и науки РФ и Правительством Калининградской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между Министерством образования Калининградской области и Калининградским областным институтом развития образования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Министерства образования Калининградской области о реализации проекта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типовое положение об ИБЦ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о сотрудничестве (с другими регионами, между площадками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Стажировочной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сети)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дорожная карта Проекта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локальные акты</a:t>
            </a:r>
          </a:p>
          <a:p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008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1510</Words>
  <Application>Microsoft Office PowerPoint</Application>
  <PresentationFormat>Произвольный</PresentationFormat>
  <Paragraphs>185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2.4. Модернизация технологий и содержания обучения в соответствии с новым федеральным государственным образовательным стандартом посредством разработки концепций модернизации конкретных областей, поддержки региональных программ развития образования и поддержки сетевых методических объединений</vt:lpstr>
      <vt:lpstr>Основные направления реализации проекта:</vt:lpstr>
      <vt:lpstr>I. Модернизация содержания и технологий формирования предметных, метапредметных, личностных результатов в рамках предметной области (география, технология, искусство, обществознание, физическая культура)</vt:lpstr>
      <vt:lpstr>II. Модернизация организационно-технологической инфраструктуры и обновление фондов школьных библиотек</vt:lpstr>
      <vt:lpstr>II. Модернизация организационно-технологической инфраструктуры и обновление фондов школьных библиотек</vt:lpstr>
      <vt:lpstr>II. Модернизация организационно-технологической инфраструктуры и обновление фондов школьных библиотек</vt:lpstr>
      <vt:lpstr>III. Повышение квалификации учителей по метапредметным компетенциям</vt:lpstr>
      <vt:lpstr>IV. Создание и поддержка сетевых методических объединений</vt:lpstr>
      <vt:lpstr>V. Информационное и нормативное сопровождение проекта</vt:lpstr>
      <vt:lpstr>VI. Финансовое обеспечение реализации проекта</vt:lpstr>
      <vt:lpstr>   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технологий и содержания обучения….</dc:title>
  <dc:creator>Людмила Евдокимова</dc:creator>
  <cp:lastModifiedBy>Татьяна Александровна Лейнганг</cp:lastModifiedBy>
  <cp:revision>59</cp:revision>
  <dcterms:created xsi:type="dcterms:W3CDTF">2016-09-12T10:06:14Z</dcterms:created>
  <dcterms:modified xsi:type="dcterms:W3CDTF">2018-09-25T07:17:00Z</dcterms:modified>
</cp:coreProperties>
</file>