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2" r:id="rId5"/>
    <p:sldId id="259" r:id="rId6"/>
    <p:sldId id="264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103;%20&#1088;&#1072;&#1073;&#1086;&#1090;&#1072;\&#1044;&#1086;&#1082;&#1091;&#1084;&#1077;&#1085;&#1090;&#1099;\&#1040;&#1082;&#1072;&#1076;&#1077;&#1084;&#1080;&#1103;\&#1057;&#1083;&#1072;&#1073;&#1099;&#1077;%20&#1091;&#1095;&#1080;&#1090;&#1077;&#1083;&#1103;\&#1054;&#1090;&#1095;&#1077;&#1090;\&#1054;&#1073;&#1088;&#1072;&#1073;&#1086;&#1090;&#1082;&#1072;%20&#1076;&#1072;&#1085;&#1085;&#1099;&#1093;\&#1042;&#1090;&#1086;&#1088;&#1086;&#1077;%20&#1085;&#1072;&#1087;&#1088;&#1072;&#1074;&#1083;&#1077;&#1085;&#1080;&#1077;\&#1044;&#1080;&#1088;&#1077;&#1082;&#1090;&#1086;&#1088;&#1072;\&#1044;&#1080;&#1088;&#1077;&#1082;&#1090;&#1086;&#1088;&#1072;_&#1089;&#1088;&#1072;&#1074;&#1085;&#1077;&#1085;&#1080;&#107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H:\Users\&#1060;&#1080;&#1083;&#1080;&#1085;\Desktop\&#1055;&#1088;&#1086;&#1077;&#1082;&#1090;%20136\&#1057;&#1054;&#1062;_&#1054;&#1055;&#1056;&#1054;&#1057;\&#1053;&#1072;&#1087;&#1088;&#1072;&#1074;&#1083;&#1077;&#1085;&#1080;&#1077;%202\&#1044;&#1080;&#1088;&#1077;&#1082;&#1090;&#1086;&#1088;&#1072;%20&#1096;&#1082;&#1086;&#1083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103;%20&#1088;&#1072;&#1073;&#1086;&#1090;&#1072;\&#1044;&#1086;&#1082;&#1091;&#1084;&#1077;&#1085;&#1090;&#1099;\&#1040;&#1082;&#1072;&#1076;&#1077;&#1084;&#1080;&#1103;\&#1057;&#1083;&#1072;&#1073;&#1099;&#1077;%20&#1091;&#1095;&#1080;&#1090;&#1077;&#1083;&#1103;\&#1054;&#1090;&#1095;&#1077;&#1090;\&#1054;&#1073;&#1088;&#1072;&#1073;&#1086;&#1090;&#1082;&#1072;%20&#1076;&#1072;&#1085;&#1085;&#1099;&#1093;\&#1042;&#1090;&#1086;&#1088;&#1086;&#1077;%20&#1085;&#1072;&#1087;&#1088;&#1072;&#1074;&#1083;&#1077;&#1085;&#1080;&#1077;\&#1044;&#1080;&#1088;&#1077;&#1082;&#1090;&#1086;&#1088;&#1072;\&#1044;&#1080;&#1088;&#1077;&#1082;&#1090;&#1086;&#1088;&#1072;_&#1089;&#1088;&#1072;&#1074;&#108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600" b="0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sz="1600" b="0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причины, по Вашему мнению, приводят к возникновению проблем в общем образовании? </a:t>
            </a:r>
            <a:r>
              <a:rPr lang="ru-RU" sz="16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Лист1!$P$3</c:f>
              <c:strCache>
                <c:ptCount val="1"/>
                <c:pt idx="0">
                  <c:v>Школы с низкими результатами</c:v>
                </c:pt>
              </c:strCache>
            </c:strRef>
          </c:tx>
          <c:dLbls>
            <c:dLbl>
              <c:idx val="6"/>
              <c:layout>
                <c:manualLayout>
                  <c:x val="0"/>
                  <c:y val="7.5355625149079539E-3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5.6516718861809668E-3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7.5355625149079539E-3"/>
                </c:manualLayout>
              </c:layout>
              <c:showVal val="1"/>
            </c:dLbl>
            <c:dLbl>
              <c:idx val="12"/>
              <c:layout>
                <c:manualLayout>
                  <c:x val="0"/>
                  <c:y val="9.4194531436349455E-3"/>
                </c:manualLayout>
              </c:layout>
              <c:showVal val="1"/>
            </c:dLbl>
            <c:dLbl>
              <c:idx val="17"/>
              <c:layout>
                <c:manualLayout>
                  <c:x val="-2.8447779995770047E-3"/>
                  <c:y val="1.507112502981591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Лист1!$L$4:$O$21</c:f>
              <c:strCache>
                <c:ptCount val="18"/>
                <c:pt idx="0">
                  <c:v>Недостаточно высокое качество работы системы повышения квалификации</c:v>
                </c:pt>
                <c:pt idx="1">
                  <c:v>Отсутствие мотивации у педагогов</c:v>
                </c:pt>
                <c:pt idx="2">
                  <c:v>Феминизация профессии педагога</c:v>
                </c:pt>
                <c:pt idx="3">
                  <c:v>Плохое научное и методическое обеспечение учебного процесса.</c:v>
                </c:pt>
                <c:pt idx="4">
                  <c:v>Несовершенство систем подготовки и переподготовки педагогов</c:v>
                </c:pt>
                <c:pt idx="5">
                  <c:v>Недостаточно высокая квалификация педагогов</c:v>
                </c:pt>
                <c:pt idx="6">
                  <c:v>Слабая социальная защищённость педагогов</c:v>
                </c:pt>
                <c:pt idx="7">
                  <c:v>Падение престижа образования в обществе</c:v>
                </c:pt>
                <c:pt idx="8">
                  <c:v>Недостаточная правовая защищённость системы образования</c:v>
                </c:pt>
                <c:pt idx="9">
                  <c:v>Старение педагогических кадров</c:v>
                </c:pt>
                <c:pt idx="10">
                  <c:v>Низкий престиж профессии педагога</c:v>
                </c:pt>
                <c:pt idx="11">
                  <c:v>Административно-бюрократическая система управления</c:v>
                </c:pt>
                <c:pt idx="12">
                  <c:v>Слишком быстрый темп реформирования</c:v>
                </c:pt>
                <c:pt idx="13">
                  <c:v>Непродуманность и неподготовленность реформ</c:v>
                </c:pt>
                <c:pt idx="14">
                  <c:v>Отсутствие мотивации у обучающихся</c:v>
                </c:pt>
                <c:pt idx="15">
                  <c:v>Семейные проблемы (неполные семьи, алкоголизм, наркомания, преступность)</c:v>
                </c:pt>
                <c:pt idx="16">
                  <c:v>Недостаточное финансовое и материальное обеспечение образовательных организаций</c:v>
                </c:pt>
                <c:pt idx="17">
                  <c:v>Самоустранение семьи от воспитания детей</c:v>
                </c:pt>
              </c:strCache>
            </c:strRef>
          </c:cat>
          <c:val>
            <c:numRef>
              <c:f>Лист1!$P$4:$P$21</c:f>
              <c:numCache>
                <c:formatCode>0.0%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3.9473684210526321E-2</c:v>
                </c:pt>
                <c:pt idx="4">
                  <c:v>2.6315789473684213E-2</c:v>
                </c:pt>
                <c:pt idx="5">
                  <c:v>6.5789473684210523E-2</c:v>
                </c:pt>
                <c:pt idx="6">
                  <c:v>9.2105263157894759E-2</c:v>
                </c:pt>
                <c:pt idx="7">
                  <c:v>7.8947368421052627E-2</c:v>
                </c:pt>
                <c:pt idx="8">
                  <c:v>0.11842105263157897</c:v>
                </c:pt>
                <c:pt idx="9">
                  <c:v>0.13157894736842107</c:v>
                </c:pt>
                <c:pt idx="10">
                  <c:v>0.10526315789473685</c:v>
                </c:pt>
                <c:pt idx="11">
                  <c:v>0.15789473684210531</c:v>
                </c:pt>
                <c:pt idx="12">
                  <c:v>0.15789473684210531</c:v>
                </c:pt>
                <c:pt idx="13">
                  <c:v>0.27631578947368435</c:v>
                </c:pt>
                <c:pt idx="14">
                  <c:v>0.30263157894736842</c:v>
                </c:pt>
                <c:pt idx="15">
                  <c:v>0.31578947368421062</c:v>
                </c:pt>
                <c:pt idx="16">
                  <c:v>0.43421052631578955</c:v>
                </c:pt>
                <c:pt idx="17">
                  <c:v>0.56578947368421073</c:v>
                </c:pt>
              </c:numCache>
            </c:numRef>
          </c:val>
        </c:ser>
        <c:ser>
          <c:idx val="1"/>
          <c:order val="1"/>
          <c:tx>
            <c:strRef>
              <c:f>Лист1!$Q$3</c:f>
              <c:strCache>
                <c:ptCount val="1"/>
                <c:pt idx="0">
                  <c:v>Школы в сложных условиях</c:v>
                </c:pt>
              </c:strCache>
            </c:strRef>
          </c:tx>
          <c:dLbls>
            <c:dLbl>
              <c:idx val="3"/>
              <c:layout>
                <c:manualLayout>
                  <c:x val="-1.4223330024262541E-3"/>
                  <c:y val="-3.7677812574539787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7.5355625149079539E-3"/>
                </c:manualLayout>
              </c:layout>
              <c:showVal val="1"/>
            </c:dLbl>
            <c:dLbl>
              <c:idx val="5"/>
              <c:layout>
                <c:manualLayout>
                  <c:x val="-1.4223330024262541E-3"/>
                  <c:y val="-5.6516718861809668E-3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5.6516718861809668E-3"/>
                </c:manualLayout>
              </c:layout>
              <c:showVal val="1"/>
            </c:dLbl>
            <c:dLbl>
              <c:idx val="7"/>
              <c:layout>
                <c:manualLayout>
                  <c:x val="-1.4223330024262541E-3"/>
                  <c:y val="-9.4194531436349455E-3"/>
                </c:manualLayout>
              </c:layout>
              <c:showVal val="1"/>
            </c:dLbl>
            <c:dLbl>
              <c:idx val="8"/>
              <c:layout>
                <c:manualLayout>
                  <c:x val="-1.4223330024262541E-3"/>
                  <c:y val="-9.4194531436349455E-3"/>
                </c:manualLayout>
              </c:layout>
              <c:showVal val="1"/>
            </c:dLbl>
            <c:dLbl>
              <c:idx val="9"/>
              <c:layout>
                <c:manualLayout>
                  <c:x val="-2.8446660048525082E-3"/>
                  <c:y val="-7.5355625149079539E-3"/>
                </c:manualLayout>
              </c:layout>
              <c:showVal val="1"/>
            </c:dLbl>
            <c:dLbl>
              <c:idx val="13"/>
              <c:layout>
                <c:manualLayout>
                  <c:x val="-2.8446660048525082E-3"/>
                  <c:y val="-1.1303343772361932E-2"/>
                </c:manualLayout>
              </c:layout>
              <c:showVal val="1"/>
            </c:dLbl>
            <c:dLbl>
              <c:idx val="16"/>
              <c:layout>
                <c:manualLayout>
                  <c:x val="0"/>
                  <c:y val="-9.4194531436349264E-3"/>
                </c:manualLayout>
              </c:layout>
              <c:showVal val="1"/>
            </c:dLbl>
            <c:dLbl>
              <c:idx val="17"/>
              <c:layout>
                <c:manualLayout>
                  <c:x val="-2.8446660048526123E-3"/>
                  <c:y val="-1.318723440108892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Лист1!$L$4:$O$21</c:f>
              <c:strCache>
                <c:ptCount val="18"/>
                <c:pt idx="0">
                  <c:v>Недостаточно высокое качество работы системы повышения квалификации</c:v>
                </c:pt>
                <c:pt idx="1">
                  <c:v>Отсутствие мотивации у педагогов</c:v>
                </c:pt>
                <c:pt idx="2">
                  <c:v>Феминизация профессии педагога</c:v>
                </c:pt>
                <c:pt idx="3">
                  <c:v>Плохое научное и методическое обеспечение учебного процесса.</c:v>
                </c:pt>
                <c:pt idx="4">
                  <c:v>Несовершенство систем подготовки и переподготовки педагогов</c:v>
                </c:pt>
                <c:pt idx="5">
                  <c:v>Недостаточно высокая квалификация педагогов</c:v>
                </c:pt>
                <c:pt idx="6">
                  <c:v>Слабая социальная защищённость педагогов</c:v>
                </c:pt>
                <c:pt idx="7">
                  <c:v>Падение престижа образования в обществе</c:v>
                </c:pt>
                <c:pt idx="8">
                  <c:v>Недостаточная правовая защищённость системы образования</c:v>
                </c:pt>
                <c:pt idx="9">
                  <c:v>Старение педагогических кадров</c:v>
                </c:pt>
                <c:pt idx="10">
                  <c:v>Низкий престиж профессии педагога</c:v>
                </c:pt>
                <c:pt idx="11">
                  <c:v>Административно-бюрократическая система управления</c:v>
                </c:pt>
                <c:pt idx="12">
                  <c:v>Слишком быстрый темп реформирования</c:v>
                </c:pt>
                <c:pt idx="13">
                  <c:v>Непродуманность и неподготовленность реформ</c:v>
                </c:pt>
                <c:pt idx="14">
                  <c:v>Отсутствие мотивации у обучающихся</c:v>
                </c:pt>
                <c:pt idx="15">
                  <c:v>Семейные проблемы (неполные семьи, алкоголизм, наркомания, преступность)</c:v>
                </c:pt>
                <c:pt idx="16">
                  <c:v>Недостаточное финансовое и материальное обеспечение образовательных организаций</c:v>
                </c:pt>
                <c:pt idx="17">
                  <c:v>Самоустранение семьи от воспитания детей</c:v>
                </c:pt>
              </c:strCache>
            </c:strRef>
          </c:cat>
          <c:val>
            <c:numRef>
              <c:f>Лист1!$Q$4:$Q$21</c:f>
              <c:numCache>
                <c:formatCode>0.0%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1.4084507042253523E-2</c:v>
                </c:pt>
                <c:pt idx="4">
                  <c:v>5.6338028169014093E-2</c:v>
                </c:pt>
                <c:pt idx="5">
                  <c:v>0</c:v>
                </c:pt>
                <c:pt idx="6">
                  <c:v>8.4507042253521153E-2</c:v>
                </c:pt>
                <c:pt idx="7">
                  <c:v>9.8591549295774683E-2</c:v>
                </c:pt>
                <c:pt idx="8">
                  <c:v>9.8591549295774683E-2</c:v>
                </c:pt>
                <c:pt idx="9">
                  <c:v>8.4507042253521153E-2</c:v>
                </c:pt>
                <c:pt idx="10">
                  <c:v>0.16901408450704233</c:v>
                </c:pt>
                <c:pt idx="11">
                  <c:v>0.22535211267605634</c:v>
                </c:pt>
                <c:pt idx="12">
                  <c:v>0.19718309859154931</c:v>
                </c:pt>
                <c:pt idx="13">
                  <c:v>0.19718309859154931</c:v>
                </c:pt>
                <c:pt idx="14">
                  <c:v>0.36619718309859156</c:v>
                </c:pt>
                <c:pt idx="15">
                  <c:v>0.40845070422535218</c:v>
                </c:pt>
                <c:pt idx="16">
                  <c:v>0.43661971830985929</c:v>
                </c:pt>
                <c:pt idx="17">
                  <c:v>0.52112676056338025</c:v>
                </c:pt>
              </c:numCache>
            </c:numRef>
          </c:val>
        </c:ser>
        <c:dLbls/>
        <c:axId val="92040192"/>
        <c:axId val="92115712"/>
      </c:barChart>
      <c:catAx>
        <c:axId val="9204019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2115712"/>
        <c:crosses val="autoZero"/>
        <c:auto val="1"/>
        <c:lblAlgn val="ctr"/>
        <c:lblOffset val="100"/>
      </c:catAx>
      <c:valAx>
        <c:axId val="92115712"/>
        <c:scaling>
          <c:orientation val="minMax"/>
        </c:scaling>
        <c:axPos val="b"/>
        <c:majorGridlines/>
        <c:numFmt formatCode="0%" sourceLinked="0"/>
        <c:tickLblPos val="nextTo"/>
        <c:crossAx val="920401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3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Каких из следующих знаний, навыков, компетенций, на Ваш взгляд, не хватает для эффективной работы педагогам Вашей образовательной организации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? (директора) </a:t>
            </a:r>
            <a:endParaRPr lang="ru-RU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Лист3!$A$1:$A$21</c:f>
              <c:strCache>
                <c:ptCount val="21"/>
                <c:pt idx="0">
                  <c:v>Развитие творческих способностей учащихся</c:v>
                </c:pt>
                <c:pt idx="1">
                  <c:v>Знания в основной предметной области (областях)</c:v>
                </c:pt>
                <c:pt idx="2">
                  <c:v>Затрудняюсь ответить</c:v>
                </c:pt>
                <c:pt idx="3">
                  <c:v>Организация самостоятельной работы учащихся на уроке</c:v>
                </c:pt>
                <c:pt idx="4">
                  <c:v>Методическая компетентность в преподавании предметной области (областях)</c:v>
                </c:pt>
                <c:pt idx="5">
                  <c:v>Требования ФГОС</c:v>
                </c:pt>
                <c:pt idx="6">
                  <c:v>Преподавание в поликультурной или многоязычной среде</c:v>
                </c:pt>
                <c:pt idx="7">
                  <c:v>Обучение одарённых учащихся</c:v>
                </c:pt>
                <c:pt idx="8">
                  <c:v>Методы индивидуализации и дифференциации обучения</c:v>
                </c:pt>
                <c:pt idx="9">
                  <c:v>Использование новых образовательных технологий в работе</c:v>
                </c:pt>
                <c:pt idx="10">
                  <c:v>Формирование метапредметных умений у учащихся</c:v>
                </c:pt>
                <c:pt idx="11">
                  <c:v>Развитие критического мышления учащихся</c:v>
                </c:pt>
                <c:pt idx="12">
                  <c:v>Взаимодействие с семьями учащихся</c:v>
                </c:pt>
                <c:pt idx="13">
                  <c:v>Навыки в области компьютерных и информационных технологий применительно к работе учителя</c:v>
                </c:pt>
                <c:pt idx="14">
                  <c:v>Реализация системно-деятельностного подхода</c:v>
                </c:pt>
                <c:pt idx="15">
                  <c:v>Технологии оценивания учащихся</c:v>
                </c:pt>
                <c:pt idx="16">
                  <c:v>Управление поведением учащихся</c:v>
                </c:pt>
                <c:pt idx="17">
                  <c:v>Работа с учащимися, имеющими проблемы в поведении</c:v>
                </c:pt>
                <c:pt idx="18">
                  <c:v>Организация проектной и исследовательской деятельности учащихся</c:v>
                </c:pt>
                <c:pt idx="19">
                  <c:v>Обучение учащихся с ограниченными возможностями здоровья</c:v>
                </c:pt>
                <c:pt idx="20">
                  <c:v>Формирование у обучающихся умения учиться самостоятельно</c:v>
                </c:pt>
              </c:strCache>
            </c:strRef>
          </c:cat>
          <c:val>
            <c:numRef>
              <c:f>Лист3!$B$1:$B$21</c:f>
              <c:numCache>
                <c:formatCode>0%</c:formatCode>
                <c:ptCount val="21"/>
                <c:pt idx="0">
                  <c:v>1.0000000000000005E-2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6.0000000000000032E-2</c:v>
                </c:pt>
                <c:pt idx="4">
                  <c:v>0.12000000000000002</c:v>
                </c:pt>
                <c:pt idx="5">
                  <c:v>0.12000000000000002</c:v>
                </c:pt>
                <c:pt idx="6">
                  <c:v>0.13</c:v>
                </c:pt>
                <c:pt idx="7">
                  <c:v>0.14000000000000001</c:v>
                </c:pt>
                <c:pt idx="8">
                  <c:v>0.15000000000000024</c:v>
                </c:pt>
                <c:pt idx="9">
                  <c:v>0.17</c:v>
                </c:pt>
                <c:pt idx="10">
                  <c:v>0.18000000000000024</c:v>
                </c:pt>
                <c:pt idx="11">
                  <c:v>0.18000000000000024</c:v>
                </c:pt>
                <c:pt idx="12">
                  <c:v>0.19</c:v>
                </c:pt>
                <c:pt idx="13">
                  <c:v>0.2</c:v>
                </c:pt>
                <c:pt idx="14">
                  <c:v>0.23</c:v>
                </c:pt>
                <c:pt idx="15">
                  <c:v>0.24000000000000021</c:v>
                </c:pt>
                <c:pt idx="16">
                  <c:v>0.26</c:v>
                </c:pt>
                <c:pt idx="17">
                  <c:v>0.31000000000000066</c:v>
                </c:pt>
                <c:pt idx="18">
                  <c:v>0.3300000000000009</c:v>
                </c:pt>
                <c:pt idx="19">
                  <c:v>0.35000000000000031</c:v>
                </c:pt>
                <c:pt idx="20">
                  <c:v>0.36000000000000032</c:v>
                </c:pt>
              </c:numCache>
            </c:numRef>
          </c:val>
        </c:ser>
        <c:dLbls/>
        <c:axId val="87033344"/>
        <c:axId val="87034880"/>
      </c:barChart>
      <c:catAx>
        <c:axId val="87033344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87034880"/>
        <c:crosses val="autoZero"/>
        <c:auto val="1"/>
        <c:lblAlgn val="ctr"/>
        <c:lblOffset val="100"/>
      </c:catAx>
      <c:valAx>
        <c:axId val="87034880"/>
        <c:scaling>
          <c:orientation val="minMax"/>
        </c:scaling>
        <c:axPos val="b"/>
        <c:majorGridlines/>
        <c:numFmt formatCode="0%" sourceLinked="1"/>
        <c:tickLblPos val="nextTo"/>
        <c:crossAx val="870333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title>
      <c:tx>
        <c:rich>
          <a:bodyPr/>
          <a:lstStyle/>
          <a:p>
            <a:pPr>
              <a:defRPr sz="1700" b="0"/>
            </a:pPr>
            <a:r>
              <a:rPr lang="ru-RU" sz="1700" b="0" dirty="0" smtClean="0"/>
              <a:t>Каких </a:t>
            </a:r>
            <a:r>
              <a:rPr lang="ru-RU" sz="1700" b="0" dirty="0"/>
              <a:t>из следующих знаний, навыков, компетенций, на Ваш взгляд, не хватает для эффективной работы педагогам Вашей образовательной организации? </a:t>
            </a:r>
            <a:r>
              <a:rPr lang="ru-RU" sz="1700" b="0" dirty="0" smtClean="0"/>
              <a:t>(учителя) </a:t>
            </a:r>
            <a:endParaRPr lang="ru-RU" sz="1700" b="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Лист9!$P$3</c:f>
              <c:strCache>
                <c:ptCount val="1"/>
                <c:pt idx="0">
                  <c:v>Школы с низкими результатами</c:v>
                </c:pt>
              </c:strCache>
            </c:strRef>
          </c:tx>
          <c:dLbls>
            <c:dLbl>
              <c:idx val="9"/>
              <c:layout>
                <c:manualLayout>
                  <c:x val="-7.0270600462834275E-3"/>
                  <c:y val="9.2591134441528129E-3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0"/>
                  <c:y val="7.4074074074074086E-3"/>
                </c:manualLayout>
              </c:layout>
              <c:dLblPos val="outEnd"/>
              <c:showVal val="1"/>
            </c:dLbl>
            <c:dLbl>
              <c:idx val="19"/>
              <c:layout>
                <c:manualLayout>
                  <c:x val="2.8108240185133709E-3"/>
                  <c:y val="1.1111111111111115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Лист9!$L$4:$O$24</c:f>
              <c:strCache>
                <c:ptCount val="21"/>
                <c:pt idx="0">
                  <c:v>Знания в основной предметной области (областях)</c:v>
                </c:pt>
                <c:pt idx="1">
                  <c:v>Затрудняюсь ответить</c:v>
                </c:pt>
                <c:pt idx="2">
                  <c:v>Развитие творческих способностей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Обучение одарённых учащихся</c:v>
                </c:pt>
                <c:pt idx="5">
                  <c:v>Требования ФГОС</c:v>
                </c:pt>
                <c:pt idx="6">
                  <c:v>Преподавание в поликультурной или многоязычной среде</c:v>
                </c:pt>
                <c:pt idx="7">
                  <c:v>Методическая компетентность в преподавании предметной области (областях)</c:v>
                </c:pt>
                <c:pt idx="8">
                  <c:v>Взаимодействие с семьями учащихся</c:v>
                </c:pt>
                <c:pt idx="9">
                  <c:v>Методы индивидуализации и дифференциации обучения</c:v>
                </c:pt>
                <c:pt idx="10">
                  <c:v>Развитие критического мышления учащихся</c:v>
                </c:pt>
                <c:pt idx="11">
                  <c:v>Навыки в области компьютерных и информационных технологий применительно к работе учителя</c:v>
                </c:pt>
                <c:pt idx="12">
                  <c:v>Формирование метапредметных умений у учащихся</c:v>
                </c:pt>
                <c:pt idx="13">
                  <c:v>Использование новых образовательных технологий в работе</c:v>
                </c:pt>
                <c:pt idx="14">
                  <c:v>Реализация системно-деятельностного подхода</c:v>
                </c:pt>
                <c:pt idx="15">
                  <c:v>Управление поведением учащихся</c:v>
                </c:pt>
                <c:pt idx="16">
                  <c:v>Технологии оценивания учащихся</c:v>
                </c:pt>
                <c:pt idx="17">
                  <c:v>Обучение учащихся с ограниченными возможностями здоровья</c:v>
                </c:pt>
                <c:pt idx="18">
                  <c:v>Работа с учащимися, имеющими проблемы в поведении</c:v>
                </c:pt>
                <c:pt idx="19">
                  <c:v>Организация проектной и исследовательской деятельности учащихся</c:v>
                </c:pt>
                <c:pt idx="20">
                  <c:v>Формирование у обучающихся умения учиться самостоятельно</c:v>
                </c:pt>
              </c:strCache>
            </c:strRef>
          </c:cat>
          <c:val>
            <c:numRef>
              <c:f>Лист9!$P$4:$P$24</c:f>
              <c:numCache>
                <c:formatCode>0.0%</c:formatCode>
                <c:ptCount val="21"/>
                <c:pt idx="0">
                  <c:v>1.3157894736842106E-2</c:v>
                </c:pt>
                <c:pt idx="1">
                  <c:v>7.8947368421052613E-2</c:v>
                </c:pt>
                <c:pt idx="2">
                  <c:v>0</c:v>
                </c:pt>
                <c:pt idx="3">
                  <c:v>2.6315789473684213E-2</c:v>
                </c:pt>
                <c:pt idx="4">
                  <c:v>0.14473684210526322</c:v>
                </c:pt>
                <c:pt idx="5">
                  <c:v>7.8947368421052613E-2</c:v>
                </c:pt>
                <c:pt idx="6">
                  <c:v>0.14473684210526322</c:v>
                </c:pt>
                <c:pt idx="7">
                  <c:v>7.8947368421052613E-2</c:v>
                </c:pt>
                <c:pt idx="8">
                  <c:v>0.21052631578947373</c:v>
                </c:pt>
                <c:pt idx="9">
                  <c:v>0.11842105263157895</c:v>
                </c:pt>
                <c:pt idx="10">
                  <c:v>0.15789473684210531</c:v>
                </c:pt>
                <c:pt idx="11">
                  <c:v>0.23684210526315788</c:v>
                </c:pt>
                <c:pt idx="12">
                  <c:v>0.18421052631578944</c:v>
                </c:pt>
                <c:pt idx="13">
                  <c:v>0.11842105263157895</c:v>
                </c:pt>
                <c:pt idx="14">
                  <c:v>0.19736842105263161</c:v>
                </c:pt>
                <c:pt idx="15">
                  <c:v>0.26315789473684215</c:v>
                </c:pt>
                <c:pt idx="16">
                  <c:v>0.15789473684210531</c:v>
                </c:pt>
                <c:pt idx="17">
                  <c:v>0.35526315789473684</c:v>
                </c:pt>
                <c:pt idx="18">
                  <c:v>0.34210526315789486</c:v>
                </c:pt>
                <c:pt idx="19">
                  <c:v>0.31578947368421062</c:v>
                </c:pt>
                <c:pt idx="20">
                  <c:v>0.35526315789473684</c:v>
                </c:pt>
              </c:numCache>
            </c:numRef>
          </c:val>
        </c:ser>
        <c:ser>
          <c:idx val="1"/>
          <c:order val="1"/>
          <c:tx>
            <c:strRef>
              <c:f>Лист9!$Q$3</c:f>
              <c:strCache>
                <c:ptCount val="1"/>
                <c:pt idx="0">
                  <c:v>Школы в сложных условиях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703703703703704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-9.259259259259262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1.4054120092566855E-3"/>
                  <c:y val="-9.2592592592592622E-3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-7.0270600462834275E-3"/>
                  <c:y val="-1.1111111111111115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-1.1111111111111115E-2"/>
                </c:manualLayout>
              </c:layout>
              <c:dLblPos val="outEnd"/>
              <c:showVal val="1"/>
            </c:dLbl>
            <c:dLbl>
              <c:idx val="20"/>
              <c:layout>
                <c:manualLayout>
                  <c:x val="0"/>
                  <c:y val="-9.2592592592592483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Лист9!$L$4:$O$24</c:f>
              <c:strCache>
                <c:ptCount val="21"/>
                <c:pt idx="0">
                  <c:v>Знания в основной предметной области (областях)</c:v>
                </c:pt>
                <c:pt idx="1">
                  <c:v>Затрудняюсь ответить</c:v>
                </c:pt>
                <c:pt idx="2">
                  <c:v>Развитие творческих способностей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Обучение одарённых учащихся</c:v>
                </c:pt>
                <c:pt idx="5">
                  <c:v>Требования ФГОС</c:v>
                </c:pt>
                <c:pt idx="6">
                  <c:v>Преподавание в поликультурной или многоязычной среде</c:v>
                </c:pt>
                <c:pt idx="7">
                  <c:v>Методическая компетентность в преподавании предметной области (областях)</c:v>
                </c:pt>
                <c:pt idx="8">
                  <c:v>Взаимодействие с семьями учащихся</c:v>
                </c:pt>
                <c:pt idx="9">
                  <c:v>Методы индивидуализации и дифференциации обучения</c:v>
                </c:pt>
                <c:pt idx="10">
                  <c:v>Развитие критического мышления учащихся</c:v>
                </c:pt>
                <c:pt idx="11">
                  <c:v>Навыки в области компьютерных и информационных технологий применительно к работе учителя</c:v>
                </c:pt>
                <c:pt idx="12">
                  <c:v>Формирование метапредметных умений у учащихся</c:v>
                </c:pt>
                <c:pt idx="13">
                  <c:v>Использование новых образовательных технологий в работе</c:v>
                </c:pt>
                <c:pt idx="14">
                  <c:v>Реализация системно-деятельностного подхода</c:v>
                </c:pt>
                <c:pt idx="15">
                  <c:v>Управление поведением учащихся</c:v>
                </c:pt>
                <c:pt idx="16">
                  <c:v>Технологии оценивания учащихся</c:v>
                </c:pt>
                <c:pt idx="17">
                  <c:v>Обучение учащихся с ограниченными возможностями здоровья</c:v>
                </c:pt>
                <c:pt idx="18">
                  <c:v>Работа с учащимися, имеющими проблемы в поведении</c:v>
                </c:pt>
                <c:pt idx="19">
                  <c:v>Организация проектной и исследовательской деятельности учащихся</c:v>
                </c:pt>
                <c:pt idx="20">
                  <c:v>Формирование у обучающихся умения учиться самостоятельно</c:v>
                </c:pt>
              </c:strCache>
            </c:strRef>
          </c:cat>
          <c:val>
            <c:numRef>
              <c:f>Лист9!$Q$4:$Q$24</c:f>
              <c:numCache>
                <c:formatCode>0.0%</c:formatCode>
                <c:ptCount val="21"/>
                <c:pt idx="0">
                  <c:v>1.4084507042253521E-2</c:v>
                </c:pt>
                <c:pt idx="1">
                  <c:v>4.2253521126760563E-2</c:v>
                </c:pt>
                <c:pt idx="2">
                  <c:v>4.2253521126760563E-2</c:v>
                </c:pt>
                <c:pt idx="3">
                  <c:v>5.6338028169014086E-2</c:v>
                </c:pt>
                <c:pt idx="4">
                  <c:v>9.8591549295774669E-2</c:v>
                </c:pt>
                <c:pt idx="5">
                  <c:v>0.11267605633802817</c:v>
                </c:pt>
                <c:pt idx="6">
                  <c:v>0.12676056338028169</c:v>
                </c:pt>
                <c:pt idx="7">
                  <c:v>0.12676056338028169</c:v>
                </c:pt>
                <c:pt idx="8">
                  <c:v>0.14084507042253525</c:v>
                </c:pt>
                <c:pt idx="9">
                  <c:v>0.14084507042253525</c:v>
                </c:pt>
                <c:pt idx="10">
                  <c:v>0.15492957746478872</c:v>
                </c:pt>
                <c:pt idx="11">
                  <c:v>0.16901408450704231</c:v>
                </c:pt>
                <c:pt idx="12">
                  <c:v>0.18309859154929584</c:v>
                </c:pt>
                <c:pt idx="13">
                  <c:v>0.21126760563380281</c:v>
                </c:pt>
                <c:pt idx="14">
                  <c:v>0.22535211267605632</c:v>
                </c:pt>
                <c:pt idx="15">
                  <c:v>0.22535211267605632</c:v>
                </c:pt>
                <c:pt idx="16">
                  <c:v>0.25352112676056332</c:v>
                </c:pt>
                <c:pt idx="17">
                  <c:v>0.28169014084507044</c:v>
                </c:pt>
                <c:pt idx="18">
                  <c:v>0.22535211267605632</c:v>
                </c:pt>
                <c:pt idx="19">
                  <c:v>0.33802816901408467</c:v>
                </c:pt>
                <c:pt idx="20">
                  <c:v>0.33802816901408467</c:v>
                </c:pt>
              </c:numCache>
            </c:numRef>
          </c:val>
        </c:ser>
        <c:dLbls>
          <c:showVal val="1"/>
        </c:dLbls>
        <c:axId val="92763264"/>
        <c:axId val="92764800"/>
      </c:barChart>
      <c:catAx>
        <c:axId val="92763264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92764800"/>
        <c:crosses val="autoZero"/>
        <c:auto val="1"/>
        <c:lblAlgn val="ctr"/>
        <c:lblOffset val="100"/>
      </c:catAx>
      <c:valAx>
        <c:axId val="92764800"/>
        <c:scaling>
          <c:orientation val="minMax"/>
        </c:scaling>
        <c:axPos val="b"/>
        <c:majorGridlines/>
        <c:numFmt formatCode="0%" sourceLinked="0"/>
        <c:tickLblPos val="nextTo"/>
        <c:crossAx val="927632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800" b="0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Каких из следующих знаний, навыков, компетенций, на Ваш взгляд, не хватает педагогам школ для эффективной работы</a:t>
            </a:r>
            <a:r>
              <a:rPr lang="ru-RU" sz="1800" b="0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(ДПО) </a:t>
            </a:r>
            <a:r>
              <a:rPr lang="ru-RU" sz="18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Лист18!$C$4:$C$24</c:f>
              <c:numCache>
                <c:formatCode>General</c:formatCode>
                <c:ptCount val="21"/>
              </c:numCache>
            </c:numRef>
          </c:val>
        </c:ser>
        <c:ser>
          <c:idx val="1"/>
          <c:order val="1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Лист18!$D$4:$D$24</c:f>
              <c:numCache>
                <c:formatCode>General</c:formatCode>
                <c:ptCount val="21"/>
              </c:numCache>
            </c:numRef>
          </c:val>
        </c:ser>
        <c:ser>
          <c:idx val="2"/>
          <c:order val="2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Лист18!$E$4:$E$24</c:f>
              <c:numCache>
                <c:formatCode>General</c:formatCode>
                <c:ptCount val="21"/>
              </c:numCache>
            </c:numRef>
          </c:val>
        </c:ser>
        <c:ser>
          <c:idx val="3"/>
          <c:order val="3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Лист18!$F$4:$F$24</c:f>
              <c:numCache>
                <c:formatCode>General</c:formatCode>
                <c:ptCount val="21"/>
              </c:numCache>
            </c:numRef>
          </c:val>
        </c:ser>
        <c:ser>
          <c:idx val="4"/>
          <c:order val="4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Лист18!$G$4:$G$24</c:f>
              <c:numCache>
                <c:formatCode>General</c:formatCode>
                <c:ptCount val="21"/>
              </c:numCache>
            </c:numRef>
          </c:val>
        </c:ser>
        <c:ser>
          <c:idx val="5"/>
          <c:order val="5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Лист18!$H$4:$H$24</c:f>
              <c:numCache>
                <c:formatCode>General</c:formatCode>
                <c:ptCount val="21"/>
              </c:numCache>
            </c:numRef>
          </c:val>
        </c:ser>
        <c:ser>
          <c:idx val="6"/>
          <c:order val="6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Лист18!$I$4:$I$24</c:f>
              <c:numCache>
                <c:formatCode>General</c:formatCode>
                <c:ptCount val="21"/>
              </c:numCache>
            </c:numRef>
          </c:val>
        </c:ser>
        <c:ser>
          <c:idx val="7"/>
          <c:order val="7"/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Лист18!$J$4:$J$24</c:f>
              <c:numCache>
                <c:formatCode>General</c:formatCode>
                <c:ptCount val="21"/>
              </c:numCache>
            </c:numRef>
          </c:val>
        </c:ser>
        <c:ser>
          <c:idx val="8"/>
          <c:order val="8"/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Лист18!$B$4:$B$24</c:f>
              <c:strCache>
                <c:ptCount val="21"/>
                <c:pt idx="0">
                  <c:v>Затрудняюсь ответить</c:v>
                </c:pt>
                <c:pt idx="1">
                  <c:v>Развитие творческих способностей учащихся</c:v>
                </c:pt>
                <c:pt idx="2">
                  <c:v>Развитие критического мышления учащихся</c:v>
                </c:pt>
                <c:pt idx="3">
                  <c:v>Организация самостоятельной работы учащихся на уроке</c:v>
                </c:pt>
                <c:pt idx="4">
                  <c:v>Преподавание в поликультурной или многоязычной среде</c:v>
                </c:pt>
                <c:pt idx="5">
                  <c:v>Управление поведением учащихся</c:v>
                </c:pt>
                <c:pt idx="6">
                  <c:v>Взаимодействие с семьями учащихся</c:v>
                </c:pt>
                <c:pt idx="7">
                  <c:v>Использование новых образовательных технологий в работе</c:v>
                </c:pt>
                <c:pt idx="8">
                  <c:v>Обучение одарённых учащихся</c:v>
                </c:pt>
                <c:pt idx="9">
                  <c:v>Навыки в области компьютерных 
и информационных технологий
 применительно к работе учителя</c:v>
                </c:pt>
                <c:pt idx="10">
                  <c:v>Знания в основной предметной области (областях)</c:v>
                </c:pt>
                <c:pt idx="11">
                  <c:v>Формирование у обучающихся умения учиться самостоятельно</c:v>
                </c:pt>
                <c:pt idx="12">
                  <c:v>Работа с учащимися, имеющими проблемы в поведении</c:v>
                </c:pt>
                <c:pt idx="13">
                  <c:v>Организация проектной и исследовательской деятельности учащихся</c:v>
                </c:pt>
                <c:pt idx="14">
                  <c:v>Требования ФГОС</c:v>
                </c:pt>
                <c:pt idx="15">
                  <c:v>Формирование метапредметных умений у учащихся</c:v>
                </c:pt>
                <c:pt idx="16">
                  <c:v>Методическая компетентность в преподавании предметной области (областях)</c:v>
                </c:pt>
                <c:pt idx="17">
                  <c:v>Методы индивидуализации и дифференциации обучения</c:v>
                </c:pt>
                <c:pt idx="18">
                  <c:v>Обучение учащихся с ограниченными возможностями здоровья</c:v>
                </c:pt>
                <c:pt idx="19">
                  <c:v>Реализация системно-деятельностного подхода</c:v>
                </c:pt>
                <c:pt idx="20">
                  <c:v>Технологии оценивания учащихся</c:v>
                </c:pt>
              </c:strCache>
            </c:strRef>
          </c:cat>
          <c:val>
            <c:numRef>
              <c:f>Лист18!$K$4:$K$24</c:f>
              <c:numCache>
                <c:formatCode>0.0%</c:formatCode>
                <c:ptCount val="21"/>
                <c:pt idx="0">
                  <c:v>1.7999999999999999E-2</c:v>
                </c:pt>
                <c:pt idx="1">
                  <c:v>4.7000000000000007E-2</c:v>
                </c:pt>
                <c:pt idx="2">
                  <c:v>5.9000000000000004E-2</c:v>
                </c:pt>
                <c:pt idx="3">
                  <c:v>7.5999999999999998E-2</c:v>
                </c:pt>
                <c:pt idx="4">
                  <c:v>0.1</c:v>
                </c:pt>
                <c:pt idx="5">
                  <c:v>0.11799999999999998</c:v>
                </c:pt>
                <c:pt idx="6">
                  <c:v>0.13500000000000001</c:v>
                </c:pt>
                <c:pt idx="7">
                  <c:v>0.14100000000000001</c:v>
                </c:pt>
                <c:pt idx="8">
                  <c:v>0.16500000000000001</c:v>
                </c:pt>
                <c:pt idx="9">
                  <c:v>0.19400000000000001</c:v>
                </c:pt>
                <c:pt idx="10">
                  <c:v>0.20600000000000002</c:v>
                </c:pt>
                <c:pt idx="11">
                  <c:v>0.22900000000000001</c:v>
                </c:pt>
                <c:pt idx="12">
                  <c:v>0.22900000000000001</c:v>
                </c:pt>
                <c:pt idx="13">
                  <c:v>0.24700000000000003</c:v>
                </c:pt>
                <c:pt idx="14">
                  <c:v>0.27100000000000002</c:v>
                </c:pt>
                <c:pt idx="15">
                  <c:v>0.27100000000000002</c:v>
                </c:pt>
                <c:pt idx="16">
                  <c:v>0.28800000000000003</c:v>
                </c:pt>
                <c:pt idx="17">
                  <c:v>0.31800000000000006</c:v>
                </c:pt>
                <c:pt idx="18">
                  <c:v>0.38200000000000006</c:v>
                </c:pt>
                <c:pt idx="19">
                  <c:v>0.41200000000000003</c:v>
                </c:pt>
                <c:pt idx="20">
                  <c:v>0.45900000000000002</c:v>
                </c:pt>
              </c:numCache>
            </c:numRef>
          </c:val>
        </c:ser>
        <c:dLbls/>
        <c:gapWidth val="64"/>
        <c:overlap val="86"/>
        <c:axId val="93782784"/>
        <c:axId val="93784320"/>
      </c:barChart>
      <c:catAx>
        <c:axId val="93782784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93784320"/>
        <c:crosses val="autoZero"/>
        <c:auto val="1"/>
        <c:lblAlgn val="ctr"/>
        <c:lblOffset val="100"/>
      </c:catAx>
      <c:valAx>
        <c:axId val="93784320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3782784"/>
        <c:crosses val="autoZero"/>
        <c:crossBetween val="between"/>
      </c:valAx>
    </c:plotArea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832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026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43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17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34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21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07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3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83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21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01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5B3A8-93E2-4B8C-9CD5-E84F8E9D00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4043-8C64-4360-91B0-CF5617FC01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67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39236" cy="12241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Социологический опрос как инструмент выявления профессиональных дефицитов</a:t>
            </a:r>
            <a:r>
              <a:rPr 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2006046"/>
            <a:ext cx="5341735" cy="4096876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1520" y="2924944"/>
            <a:ext cx="3606100" cy="222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Бершадский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Михаил Евгеньевич</a:t>
            </a:r>
          </a:p>
          <a:p>
            <a:pPr algn="ctr">
              <a:spcBef>
                <a:spcPct val="50000"/>
              </a:spcBef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Профессор кафедры развития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ФГАОУ ДПО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АПК и ППРО, к.п.н.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endParaRPr lang="ru-RU" sz="2400" u="sng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0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920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исследования</a:t>
            </a:r>
            <a:endParaRPr lang="ru-RU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1576122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«Методическая поддержка внедрения комплексных моделей учительского роста, основанных на оценке и запросах участников образовательных отношений, а также на анализе объективных данных об учебных достижениях обучающихся и результатов освоения педагогическими работниками дополнительных профессиональных образовательных программ»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916832"/>
            <a:ext cx="1718163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ФЦПРО</a:t>
            </a:r>
            <a:endParaRPr lang="ru-RU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242" y="3861048"/>
            <a:ext cx="2592536" cy="2592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15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85698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Направления социологического исследования</a:t>
            </a:r>
            <a:endParaRPr lang="ru-RU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276872"/>
            <a:ext cx="4320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Социологическое исследование результатов освоения дополнительных профессиональных программ педагогическими работниками школ с низкими результатами обучения и школ, функционирующих в сложных социальных условиях.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6009" y="2636912"/>
            <a:ext cx="37401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Социологическое исследование изменений запросов участников образовательных отношений.</a:t>
            </a: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2166106" y="1844824"/>
            <a:ext cx="244189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2" idx="2"/>
            <a:endCxn id="4" idx="0"/>
          </p:cNvCxnSpPr>
          <p:nvPr/>
        </p:nvCxnSpPr>
        <p:spPr>
          <a:xfrm>
            <a:off x="4608004" y="1844824"/>
            <a:ext cx="212423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397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16599627"/>
              </p:ext>
            </p:extLst>
          </p:nvPr>
        </p:nvGraphicFramePr>
        <p:xfrm>
          <a:off x="107504" y="116632"/>
          <a:ext cx="8928992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596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86573864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523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45902883"/>
              </p:ext>
            </p:extLst>
          </p:nvPr>
        </p:nvGraphicFramePr>
        <p:xfrm>
          <a:off x="107504" y="0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87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074096383"/>
              </p:ext>
            </p:extLst>
          </p:nvPr>
        </p:nvGraphicFramePr>
        <p:xfrm>
          <a:off x="0" y="0"/>
          <a:ext cx="90725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715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40144"/>
            <a:ext cx="9144000" cy="56954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87824" y="3077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xmlns="" val="10559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232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1_Тема Office</vt:lpstr>
      <vt:lpstr>    Социологический опрос как инструмент выявления профессиональных дефицитов     </vt:lpstr>
      <vt:lpstr>Тема исследования</vt:lpstr>
      <vt:lpstr>Направления социологического исследования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Социологический опрос как инструмент выявления профессиональных дефицитов    </dc:title>
  <dc:creator>bershadskiy</dc:creator>
  <cp:lastModifiedBy>kovshevnaya</cp:lastModifiedBy>
  <cp:revision>7</cp:revision>
  <dcterms:created xsi:type="dcterms:W3CDTF">2017-01-10T08:20:00Z</dcterms:created>
  <dcterms:modified xsi:type="dcterms:W3CDTF">2017-01-11T06:52:44Z</dcterms:modified>
</cp:coreProperties>
</file>