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63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79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Google%20&#1044;&#1080;&#1089;&#1082;\&#1052;&#1069;&#1054;%202015\&#1048;&#1041;_&#1076;&#1080;&#1088;&#1077;&#1082;&#1090;&#1086;&#1088;&#1072;_&#1085;&#1086;&#1103;&#1073;&#1088;&#1100;%202016\&#1048;&#1041;_&#1076;&#1080;&#1088;&#1077;&#1082;&#1090;&#1086;&#1088;&#1072;_23.06%20&#1048;&#1058;&#1054;&#1043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Google%20&#1044;&#1080;&#1089;&#1082;\&#1052;&#1069;&#1054;%202015\&#1048;&#1041;_&#1076;&#1080;&#1088;&#1077;&#1082;&#1090;&#1086;&#1088;&#1072;_&#1085;&#1086;&#1103;&#1073;&#1088;&#1100;%202016\&#1048;&#1041;_&#1076;&#1080;&#1088;&#1077;&#1082;&#1090;&#1086;&#1088;&#1072;_23.06%20&#1048;&#1058;&#1054;&#1043;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Google%20&#1044;&#1080;&#1089;&#1082;\&#1052;&#1069;&#1054;%202015\&#1048;&#1041;_&#1076;&#1080;&#1088;&#1077;&#1082;&#1090;&#1086;&#1088;&#1072;_&#1085;&#1086;&#1103;&#1073;&#1088;&#1100;%202016\&#1048;&#1041;_&#1076;&#1080;&#1088;&#1077;&#1082;&#1090;&#1086;&#1088;&#1072;_23.06%20&#1048;&#1058;&#1054;&#1043;.xls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ropbox\&#1055;&#1088;&#1086;&#1077;&#1082;&#1090;%20&#1051;&#1080;&#1076;&#1077;&#1088;&#1089;&#1090;&#1074;&#1086;\&#1052;&#1069;&#1054;_TALIS_SABER\2016\&#1054;&#1087;&#1088;&#1086;&#1089;%20&#1076;&#1080;&#1088;&#1077;&#1082;&#1090;&#1086;&#1088;&#1086;&#1074;%20%20&#1058;&#1040;&#1041;&#1051;&#1048;&#1063;&#1053;&#1067;&#1045;%20&#1056;&#1040;&#1057;&#1055;&#1056;&#1045;&#1044;&#1045;&#1051;&#1045;&#1053;&#1048;&#1071;_&#1075;&#1088;&#1072;&#1092;&#1080;&#1082;&#1080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Google%20&#1044;&#1080;&#1089;&#1082;\&#1052;&#1069;&#1054;%202015\&#1044;&#1080;&#1088;&#1077;&#1082;&#1090;&#1086;&#1088;&#1072;%202015\Report\&#1048;&#1041;_&#1076;&#1080;&#1088;&#1077;&#1082;&#1090;&#1086;&#1088;&#1072;\2015%20&#1043;&#1086;&#1076;%20-%20&#1048;&#1057;&#1041;%20_11.05.xls" TargetMode="External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Google%20&#1044;&#1080;&#1089;&#1082;\&#1052;&#1069;&#1054;%202015\&#1044;&#1080;&#1088;&#1077;&#1082;&#1090;&#1086;&#1088;&#1072;%202015\Report\&#1048;&#1041;_&#1076;&#1080;&#1088;&#1077;&#1082;&#1090;&#1086;&#1088;&#1072;\2015%20&#1043;&#1086;&#1076;%20-%20&#1048;&#1057;&#1041;%20(&#1085;&#1086;&#1074;&#1099;&#1081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Школы!$B$6</c:f>
              <c:strCache>
                <c:ptCount val="1"/>
                <c:pt idx="0">
                  <c:v>1 квартиль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048780975734746E-2"/>
                  <c:y val="-4.6444100684959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487809757347443E-2"/>
                  <c:y val="4.64441006849589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0487809757347443E-2"/>
                  <c:y val="-4.6444405436275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Школы!$C$5:$G$5</c:f>
              <c:numCache>
                <c:formatCode>General</c:formatCode>
                <c:ptCount val="5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Школы!$C$6:$G$6</c:f>
              <c:numCache>
                <c:formatCode>General</c:formatCode>
                <c:ptCount val="5"/>
                <c:pt idx="0">
                  <c:v>447</c:v>
                </c:pt>
                <c:pt idx="1">
                  <c:v>452</c:v>
                </c:pt>
                <c:pt idx="2">
                  <c:v>439</c:v>
                </c:pt>
                <c:pt idx="3">
                  <c:v>453</c:v>
                </c:pt>
                <c:pt idx="4" formatCode="0">
                  <c:v>475.85680000000002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Школы!$B$7</c:f>
              <c:strCache>
                <c:ptCount val="1"/>
                <c:pt idx="0">
                  <c:v>2 квартиль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0487809757347422E-2"/>
                  <c:y val="-3.4833075513719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487809757347443E-2"/>
                  <c:y val="3.48330755137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552851058327103E-2"/>
                  <c:y val="-4.2573758961212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487809757347443E-2"/>
                  <c:y val="4.6444100684959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chemeClr val="accent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Школы!$C$5:$G$5</c:f>
              <c:numCache>
                <c:formatCode>General</c:formatCode>
                <c:ptCount val="5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Школы!$C$7:$G$7</c:f>
              <c:numCache>
                <c:formatCode>General</c:formatCode>
                <c:ptCount val="5"/>
                <c:pt idx="0">
                  <c:v>464</c:v>
                </c:pt>
                <c:pt idx="1">
                  <c:v>470</c:v>
                </c:pt>
                <c:pt idx="2">
                  <c:v>461</c:v>
                </c:pt>
                <c:pt idx="3">
                  <c:v>475</c:v>
                </c:pt>
                <c:pt idx="4" formatCode="0">
                  <c:v>482.55759999999998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Школы!$B$8</c:f>
              <c:strCache>
                <c:ptCount val="1"/>
                <c:pt idx="0">
                  <c:v>3 квартиль</c:v>
                </c:pt>
              </c:strCache>
            </c:strRef>
          </c:tx>
          <c:spPr>
            <a:ln w="28575" cap="rnd">
              <a:solidFill>
                <a:srgbClr val="E9DF17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E9DF17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048780975734746E-2"/>
                  <c:y val="-3.8703417237465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0975619514694887E-3"/>
                  <c:y val="3.0962733789972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322205034247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0975619514696371E-3"/>
                  <c:y val="2.32220503424794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487809757347592E-2"/>
                  <c:y val="-3.4833075513719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rgbClr val="E9DF17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Школы!$C$5:$G$5</c:f>
              <c:numCache>
                <c:formatCode>General</c:formatCode>
                <c:ptCount val="5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Школы!$C$8:$G$8</c:f>
              <c:numCache>
                <c:formatCode>General</c:formatCode>
                <c:ptCount val="5"/>
                <c:pt idx="0">
                  <c:v>475</c:v>
                </c:pt>
                <c:pt idx="1">
                  <c:v>482</c:v>
                </c:pt>
                <c:pt idx="2">
                  <c:v>477</c:v>
                </c:pt>
                <c:pt idx="3">
                  <c:v>490</c:v>
                </c:pt>
                <c:pt idx="4" formatCode="0">
                  <c:v>492.755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Школы!$B$9</c:f>
              <c:strCache>
                <c:ptCount val="1"/>
                <c:pt idx="0">
                  <c:v>4 квартиль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B050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520330407837292E-2"/>
                  <c:y val="3.8316383065091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rgbClr val="00B05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Школы!$C$5:$G$5</c:f>
              <c:numCache>
                <c:formatCode>General</c:formatCode>
                <c:ptCount val="5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Школы!$C$9:$G$9</c:f>
              <c:numCache>
                <c:formatCode>General</c:formatCode>
                <c:ptCount val="5"/>
                <c:pt idx="0">
                  <c:v>496</c:v>
                </c:pt>
                <c:pt idx="1">
                  <c:v>500</c:v>
                </c:pt>
                <c:pt idx="2">
                  <c:v>496</c:v>
                </c:pt>
                <c:pt idx="3">
                  <c:v>503</c:v>
                </c:pt>
                <c:pt idx="4" formatCode="0">
                  <c:v>520.02149999999995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Школы!$B$10</c:f>
              <c:strCache>
                <c:ptCount val="1"/>
                <c:pt idx="0">
                  <c:v>ОЭСР</c:v>
                </c:pt>
              </c:strCache>
            </c:strRef>
          </c:tx>
          <c:spPr>
            <a:ln w="28575" cap="rnd" cmpd="sng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square"/>
            <c:size val="8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3.2520330407837271E-2"/>
                  <c:y val="3.8316383065091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520330407837347E-2"/>
                  <c:y val="4.21867247888378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0650413009796589E-3"/>
                  <c:y val="-3.5220109686093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325206504898294E-3"/>
                  <c:y val="3.483307551371929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Школы!$C$5:$G$5</c:f>
              <c:numCache>
                <c:formatCode>General</c:formatCode>
                <c:ptCount val="5"/>
                <c:pt idx="0">
                  <c:v>2003</c:v>
                </c:pt>
                <c:pt idx="1">
                  <c:v>2006</c:v>
                </c:pt>
                <c:pt idx="2">
                  <c:v>2009</c:v>
                </c:pt>
                <c:pt idx="3">
                  <c:v>2012</c:v>
                </c:pt>
                <c:pt idx="4">
                  <c:v>2015</c:v>
                </c:pt>
              </c:numCache>
            </c:numRef>
          </c:cat>
          <c:val>
            <c:numRef>
              <c:f>Школы!$C$10:$G$10</c:f>
              <c:numCache>
                <c:formatCode>General</c:formatCode>
                <c:ptCount val="5"/>
                <c:pt idx="0">
                  <c:v>499</c:v>
                </c:pt>
                <c:pt idx="1">
                  <c:v>494</c:v>
                </c:pt>
                <c:pt idx="2">
                  <c:v>495</c:v>
                </c:pt>
                <c:pt idx="3">
                  <c:v>494</c:v>
                </c:pt>
                <c:pt idx="4">
                  <c:v>490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43392"/>
        <c:axId val="32477952"/>
      </c:lineChart>
      <c:catAx>
        <c:axId val="3244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alpha val="42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77952"/>
        <c:crosses val="autoZero"/>
        <c:auto val="1"/>
        <c:lblAlgn val="ctr"/>
        <c:lblOffset val="100"/>
        <c:noMultiLvlLbl val="0"/>
      </c:catAx>
      <c:valAx>
        <c:axId val="32477952"/>
        <c:scaling>
          <c:orientation val="minMax"/>
          <c:min val="420"/>
        </c:scaling>
        <c:delete val="0"/>
        <c:axPos val="l"/>
        <c:majorGridlines>
          <c:spPr>
            <a:ln w="9525" cap="flat" cmpd="sng" algn="ctr">
              <a:solidFill>
                <a:schemeClr val="tx1">
                  <a:alpha val="13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443392"/>
        <c:crosses val="autoZero"/>
        <c:crossBetween val="between"/>
      </c:valAx>
      <c:spPr>
        <a:noFill/>
        <a:ln>
          <a:solidFill>
            <a:schemeClr val="tx1">
              <a:alpha val="42000"/>
            </a:schemeClr>
          </a:solidFill>
        </a:ln>
        <a:effectLst/>
      </c:spPr>
    </c:plotArea>
    <c:legend>
      <c:legendPos val="t"/>
      <c:layout>
        <c:manualLayout>
          <c:xMode val="edge"/>
          <c:yMode val="edge"/>
          <c:x val="7.7336610546157505E-3"/>
          <c:y val="2.4060146577444149E-2"/>
          <c:w val="0.98250015724027862"/>
          <c:h val="0.147625734000239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'1'!$A$3</c:f>
              <c:strCache>
                <c:ptCount val="1"/>
                <c:pt idx="0">
                  <c:v>Доля детей из семей, где один или оба родителя имеют высшее образование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'1'!$B$3:$E$3</c:f>
              <c:numCache>
                <c:formatCode>0</c:formatCode>
                <c:ptCount val="4"/>
                <c:pt idx="0">
                  <c:v>12.184466019417476</c:v>
                </c:pt>
                <c:pt idx="1">
                  <c:v>31.994174757281556</c:v>
                </c:pt>
                <c:pt idx="2">
                  <c:v>49.335598705501617</c:v>
                </c:pt>
                <c:pt idx="3">
                  <c:v>70.21035598705501</c:v>
                </c:pt>
              </c:numCache>
            </c:numRef>
          </c:val>
        </c:ser>
        <c:ser>
          <c:idx val="1"/>
          <c:order val="1"/>
          <c:tx>
            <c:strRef>
              <c:f>'1'!$A$4</c:f>
              <c:strCache>
                <c:ptCount val="1"/>
                <c:pt idx="0">
                  <c:v>Доля детей из семей, в которых, где один или оба родителя являются безработными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'1'!$B$4:$E$4</c:f>
              <c:numCache>
                <c:formatCode>0</c:formatCode>
                <c:ptCount val="4"/>
                <c:pt idx="0">
                  <c:v>19.318122977346277</c:v>
                </c:pt>
                <c:pt idx="1">
                  <c:v>10.173462783171521</c:v>
                </c:pt>
                <c:pt idx="2">
                  <c:v>7.085436893203882</c:v>
                </c:pt>
                <c:pt idx="3">
                  <c:v>4.4427184466019431</c:v>
                </c:pt>
              </c:numCache>
            </c:numRef>
          </c:val>
        </c:ser>
        <c:ser>
          <c:idx val="2"/>
          <c:order val="2"/>
          <c:tx>
            <c:strRef>
              <c:f>'1'!$A$5</c:f>
              <c:strCache>
                <c:ptCount val="1"/>
                <c:pt idx="0">
                  <c:v>Доля детей из неполных семей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'1'!$B$5:$E$5</c:f>
              <c:numCache>
                <c:formatCode>0</c:formatCode>
                <c:ptCount val="4"/>
                <c:pt idx="0">
                  <c:v>25.505211726384363</c:v>
                </c:pt>
                <c:pt idx="1">
                  <c:v>26.216828478964402</c:v>
                </c:pt>
                <c:pt idx="2">
                  <c:v>23.542671009771983</c:v>
                </c:pt>
                <c:pt idx="3">
                  <c:v>20.640000000000004</c:v>
                </c:pt>
              </c:numCache>
            </c:numRef>
          </c:val>
        </c:ser>
        <c:ser>
          <c:idx val="3"/>
          <c:order val="3"/>
          <c:tx>
            <c:strRef>
              <c:f>'1'!$A$6</c:f>
              <c:strCache>
                <c:ptCount val="1"/>
                <c:pt idx="0">
                  <c:v>Доля детей, состоящих на внутришкольном учете или учете в комиссии по делам несовершеннолетних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'1'!$B$6:$E$6</c:f>
              <c:numCache>
                <c:formatCode>0</c:formatCode>
                <c:ptCount val="4"/>
                <c:pt idx="0">
                  <c:v>3.7398058252427191</c:v>
                </c:pt>
                <c:pt idx="1">
                  <c:v>1.5119741100323623</c:v>
                </c:pt>
                <c:pt idx="2">
                  <c:v>0.86472491909385107</c:v>
                </c:pt>
                <c:pt idx="3">
                  <c:v>0.49126213592233003</c:v>
                </c:pt>
              </c:numCache>
            </c:numRef>
          </c:val>
        </c:ser>
        <c:ser>
          <c:idx val="4"/>
          <c:order val="4"/>
          <c:tx>
            <c:strRef>
              <c:f>'1'!$A$7</c:f>
              <c:strCache>
                <c:ptCount val="1"/>
                <c:pt idx="0">
                  <c:v>Доля детей, для которых русский язык не является родным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'1'!$B$7:$E$7</c:f>
              <c:numCache>
                <c:formatCode>0</c:formatCode>
                <c:ptCount val="4"/>
                <c:pt idx="0">
                  <c:v>3.5466019417475732</c:v>
                </c:pt>
                <c:pt idx="1">
                  <c:v>4.3119741100323612</c:v>
                </c:pt>
                <c:pt idx="2">
                  <c:v>7.7689320388349525</c:v>
                </c:pt>
                <c:pt idx="3">
                  <c:v>20.407766990291258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2635136"/>
        <c:axId val="32518144"/>
      </c:barChart>
      <c:catAx>
        <c:axId val="3263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518144"/>
        <c:crosses val="autoZero"/>
        <c:auto val="1"/>
        <c:lblAlgn val="ctr"/>
        <c:lblOffset val="100"/>
        <c:noMultiLvlLbl val="0"/>
      </c:catAx>
      <c:valAx>
        <c:axId val="3251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\%" sourceLinked="0"/>
        <c:majorTickMark val="out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635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894140817331369"/>
          <c:y val="5.210780151411748E-2"/>
          <c:w val="0.33924175283111768"/>
          <c:h val="0.8487732513847667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'2'!$A$3</c:f>
              <c:strCache>
                <c:ptCount val="1"/>
                <c:pt idx="0">
                  <c:v>Средний балл ЕГЭ по русскому языку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'2'!$B$3:$E$3</c:f>
              <c:numCache>
                <c:formatCode>0</c:formatCode>
                <c:ptCount val="4"/>
                <c:pt idx="0">
                  <c:v>62.751908396946568</c:v>
                </c:pt>
                <c:pt idx="1">
                  <c:v>65.174825174825173</c:v>
                </c:pt>
                <c:pt idx="2">
                  <c:v>67.358108108108112</c:v>
                </c:pt>
                <c:pt idx="3">
                  <c:v>69.599999999999994</c:v>
                </c:pt>
              </c:numCache>
            </c:numRef>
          </c:val>
        </c:ser>
        <c:ser>
          <c:idx val="1"/>
          <c:order val="1"/>
          <c:tx>
            <c:strRef>
              <c:f>'2'!$A$4</c:f>
              <c:strCache>
                <c:ptCount val="1"/>
                <c:pt idx="0">
                  <c:v>Средний балл ЕГЭ по математике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'2'!$B$4:$E$4</c:f>
              <c:numCache>
                <c:formatCode>0</c:formatCode>
                <c:ptCount val="4"/>
                <c:pt idx="0">
                  <c:v>41.34749034749035</c:v>
                </c:pt>
                <c:pt idx="1">
                  <c:v>44.727272727272727</c:v>
                </c:pt>
                <c:pt idx="2">
                  <c:v>48.457627118644069</c:v>
                </c:pt>
                <c:pt idx="3">
                  <c:v>52.989090909090912</c:v>
                </c:pt>
              </c:numCache>
            </c:numRef>
          </c:val>
        </c:ser>
        <c:ser>
          <c:idx val="2"/>
          <c:order val="2"/>
          <c:tx>
            <c:strRef>
              <c:f>'2'!$A$5</c:f>
              <c:strCache>
                <c:ptCount val="1"/>
                <c:pt idx="0">
                  <c:v>Средне количество учащихся, сдавших ЕГЭ по математике менее чем на 30 баллов</c:v>
                </c:pt>
              </c:strCache>
            </c:strRef>
          </c:tx>
          <c:spPr>
            <a:solidFill>
              <a:srgbClr val="A5A5A5"/>
            </a:solidFill>
            <a:ln w="25400">
              <a:noFill/>
            </a:ln>
          </c:spPr>
          <c:invertIfNegative val="0"/>
          <c:dLbls>
            <c:numFmt formatCode="#,##0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'2'!$B$2:$E$2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'2'!$B$5:$E$5</c:f>
              <c:numCache>
                <c:formatCode>0</c:formatCode>
                <c:ptCount val="4"/>
                <c:pt idx="0">
                  <c:v>5.1647058823529415</c:v>
                </c:pt>
                <c:pt idx="1">
                  <c:v>5.1963636363636363</c:v>
                </c:pt>
                <c:pt idx="2">
                  <c:v>4.7805755395683454</c:v>
                </c:pt>
                <c:pt idx="3">
                  <c:v>3.3924528301886792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2545792"/>
        <c:axId val="38273792"/>
      </c:barChart>
      <c:catAx>
        <c:axId val="3254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273792"/>
        <c:crosses val="autoZero"/>
        <c:auto val="1"/>
        <c:lblAlgn val="ctr"/>
        <c:lblOffset val="100"/>
        <c:noMultiLvlLbl val="0"/>
      </c:catAx>
      <c:valAx>
        <c:axId val="3827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0"/>
        <c:majorTickMark val="out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5457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154261964863969"/>
          <c:y val="0.10231536796865576"/>
          <c:w val="0.33631403146434125"/>
          <c:h val="0.6279404949658250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79996527620217E-2"/>
          <c:y val="4.2985541227041811E-2"/>
          <c:w val="0.63040739301223025"/>
          <c:h val="0.8298686433246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'7'!$A$4</c:f>
              <c:strCache>
                <c:ptCount val="1"/>
                <c:pt idx="0">
                  <c:v>Доля учителей, имеющих высшую квалификационную  категорию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'7'!$B$3:$E$3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'7'!$B$4:$E$4</c:f>
              <c:numCache>
                <c:formatCode>0</c:formatCode>
                <c:ptCount val="4"/>
                <c:pt idx="0">
                  <c:v>32.6</c:v>
                </c:pt>
                <c:pt idx="1">
                  <c:v>39.5</c:v>
                </c:pt>
                <c:pt idx="2">
                  <c:v>40.700000000000003</c:v>
                </c:pt>
                <c:pt idx="3">
                  <c:v>45.2</c:v>
                </c:pt>
              </c:numCache>
            </c:numRef>
          </c:val>
        </c:ser>
        <c:ser>
          <c:idx val="1"/>
          <c:order val="1"/>
          <c:tx>
            <c:strRef>
              <c:f>'7'!$A$5</c:f>
              <c:strCache>
                <c:ptCount val="1"/>
                <c:pt idx="0">
                  <c:v>Доля учителей, не имеющих  квалификационной категории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dLbls>
            <c:numFmt formatCode="#\%" sourceLinked="0"/>
            <c:spPr>
              <a:noFill/>
              <a:ln w="25400">
                <a:noFill/>
              </a:ln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'7'!$B$3:$E$3</c:f>
              <c:strCache>
                <c:ptCount val="4"/>
                <c:pt idx="0">
                  <c:v>1 группа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'7'!$B$5:$E$5</c:f>
              <c:numCache>
                <c:formatCode>0</c:formatCode>
                <c:ptCount val="4"/>
                <c:pt idx="0">
                  <c:v>19.8</c:v>
                </c:pt>
                <c:pt idx="1">
                  <c:v>19.2</c:v>
                </c:pt>
                <c:pt idx="2">
                  <c:v>17.100000000000001</c:v>
                </c:pt>
                <c:pt idx="3">
                  <c:v>15.2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38308480"/>
        <c:axId val="38322560"/>
      </c:barChart>
      <c:catAx>
        <c:axId val="3830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322560"/>
        <c:crosses val="autoZero"/>
        <c:auto val="1"/>
        <c:lblAlgn val="ctr"/>
        <c:lblOffset val="100"/>
        <c:noMultiLvlLbl val="0"/>
      </c:catAx>
      <c:valAx>
        <c:axId val="3832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\%" sourceLinked="0"/>
        <c:majorTickMark val="out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308480"/>
        <c:crosses val="autoZero"/>
        <c:crossBetween val="between"/>
        <c:majorUnit val="1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3243301365079316"/>
          <c:y val="0.1363509809892548"/>
          <c:w val="0.25550389468758461"/>
          <c:h val="0.6342624956308983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253093627894772E-2"/>
          <c:y val="9.5869210903225352E-2"/>
          <c:w val="0.53107441371762465"/>
          <c:h val="0.80492463903908762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Лист1!$A$22:$A$29</c:f>
              <c:strCache>
                <c:ptCount val="8"/>
                <c:pt idx="0">
                  <c:v>Экономико-финансовые основы управления современной школой, Менеджмент</c:v>
                </c:pt>
                <c:pt idx="1">
                  <c:v>Правовые основы управления школой</c:v>
                </c:pt>
                <c:pt idx="2">
                  <c:v>Государственная политика в системе общего образования Российской Федерации</c:v>
                </c:pt>
                <c:pt idx="3">
                  <c:v>Управление персоналом</c:v>
                </c:pt>
                <c:pt idx="4">
                  <c:v>  Психология</c:v>
                </c:pt>
                <c:pt idx="5">
                  <c:v>Педагогика</c:v>
                </c:pt>
                <c:pt idx="6">
                  <c:v>Оценка качества образования</c:v>
                </c:pt>
                <c:pt idx="7">
                  <c:v>Лидерство в педагогическом коллективе</c:v>
                </c:pt>
              </c:strCache>
            </c:strRef>
          </c:cat>
          <c:val>
            <c:numRef>
              <c:f>Лист1!$B$22:$B$29</c:f>
              <c:numCache>
                <c:formatCode>General</c:formatCode>
                <c:ptCount val="8"/>
                <c:pt idx="0">
                  <c:v>68.099999999999994</c:v>
                </c:pt>
                <c:pt idx="1">
                  <c:v>54.7</c:v>
                </c:pt>
                <c:pt idx="2">
                  <c:v>40.700000000000003</c:v>
                </c:pt>
                <c:pt idx="3">
                  <c:v>34.6</c:v>
                </c:pt>
                <c:pt idx="4">
                  <c:v>11.7</c:v>
                </c:pt>
                <c:pt idx="5">
                  <c:v>9.6999999999999993</c:v>
                </c:pt>
                <c:pt idx="6">
                  <c:v>33.6</c:v>
                </c:pt>
                <c:pt idx="7">
                  <c:v>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663427467870003"/>
          <c:y val="3.0839895013123356E-2"/>
          <c:w val="0.35669913744808496"/>
          <c:h val="0.91366891730513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Лист2!$B$97</c:f>
              <c:strCache>
                <c:ptCount val="1"/>
                <c:pt idx="0">
                  <c:v>Для инновационной деятельности</c:v>
                </c:pt>
              </c:strCache>
            </c:strRef>
          </c:tx>
          <c:invertIfNegative val="0"/>
          <c:cat>
            <c:strRef>
              <c:f>Лист2!$C$96:$F$96</c:f>
              <c:strCache>
                <c:ptCount val="4"/>
                <c:pt idx="0">
                  <c:v>1 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Лист2!$C$97:$F$97</c:f>
              <c:numCache>
                <c:formatCode>General</c:formatCode>
                <c:ptCount val="4"/>
                <c:pt idx="0">
                  <c:v>10.4</c:v>
                </c:pt>
                <c:pt idx="1">
                  <c:v>20.8</c:v>
                </c:pt>
                <c:pt idx="2">
                  <c:v>24.2</c:v>
                </c:pt>
                <c:pt idx="3">
                  <c:v>20.7</c:v>
                </c:pt>
              </c:numCache>
            </c:numRef>
          </c:val>
        </c:ser>
        <c:ser>
          <c:idx val="1"/>
          <c:order val="1"/>
          <c:tx>
            <c:strRef>
              <c:f>Лист2!$B$98</c:f>
              <c:strCache>
                <c:ptCount val="1"/>
                <c:pt idx="0">
                  <c:v>Для работы с одарёнными детьми</c:v>
                </c:pt>
              </c:strCache>
            </c:strRef>
          </c:tx>
          <c:invertIfNegative val="0"/>
          <c:cat>
            <c:strRef>
              <c:f>Лист2!$C$96:$F$96</c:f>
              <c:strCache>
                <c:ptCount val="4"/>
                <c:pt idx="0">
                  <c:v>1 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Лист2!$C$98:$F$98</c:f>
              <c:numCache>
                <c:formatCode>General</c:formatCode>
                <c:ptCount val="4"/>
                <c:pt idx="0">
                  <c:v>8.4</c:v>
                </c:pt>
                <c:pt idx="1">
                  <c:v>10.199999999999999</c:v>
                </c:pt>
                <c:pt idx="2">
                  <c:v>15.7</c:v>
                </c:pt>
                <c:pt idx="3">
                  <c:v>20.100000000000001</c:v>
                </c:pt>
              </c:numCache>
            </c:numRef>
          </c:val>
        </c:ser>
        <c:ser>
          <c:idx val="2"/>
          <c:order val="2"/>
          <c:tx>
            <c:strRef>
              <c:f>Лист2!$B$99</c:f>
              <c:strCache>
                <c:ptCount val="1"/>
                <c:pt idx="0">
                  <c:v>Для работы с детьми с ОВЗ</c:v>
                </c:pt>
              </c:strCache>
            </c:strRef>
          </c:tx>
          <c:invertIfNegative val="0"/>
          <c:cat>
            <c:strRef>
              <c:f>Лист2!$C$96:$F$96</c:f>
              <c:strCache>
                <c:ptCount val="4"/>
                <c:pt idx="0">
                  <c:v>1 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Лист2!$C$99:$F$99</c:f>
              <c:numCache>
                <c:formatCode>General</c:formatCode>
                <c:ptCount val="4"/>
                <c:pt idx="0">
                  <c:v>18.2</c:v>
                </c:pt>
                <c:pt idx="1">
                  <c:v>30.3</c:v>
                </c:pt>
                <c:pt idx="2">
                  <c:v>30.5</c:v>
                </c:pt>
                <c:pt idx="3">
                  <c:v>20.7</c:v>
                </c:pt>
              </c:numCache>
            </c:numRef>
          </c:val>
        </c:ser>
        <c:ser>
          <c:idx val="3"/>
          <c:order val="3"/>
          <c:tx>
            <c:strRef>
              <c:f>Лист2!$B$100</c:f>
              <c:strCache>
                <c:ptCount val="1"/>
                <c:pt idx="0">
                  <c:v> За последние два года не получала такого финансирования </c:v>
                </c:pt>
              </c:strCache>
            </c:strRef>
          </c:tx>
          <c:invertIfNegative val="0"/>
          <c:cat>
            <c:strRef>
              <c:f>Лист2!$C$96:$F$96</c:f>
              <c:strCache>
                <c:ptCount val="4"/>
                <c:pt idx="0">
                  <c:v>1 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Лист2!$C$100:$F$100</c:f>
              <c:numCache>
                <c:formatCode>0.0</c:formatCode>
                <c:ptCount val="4"/>
                <c:pt idx="0">
                  <c:v>63.843648208469048</c:v>
                </c:pt>
                <c:pt idx="1">
                  <c:v>47.854785478547853</c:v>
                </c:pt>
                <c:pt idx="2">
                  <c:v>45.901639344262293</c:v>
                </c:pt>
                <c:pt idx="3">
                  <c:v>51.623376623376629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582592"/>
        <c:axId val="43584128"/>
      </c:barChart>
      <c:catAx>
        <c:axId val="43582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43584128"/>
        <c:crosses val="autoZero"/>
        <c:auto val="1"/>
        <c:lblAlgn val="ctr"/>
        <c:lblOffset val="100"/>
        <c:noMultiLvlLbl val="0"/>
      </c:catAx>
      <c:valAx>
        <c:axId val="435841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582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444432293185574"/>
          <c:y val="0.11272761178118336"/>
          <c:w val="0.31629641780888501"/>
          <c:h val="0.5837343345493544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'C:\Users\user\Google Диск\МЭО 2015\Директора 2015\Report\ИБ_директора\[2015 Год - ИСБ _11.05.xls]Лист2'!$B$53</c:f>
              <c:strCache>
                <c:ptCount val="1"/>
                <c:pt idx="0">
                  <c:v>Средний размер  зарплаты  педагогов</c:v>
                </c:pt>
              </c:strCache>
            </c:strRef>
          </c:tx>
          <c:invertIfNegative val="0"/>
          <c:cat>
            <c:strRef>
              <c:f>'C:\Users\user\Google Диск\МЭО 2015\Директора 2015\Report\ИБ_директора\[2015 Год - ИСБ _11.05.xls]Лист2'!$C$52:$F$52</c:f>
              <c:strCache>
                <c:ptCount val="4"/>
                <c:pt idx="0">
                  <c:v>1група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'C:\Users\user\Google Диск\МЭО 2015\Директора 2015\Report\ИБ_директора\[2015 Год - ИСБ _11.05.xls]Лист2'!$C$53:$F$53</c:f>
              <c:numCache>
                <c:formatCode>General</c:formatCode>
                <c:ptCount val="4"/>
                <c:pt idx="0">
                  <c:v>26497</c:v>
                </c:pt>
                <c:pt idx="1">
                  <c:v>31280</c:v>
                </c:pt>
                <c:pt idx="2">
                  <c:v>34657</c:v>
                </c:pt>
                <c:pt idx="3">
                  <c:v>37751</c:v>
                </c:pt>
              </c:numCache>
            </c:numRef>
          </c:val>
        </c:ser>
        <c:ser>
          <c:idx val="1"/>
          <c:order val="1"/>
          <c:tx>
            <c:strRef>
              <c:f>'C:\Users\user\Google Диск\МЭО 2015\Директора 2015\Report\ИБ_директора\[2015 Год - ИСБ _11.05.xls]Лист2'!$B$54</c:f>
              <c:strCache>
                <c:ptCount val="1"/>
                <c:pt idx="0">
                  <c:v>Средний размер зарплаты педагогов, проработавших не менее 3 лет</c:v>
                </c:pt>
              </c:strCache>
            </c:strRef>
          </c:tx>
          <c:invertIfNegative val="0"/>
          <c:cat>
            <c:strRef>
              <c:f>'C:\Users\user\Google Диск\МЭО 2015\Директора 2015\Report\ИБ_директора\[2015 Год - ИСБ _11.05.xls]Лист2'!$C$52:$F$52</c:f>
              <c:strCache>
                <c:ptCount val="4"/>
                <c:pt idx="0">
                  <c:v>1група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'C:\Users\user\Google Диск\МЭО 2015\Директора 2015\Report\ИБ_директора\[2015 Год - ИСБ _11.05.xls]Лист2'!$C$54:$F$54</c:f>
              <c:numCache>
                <c:formatCode>General</c:formatCode>
                <c:ptCount val="4"/>
                <c:pt idx="0">
                  <c:v>19898</c:v>
                </c:pt>
                <c:pt idx="1">
                  <c:v>23232</c:v>
                </c:pt>
                <c:pt idx="2">
                  <c:v>26800</c:v>
                </c:pt>
                <c:pt idx="3">
                  <c:v>28835</c:v>
                </c:pt>
              </c:numCache>
            </c:numRef>
          </c:val>
        </c:ser>
        <c:ser>
          <c:idx val="2"/>
          <c:order val="2"/>
          <c:tx>
            <c:strRef>
              <c:f>'C:\Users\user\Google Диск\МЭО 2015\Директора 2015\Report\ИБ_директора\[2015 Год - ИСБ _11.05.xls]Лист2'!$B$55</c:f>
              <c:strCache>
                <c:ptCount val="1"/>
                <c:pt idx="0">
                  <c:v>Средний размер зарплаты  административно-управленческого персонала</c:v>
                </c:pt>
              </c:strCache>
            </c:strRef>
          </c:tx>
          <c:invertIfNegative val="0"/>
          <c:cat>
            <c:strRef>
              <c:f>'C:\Users\user\Google Диск\МЭО 2015\Директора 2015\Report\ИБ_директора\[2015 Год - ИСБ _11.05.xls]Лист2'!$C$52:$F$52</c:f>
              <c:strCache>
                <c:ptCount val="4"/>
                <c:pt idx="0">
                  <c:v>1група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'C:\Users\user\Google Диск\МЭО 2015\Директора 2015\Report\ИБ_директора\[2015 Год - ИСБ _11.05.xls]Лист2'!$C$55:$F$55</c:f>
              <c:numCache>
                <c:formatCode>General</c:formatCode>
                <c:ptCount val="4"/>
                <c:pt idx="0">
                  <c:v>33148</c:v>
                </c:pt>
                <c:pt idx="1">
                  <c:v>41820</c:v>
                </c:pt>
                <c:pt idx="2">
                  <c:v>49543</c:v>
                </c:pt>
                <c:pt idx="3">
                  <c:v>51525</c:v>
                </c:pt>
              </c:numCache>
            </c:numRef>
          </c:val>
        </c:ser>
        <c:ser>
          <c:idx val="3"/>
          <c:order val="3"/>
          <c:tx>
            <c:strRef>
              <c:f>'C:\Users\user\Google Диск\МЭО 2015\Директора 2015\Report\ИБ_директора\[2015 Год - ИСБ _11.05.xls]Лист2'!$B$56</c:f>
              <c:strCache>
                <c:ptCount val="1"/>
                <c:pt idx="0">
                  <c:v>средний размер заработной платы другого персонала </c:v>
                </c:pt>
              </c:strCache>
            </c:strRef>
          </c:tx>
          <c:invertIfNegative val="0"/>
          <c:cat>
            <c:strRef>
              <c:f>'C:\Users\user\Google Диск\МЭО 2015\Директора 2015\Report\ИБ_директора\[2015 Год - ИСБ _11.05.xls]Лист2'!$C$52:$F$52</c:f>
              <c:strCache>
                <c:ptCount val="4"/>
                <c:pt idx="0">
                  <c:v>1група школ</c:v>
                </c:pt>
                <c:pt idx="1">
                  <c:v>2 группа школ</c:v>
                </c:pt>
                <c:pt idx="2">
                  <c:v>3 группа школ</c:v>
                </c:pt>
                <c:pt idx="3">
                  <c:v>4 группа школ</c:v>
                </c:pt>
              </c:strCache>
            </c:strRef>
          </c:cat>
          <c:val>
            <c:numRef>
              <c:f>'C:\Users\user\Google Диск\МЭО 2015\Директора 2015\Report\ИБ_директора\[2015 Год - ИСБ _11.05.xls]Лист2'!$C$56:$F$56</c:f>
              <c:numCache>
                <c:formatCode>General</c:formatCode>
                <c:ptCount val="4"/>
                <c:pt idx="0">
                  <c:v>12489</c:v>
                </c:pt>
                <c:pt idx="1">
                  <c:v>16093</c:v>
                </c:pt>
                <c:pt idx="2">
                  <c:v>19298</c:v>
                </c:pt>
                <c:pt idx="3">
                  <c:v>21552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646336"/>
        <c:axId val="43652224"/>
      </c:barChart>
      <c:catAx>
        <c:axId val="43646336"/>
        <c:scaling>
          <c:orientation val="minMax"/>
        </c:scaling>
        <c:delete val="0"/>
        <c:axPos val="b"/>
        <c:majorTickMark val="out"/>
        <c:minorTickMark val="none"/>
        <c:tickLblPos val="nextTo"/>
        <c:crossAx val="43652224"/>
        <c:crosses val="autoZero"/>
        <c:auto val="1"/>
        <c:lblAlgn val="ctr"/>
        <c:lblOffset val="100"/>
        <c:noMultiLvlLbl val="0"/>
      </c:catAx>
      <c:valAx>
        <c:axId val="43652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64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72882388787323"/>
          <c:y val="1.6943029180175997E-2"/>
          <c:w val="0.34064594759293115"/>
          <c:h val="0.9019428186449955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6B6F1AE-3A6D-4AFF-A841-62D8A43678A8}" type="datetimeFigureOut">
              <a:rPr lang="ru-RU" smtClean="0"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741EC83-8EB7-403B-863F-F8C33356ADD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ysik@hse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Характеристики школ, функционирующих в неблагоприятных социальных условиях,  в контексте современных российских и международных исследований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284984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</a:rPr>
              <a:t>Бысик</a:t>
            </a:r>
            <a:r>
              <a:rPr lang="ru-RU" sz="2000" dirty="0" smtClean="0">
                <a:solidFill>
                  <a:schemeClr val="tx1"/>
                </a:solidFill>
              </a:rPr>
              <a:t> Надежда Викторовна, аналитик Центра социально-экономического развития школы Института образования НИУ ВШЭ,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nbysik@hse.ru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Педсовет-76. Ярославль 12 января 2017 г.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6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404664"/>
            <a:ext cx="5112568" cy="34563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9592" y="4077072"/>
            <a:ext cx="7056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Данные </a:t>
            </a:r>
            <a:r>
              <a:rPr lang="ru-RU" dirty="0" smtClean="0"/>
              <a:t>PISA -2015  </a:t>
            </a:r>
            <a:r>
              <a:rPr lang="ru-RU" dirty="0"/>
              <a:t>показывают, что барьеры в образовательной мобильности для социально слабых групп остаются существенными. Доля детей из семей с низкими социально-экономическими ресурсами, показывающих высокие достижения, ниже, чем в среднем по ОЭСР и существенно ниже, чем в таких постсоветских и постсоциалистических странах, как Эстония, Латвия, Польша,  Словения, а также, чем в Англии, Германии, </a:t>
            </a:r>
            <a:r>
              <a:rPr lang="ru-RU" dirty="0" smtClean="0"/>
              <a:t>США. В </a:t>
            </a:r>
            <a:r>
              <a:rPr lang="ru-RU" dirty="0"/>
              <a:t>2015 г. она незначительно сократилась.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34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8512" y="3902362"/>
            <a:ext cx="76319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</a:t>
            </a:r>
            <a:r>
              <a:rPr lang="en-US" dirty="0" smtClean="0"/>
              <a:t>PISA </a:t>
            </a:r>
            <a:r>
              <a:rPr lang="ru-RU" dirty="0" smtClean="0"/>
              <a:t>показывают, что несмотря </a:t>
            </a:r>
            <a:r>
              <a:rPr lang="ru-RU" dirty="0"/>
              <a:t>на общую положительную динамику результатов всех социальных групп, разрыв между достижениями  школ, в которых сконцентрированы учащиеся  с высоким либо  низким уровнем социальных, экономических и образовательных ресурсов, сокращается  крайне незначительно. Ученики наименее благополучных школ не достигают среднего для ОЭСР уровня предметных компетенций даже на фоне его снижения в 2015 году, когда учащиеся наиболее социально благополучной группы школ значительно опередили средний для ОЭСР уровень достижений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302422313"/>
              </p:ext>
            </p:extLst>
          </p:nvPr>
        </p:nvGraphicFramePr>
        <p:xfrm>
          <a:off x="467544" y="548680"/>
          <a:ext cx="5688632" cy="3353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484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853921"/>
              </p:ext>
            </p:extLst>
          </p:nvPr>
        </p:nvGraphicFramePr>
        <p:xfrm>
          <a:off x="467544" y="548680"/>
          <a:ext cx="727280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1560" y="4581128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Данные Мониторинга экономики образования НИУ ВШЭ позволяют выделить группы школ с разным значением Индекса социального благополучия, которые существенно различаются по указанным выше характеристикам родителей и </a:t>
            </a:r>
            <a:r>
              <a:rPr lang="ru-RU" dirty="0" smtClean="0"/>
              <a:t>учащихся. В них сконцентрирован </a:t>
            </a:r>
            <a:r>
              <a:rPr lang="ru-RU" dirty="0"/>
              <a:t>наиболее сложный контингент учащихся (дети с проблемами поведения, учебными проблемами,  не являющиеся носителями русского языка,  дети из семей низкого достатка и т. д</a:t>
            </a:r>
            <a:r>
              <a:rPr lang="ru-RU" dirty="0" smtClean="0"/>
              <a:t>.) и сложный состав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82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898126"/>
              </p:ext>
            </p:extLst>
          </p:nvPr>
        </p:nvGraphicFramePr>
        <p:xfrm>
          <a:off x="395536" y="404664"/>
          <a:ext cx="6275040" cy="348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147000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Школы, в которых сконцентрирован  наиболее сложный контингент, по качеству образования значительно отстают от школ с высоким уровнем Индекса социального благополучия. Об этом свидетельствуют результаты ЕГЭ, которые демонстрируют </a:t>
            </a:r>
            <a:r>
              <a:rPr lang="ru-RU" dirty="0" smtClean="0"/>
              <a:t>выпускники.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27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784483"/>
              </p:ext>
            </p:extLst>
          </p:nvPr>
        </p:nvGraphicFramePr>
        <p:xfrm>
          <a:off x="539552" y="260648"/>
          <a:ext cx="6707088" cy="3417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005064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Школы и низким уровнем </a:t>
            </a:r>
            <a:r>
              <a:rPr lang="ru-RU" dirty="0" smtClean="0"/>
              <a:t>ИСБ </a:t>
            </a:r>
            <a:r>
              <a:rPr lang="ru-RU" dirty="0"/>
              <a:t>находятся в </a:t>
            </a:r>
            <a:r>
              <a:rPr lang="ru-RU" dirty="0" smtClean="0"/>
              <a:t>неблагоприятных кадровых условиях</a:t>
            </a:r>
            <a:r>
              <a:rPr lang="ru-RU" dirty="0"/>
              <a:t>. Только небольшая часть педагогов таких школ подготовлена к работе с детьми сложных категорий. Уровень </a:t>
            </a:r>
            <a:r>
              <a:rPr lang="ru-RU" dirty="0" smtClean="0"/>
              <a:t>общей профессиональной </a:t>
            </a:r>
            <a:r>
              <a:rPr lang="ru-RU" dirty="0"/>
              <a:t>квалификации </a:t>
            </a:r>
            <a:r>
              <a:rPr lang="ru-RU" dirty="0" smtClean="0"/>
              <a:t>педагогов ниже</a:t>
            </a:r>
            <a:r>
              <a:rPr lang="ru-RU" dirty="0"/>
              <a:t>, чем в более благополучных школах.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18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258864"/>
              </p:ext>
            </p:extLst>
          </p:nvPr>
        </p:nvGraphicFramePr>
        <p:xfrm>
          <a:off x="323528" y="332656"/>
          <a:ext cx="6768752" cy="380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3933056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Существуют проблемы в подготовке руководителей школ к управлению учебно-образовательным процессом. Директора школ России обучаются, в основном,  на программах менеджмента и государственно-муниципального управления. </a:t>
            </a:r>
            <a:r>
              <a:rPr lang="ru-RU" dirty="0" smtClean="0"/>
              <a:t> Недостаточное внимание руководителей к процессу обучения более всего сказывается на образовательных результатах слабых школ.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8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377874"/>
              </p:ext>
            </p:extLst>
          </p:nvPr>
        </p:nvGraphicFramePr>
        <p:xfrm>
          <a:off x="395536" y="620689"/>
          <a:ext cx="73448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472514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Мониторинг экономики образования показал, что школы с наименьшим ИСБ за последние два года реже всех других получают финансирование, направленное на поддержку инновационной деятельности, работы с одарёнными детьми и учащимися с ограниченными возможностями здоровья (ОВЗ) </a:t>
            </a:r>
            <a:r>
              <a:rPr lang="ru-RU" dirty="0" smtClean="0"/>
              <a:t>и чаще других не получали дополнительное финансирование.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478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663947"/>
              </p:ext>
            </p:extLst>
          </p:nvPr>
        </p:nvGraphicFramePr>
        <p:xfrm>
          <a:off x="467544" y="188640"/>
          <a:ext cx="7139136" cy="384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293096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Учителя, администрация и другие категории специалистов,  работающие в школах с самым низким уровнем Индекса социального благополучия и обучающие наиболее сложный контингент учащихся,  существенно отстают по уровню заработной платы.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284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</TotalTime>
  <Words>465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Характеристики школ, функционирующих в неблагоприятных социальных условиях,  в контексте современных российских и международных исследований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</dc:creator>
  <cp:lastModifiedBy>Татьяна Юрьевна Егорова</cp:lastModifiedBy>
  <cp:revision>5</cp:revision>
  <dcterms:created xsi:type="dcterms:W3CDTF">2017-01-11T05:42:33Z</dcterms:created>
  <dcterms:modified xsi:type="dcterms:W3CDTF">2017-01-12T03:36:56Z</dcterms:modified>
</cp:coreProperties>
</file>