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64" r:id="rId2"/>
    <p:sldMasterId id="2147483665" r:id="rId3"/>
    <p:sldMasterId id="2147483666" r:id="rId4"/>
  </p:sldMasterIdLst>
  <p:notesMasterIdLst>
    <p:notesMasterId r:id="rId18"/>
  </p:notesMasterIdLst>
  <p:sldIdLst>
    <p:sldId id="511" r:id="rId5"/>
    <p:sldId id="522" r:id="rId6"/>
    <p:sldId id="523" r:id="rId7"/>
    <p:sldId id="513" r:id="rId8"/>
    <p:sldId id="514" r:id="rId9"/>
    <p:sldId id="515" r:id="rId10"/>
    <p:sldId id="521" r:id="rId11"/>
    <p:sldId id="530" r:id="rId12"/>
    <p:sldId id="526" r:id="rId13"/>
    <p:sldId id="527" r:id="rId14"/>
    <p:sldId id="528" r:id="rId15"/>
    <p:sldId id="529" r:id="rId16"/>
    <p:sldId id="493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60"/>
  </p:normalViewPr>
  <p:slideViewPr>
    <p:cSldViewPr>
      <p:cViewPr>
        <p:scale>
          <a:sx n="70" d="100"/>
          <a:sy n="70" d="100"/>
        </p:scale>
        <p:origin x="-1380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8.9541764753632722E-2"/>
          <c:y val="4.3425076452599388E-2"/>
          <c:w val="0.89914373461049379"/>
          <c:h val="0.70871053962291408"/>
        </c:manualLayout>
      </c:layout>
      <c:lineChart>
        <c:grouping val="standard"/>
        <c:varyColors val="0"/>
        <c:ser>
          <c:idx val="0"/>
          <c:order val="0"/>
          <c:tx>
            <c:strRef>
              <c:f>'4'!$C$29</c:f>
              <c:strCache>
                <c:ptCount val="1"/>
                <c:pt idx="0">
                  <c:v>Восторженность</c:v>
                </c:pt>
              </c:strCache>
            </c:strRef>
          </c:tx>
          <c:spPr>
            <a:ln w="38100">
              <a:prstDash val="sysDot"/>
            </a:ln>
          </c:spPr>
          <c:cat>
            <c:numRef>
              <c:f>'4'!$D$28:$J$28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'4'!$D$29:$J$29</c:f>
              <c:numCache>
                <c:formatCode>0%</c:formatCode>
                <c:ptCount val="7"/>
                <c:pt idx="0">
                  <c:v>0.4</c:v>
                </c:pt>
                <c:pt idx="1">
                  <c:v>0.18681318681318682</c:v>
                </c:pt>
                <c:pt idx="2">
                  <c:v>0.34166666666666667</c:v>
                </c:pt>
                <c:pt idx="3">
                  <c:v>0.28205128205128205</c:v>
                </c:pt>
                <c:pt idx="4">
                  <c:v>0.15481171548117154</c:v>
                </c:pt>
                <c:pt idx="5">
                  <c:v>6.3157894736842107E-2</c:v>
                </c:pt>
                <c:pt idx="6">
                  <c:v>0.34285714285714286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'4'!$C$30</c:f>
              <c:strCache>
                <c:ptCount val="1"/>
                <c:pt idx="0">
                  <c:v>Ум. позитивность</c:v>
                </c:pt>
              </c:strCache>
            </c:strRef>
          </c:tx>
          <c:spPr>
            <a:ln w="38100">
              <a:prstDash val="sysDash"/>
            </a:ln>
          </c:spPr>
          <c:cat>
            <c:numRef>
              <c:f>'4'!$D$28:$J$28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'4'!$D$30:$J$30</c:f>
              <c:numCache>
                <c:formatCode>0%</c:formatCode>
                <c:ptCount val="7"/>
                <c:pt idx="0">
                  <c:v>0.14444444444444443</c:v>
                </c:pt>
                <c:pt idx="1">
                  <c:v>0.2032967032967033</c:v>
                </c:pt>
                <c:pt idx="2">
                  <c:v>0.32916666666666666</c:v>
                </c:pt>
                <c:pt idx="3">
                  <c:v>0.28717948717948716</c:v>
                </c:pt>
                <c:pt idx="4">
                  <c:v>0.17782426778242677</c:v>
                </c:pt>
                <c:pt idx="5">
                  <c:v>0.21403508771929824</c:v>
                </c:pt>
                <c:pt idx="6">
                  <c:v>0.21428571428571427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'4'!$C$31</c:f>
              <c:strCache>
                <c:ptCount val="1"/>
                <c:pt idx="0">
                  <c:v>Индифферентность</c:v>
                </c:pt>
              </c:strCache>
            </c:strRef>
          </c:tx>
          <c:spPr>
            <a:ln w="38100">
              <a:prstDash val="dash"/>
            </a:ln>
          </c:spPr>
          <c:cat>
            <c:numRef>
              <c:f>'4'!$D$28:$J$28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'4'!$D$31:$J$31</c:f>
              <c:numCache>
                <c:formatCode>0%</c:formatCode>
                <c:ptCount val="7"/>
                <c:pt idx="0">
                  <c:v>0.1111111111111111</c:v>
                </c:pt>
                <c:pt idx="1">
                  <c:v>0.36263736263736263</c:v>
                </c:pt>
                <c:pt idx="2">
                  <c:v>0.24166666666666667</c:v>
                </c:pt>
                <c:pt idx="3">
                  <c:v>0.32307692307692309</c:v>
                </c:pt>
                <c:pt idx="4">
                  <c:v>0.41631799163179917</c:v>
                </c:pt>
                <c:pt idx="5">
                  <c:v>0.4456140350877193</c:v>
                </c:pt>
                <c:pt idx="6">
                  <c:v>0.22857142857142856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'4'!$C$32</c:f>
              <c:strCache>
                <c:ptCount val="1"/>
                <c:pt idx="0">
                  <c:v>Критичность</c:v>
                </c:pt>
              </c:strCache>
            </c:strRef>
          </c:tx>
          <c:spPr>
            <a:ln w="38100">
              <a:prstDash val="lgDashDot"/>
            </a:ln>
          </c:spPr>
          <c:cat>
            <c:numRef>
              <c:f>'4'!$D$28:$J$28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'4'!$D$32:$J$32</c:f>
              <c:numCache>
                <c:formatCode>0%</c:formatCode>
                <c:ptCount val="7"/>
                <c:pt idx="0">
                  <c:v>0.1</c:v>
                </c:pt>
                <c:pt idx="1">
                  <c:v>9.3406593406593408E-2</c:v>
                </c:pt>
                <c:pt idx="2">
                  <c:v>5.8333333333333334E-2</c:v>
                </c:pt>
                <c:pt idx="3">
                  <c:v>6.1538461538461542E-2</c:v>
                </c:pt>
                <c:pt idx="4">
                  <c:v>9.6234309623430964E-2</c:v>
                </c:pt>
                <c:pt idx="5">
                  <c:v>0.13333333333333333</c:v>
                </c:pt>
                <c:pt idx="6">
                  <c:v>0.11428571428571428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'4'!$C$33</c:f>
              <c:strCache>
                <c:ptCount val="1"/>
                <c:pt idx="0">
                  <c:v>Агрессивность</c:v>
                </c:pt>
              </c:strCache>
            </c:strRef>
          </c:tx>
          <c:spPr>
            <a:ln w="38100">
              <a:prstDash val="lgDashDotDot"/>
            </a:ln>
          </c:spPr>
          <c:cat>
            <c:numRef>
              <c:f>'4'!$D$28:$J$28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</c:numCache>
            </c:numRef>
          </c:cat>
          <c:val>
            <c:numRef>
              <c:f>'4'!$D$33:$J$33</c:f>
              <c:numCache>
                <c:formatCode>0%</c:formatCode>
                <c:ptCount val="7"/>
                <c:pt idx="0">
                  <c:v>0.24444444444444444</c:v>
                </c:pt>
                <c:pt idx="1">
                  <c:v>0.15384615384615385</c:v>
                </c:pt>
                <c:pt idx="2">
                  <c:v>2.9166666666666667E-2</c:v>
                </c:pt>
                <c:pt idx="3">
                  <c:v>4.6153846153846156E-2</c:v>
                </c:pt>
                <c:pt idx="4">
                  <c:v>0.15481171548117154</c:v>
                </c:pt>
                <c:pt idx="5">
                  <c:v>0.14385964912280702</c:v>
                </c:pt>
                <c:pt idx="6">
                  <c:v>0.1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6401536"/>
        <c:axId val="166403072"/>
      </c:lineChart>
      <c:catAx>
        <c:axId val="1664015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403072"/>
        <c:crosses val="autoZero"/>
        <c:auto val="1"/>
        <c:lblAlgn val="ctr"/>
        <c:lblOffset val="100"/>
        <c:noMultiLvlLbl val="0"/>
      </c:catAx>
      <c:valAx>
        <c:axId val="166403072"/>
        <c:scaling>
          <c:orientation val="minMax"/>
          <c:max val="0.45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64015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4767973590930008E-2"/>
          <c:y val="0.80842423366803984"/>
          <c:w val="0.9632045350001357"/>
          <c:h val="0.19049098220520599"/>
        </c:manualLayout>
      </c:layout>
      <c:overlay val="0"/>
      <c:txPr>
        <a:bodyPr/>
        <a:lstStyle/>
        <a:p>
          <a:pPr>
            <a:defRPr sz="1600" b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6.2406468911046363E-2"/>
          <c:y val="5.1400554097404488E-2"/>
          <c:w val="0.92615624859749812"/>
          <c:h val="0.66595290172061827"/>
        </c:manualLayout>
      </c:layout>
      <c:lineChart>
        <c:grouping val="standard"/>
        <c:varyColors val="0"/>
        <c:ser>
          <c:idx val="0"/>
          <c:order val="0"/>
          <c:tx>
            <c:strRef>
              <c:f>'4'!$C$26</c:f>
              <c:strCache>
                <c:ptCount val="1"/>
                <c:pt idx="0">
                  <c:v>Восторженность</c:v>
                </c:pt>
              </c:strCache>
            </c:strRef>
          </c:tx>
          <c:spPr>
            <a:ln>
              <a:prstDash val="dash"/>
            </a:ln>
          </c:spPr>
          <c:cat>
            <c:numRef>
              <c:f>'4'!$D$25:$K$25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numCache>
            </c:numRef>
          </c:cat>
          <c:val>
            <c:numRef>
              <c:f>'4'!$D$26:$K$26</c:f>
              <c:numCache>
                <c:formatCode>0%</c:formatCode>
                <c:ptCount val="8"/>
                <c:pt idx="0">
                  <c:v>0.24242424242424243</c:v>
                </c:pt>
                <c:pt idx="1">
                  <c:v>0.28999999999999998</c:v>
                </c:pt>
                <c:pt idx="2">
                  <c:v>0.30769230769230771</c:v>
                </c:pt>
                <c:pt idx="3">
                  <c:v>0.29166666666666669</c:v>
                </c:pt>
                <c:pt idx="4">
                  <c:v>0.25490196078431371</c:v>
                </c:pt>
                <c:pt idx="5">
                  <c:v>0.33333333333333331</c:v>
                </c:pt>
                <c:pt idx="6">
                  <c:v>0</c:v>
                </c:pt>
                <c:pt idx="7">
                  <c:v>0.33333333333333331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'4'!$C$27</c:f>
              <c:strCache>
                <c:ptCount val="1"/>
                <c:pt idx="0">
                  <c:v>Ум. позитивность</c:v>
                </c:pt>
              </c:strCache>
            </c:strRef>
          </c:tx>
          <c:spPr>
            <a:ln>
              <a:prstDash val="sysDot"/>
            </a:ln>
          </c:spPr>
          <c:cat>
            <c:numRef>
              <c:f>'4'!$D$25:$K$25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numCache>
            </c:numRef>
          </c:cat>
          <c:val>
            <c:numRef>
              <c:f>'4'!$D$27:$K$27</c:f>
              <c:numCache>
                <c:formatCode>0%</c:formatCode>
                <c:ptCount val="8"/>
                <c:pt idx="0">
                  <c:v>0.31060606060606061</c:v>
                </c:pt>
                <c:pt idx="1">
                  <c:v>0.19</c:v>
                </c:pt>
                <c:pt idx="2">
                  <c:v>0.19230769230769232</c:v>
                </c:pt>
                <c:pt idx="3">
                  <c:v>0.15277777777777779</c:v>
                </c:pt>
                <c:pt idx="4">
                  <c:v>0.20392156862745098</c:v>
                </c:pt>
                <c:pt idx="5">
                  <c:v>0.48148148148148145</c:v>
                </c:pt>
                <c:pt idx="6">
                  <c:v>0.16666666666666666</c:v>
                </c:pt>
                <c:pt idx="7">
                  <c:v>0.2857142857142857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'4'!$C$28</c:f>
              <c:strCache>
                <c:ptCount val="1"/>
                <c:pt idx="0">
                  <c:v>Индифферентность</c:v>
                </c:pt>
              </c:strCache>
            </c:strRef>
          </c:tx>
          <c:spPr>
            <a:ln>
              <a:prstDash val="sysDot"/>
            </a:ln>
          </c:spPr>
          <c:cat>
            <c:numRef>
              <c:f>'4'!$D$25:$K$25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numCache>
            </c:numRef>
          </c:cat>
          <c:val>
            <c:numRef>
              <c:f>'4'!$D$28:$K$28</c:f>
              <c:numCache>
                <c:formatCode>0%</c:formatCode>
                <c:ptCount val="8"/>
                <c:pt idx="0">
                  <c:v>0.21212121212121213</c:v>
                </c:pt>
                <c:pt idx="1">
                  <c:v>0.36</c:v>
                </c:pt>
                <c:pt idx="2">
                  <c:v>0.34615384615384615</c:v>
                </c:pt>
                <c:pt idx="3">
                  <c:v>0.25</c:v>
                </c:pt>
                <c:pt idx="4">
                  <c:v>0.36078431372549019</c:v>
                </c:pt>
                <c:pt idx="5">
                  <c:v>0.14814814814814814</c:v>
                </c:pt>
                <c:pt idx="6">
                  <c:v>0.66666666666666663</c:v>
                </c:pt>
                <c:pt idx="7">
                  <c:v>0.16666666666666666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'4'!$C$29</c:f>
              <c:strCache>
                <c:ptCount val="1"/>
                <c:pt idx="0">
                  <c:v>Критичность</c:v>
                </c:pt>
              </c:strCache>
            </c:strRef>
          </c:tx>
          <c:spPr>
            <a:ln>
              <a:prstDash val="lgDash"/>
            </a:ln>
          </c:spPr>
          <c:cat>
            <c:numRef>
              <c:f>'4'!$D$25:$K$25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numCache>
            </c:numRef>
          </c:cat>
          <c:val>
            <c:numRef>
              <c:f>'4'!$D$29:$K$29</c:f>
              <c:numCache>
                <c:formatCode>0%</c:formatCode>
                <c:ptCount val="8"/>
                <c:pt idx="0">
                  <c:v>0.18181818181818182</c:v>
                </c:pt>
                <c:pt idx="1">
                  <c:v>0.08</c:v>
                </c:pt>
                <c:pt idx="2">
                  <c:v>0.11538461538461539</c:v>
                </c:pt>
                <c:pt idx="3">
                  <c:v>0.15277777777777779</c:v>
                </c:pt>
                <c:pt idx="4">
                  <c:v>0.10588235294117647</c:v>
                </c:pt>
                <c:pt idx="5">
                  <c:v>0</c:v>
                </c:pt>
                <c:pt idx="6">
                  <c:v>0.16666666666666666</c:v>
                </c:pt>
                <c:pt idx="7">
                  <c:v>0.14285714285714285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'4'!$C$30</c:f>
              <c:strCache>
                <c:ptCount val="1"/>
                <c:pt idx="0">
                  <c:v>Агрессивность</c:v>
                </c:pt>
              </c:strCache>
            </c:strRef>
          </c:tx>
          <c:spPr>
            <a:ln>
              <a:prstDash val="lgDashDotDot"/>
            </a:ln>
          </c:spPr>
          <c:cat>
            <c:numRef>
              <c:f>'4'!$D$25:$K$25</c:f>
              <c:numCache>
                <c:formatCode>General</c:formatCode>
                <c:ptCount val="8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</c:numCache>
            </c:numRef>
          </c:cat>
          <c:val>
            <c:numRef>
              <c:f>'4'!$D$30:$K$30</c:f>
              <c:numCache>
                <c:formatCode>0%</c:formatCode>
                <c:ptCount val="8"/>
                <c:pt idx="0">
                  <c:v>5.3030303030303032E-2</c:v>
                </c:pt>
                <c:pt idx="1">
                  <c:v>0.08</c:v>
                </c:pt>
                <c:pt idx="2">
                  <c:v>3.8461538461538464E-2</c:v>
                </c:pt>
                <c:pt idx="3">
                  <c:v>0.15277777777777779</c:v>
                </c:pt>
                <c:pt idx="4">
                  <c:v>7.4509803921568626E-2</c:v>
                </c:pt>
                <c:pt idx="5">
                  <c:v>3.7037037037037035E-2</c:v>
                </c:pt>
                <c:pt idx="6">
                  <c:v>0</c:v>
                </c:pt>
                <c:pt idx="7">
                  <c:v>7.1428571428571425E-2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0659072"/>
        <c:axId val="130660608"/>
      </c:lineChart>
      <c:catAx>
        <c:axId val="130659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660608"/>
        <c:crosses val="autoZero"/>
        <c:auto val="1"/>
        <c:lblAlgn val="ctr"/>
        <c:lblOffset val="100"/>
        <c:noMultiLvlLbl val="0"/>
      </c:catAx>
      <c:valAx>
        <c:axId val="13066060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065907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2.0357120459571811E-2"/>
          <c:y val="0.81385498687664037"/>
          <c:w val="0.9475580936733089"/>
          <c:h val="0.18247484689413837"/>
        </c:manualLayout>
      </c:layout>
      <c:overlay val="0"/>
      <c:txPr>
        <a:bodyPr/>
        <a:lstStyle/>
        <a:p>
          <a:pPr>
            <a:defRPr sz="1600" b="1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7.7960629921259877E-2"/>
          <c:y val="5.1400554097404488E-2"/>
          <c:w val="0.89510892388451468"/>
          <c:h val="0.74366943715369005"/>
        </c:manualLayout>
      </c:layout>
      <c:lineChart>
        <c:grouping val="standard"/>
        <c:varyColors val="0"/>
        <c:ser>
          <c:idx val="0"/>
          <c:order val="0"/>
          <c:tx>
            <c:strRef>
              <c:f>'4'!$C$29</c:f>
              <c:strCache>
                <c:ptCount val="1"/>
                <c:pt idx="0">
                  <c:v>Восторженность</c:v>
                </c:pt>
              </c:strCache>
            </c:strRef>
          </c:tx>
          <c:spPr>
            <a:ln>
              <a:prstDash val="lgDashDot"/>
            </a:ln>
          </c:spPr>
          <c:cat>
            <c:numRef>
              <c:f>'4'!$D$28:$I$28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'4'!$D$29:$I$29</c:f>
              <c:numCache>
                <c:formatCode>0.00%</c:formatCode>
                <c:ptCount val="6"/>
                <c:pt idx="0">
                  <c:v>0.31868131868131866</c:v>
                </c:pt>
                <c:pt idx="1">
                  <c:v>0.3</c:v>
                </c:pt>
                <c:pt idx="2">
                  <c:v>0.21666666666666667</c:v>
                </c:pt>
                <c:pt idx="3">
                  <c:v>0.15909090909090909</c:v>
                </c:pt>
                <c:pt idx="4">
                  <c:v>0.2196969696969697</c:v>
                </c:pt>
                <c:pt idx="5">
                  <c:v>0.16666666666666666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'4'!$C$30</c:f>
              <c:strCache>
                <c:ptCount val="1"/>
                <c:pt idx="0">
                  <c:v>Ум. позитивность</c:v>
                </c:pt>
              </c:strCache>
            </c:strRef>
          </c:tx>
          <c:spPr>
            <a:ln>
              <a:prstDash val="dash"/>
            </a:ln>
          </c:spPr>
          <c:cat>
            <c:numRef>
              <c:f>'4'!$D$28:$I$28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'4'!$D$30:$I$30</c:f>
              <c:numCache>
                <c:formatCode>0.00%</c:formatCode>
                <c:ptCount val="6"/>
                <c:pt idx="0">
                  <c:v>0.15384615384615385</c:v>
                </c:pt>
                <c:pt idx="1">
                  <c:v>0.28000000000000003</c:v>
                </c:pt>
                <c:pt idx="2">
                  <c:v>0.19761904761904761</c:v>
                </c:pt>
                <c:pt idx="3">
                  <c:v>0.20454545454545456</c:v>
                </c:pt>
                <c:pt idx="4">
                  <c:v>0.25757575757575757</c:v>
                </c:pt>
                <c:pt idx="5">
                  <c:v>0.26190476190476192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'4'!$C$31</c:f>
              <c:strCache>
                <c:ptCount val="1"/>
                <c:pt idx="0">
                  <c:v>Индифферентность</c:v>
                </c:pt>
              </c:strCache>
            </c:strRef>
          </c:tx>
          <c:spPr>
            <a:ln>
              <a:prstDash val="sysDash"/>
            </a:ln>
          </c:spPr>
          <c:cat>
            <c:numRef>
              <c:f>'4'!$D$28:$I$28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'4'!$D$31:$I$31</c:f>
              <c:numCache>
                <c:formatCode>0.00%</c:formatCode>
                <c:ptCount val="6"/>
                <c:pt idx="0">
                  <c:v>0.19230769230769232</c:v>
                </c:pt>
                <c:pt idx="1">
                  <c:v>0.28000000000000003</c:v>
                </c:pt>
                <c:pt idx="2">
                  <c:v>0.25714285714285712</c:v>
                </c:pt>
                <c:pt idx="3">
                  <c:v>0.18939393939393939</c:v>
                </c:pt>
                <c:pt idx="4">
                  <c:v>0.26515151515151514</c:v>
                </c:pt>
                <c:pt idx="5">
                  <c:v>0.36904761904761907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'4'!$C$32</c:f>
              <c:strCache>
                <c:ptCount val="1"/>
                <c:pt idx="0">
                  <c:v>Критичность</c:v>
                </c:pt>
              </c:strCache>
            </c:strRef>
          </c:tx>
          <c:spPr>
            <a:ln>
              <a:prstDash val="dash"/>
            </a:ln>
          </c:spPr>
          <c:cat>
            <c:numRef>
              <c:f>'4'!$D$28:$I$28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'4'!$D$32:$I$32</c:f>
              <c:numCache>
                <c:formatCode>0.00%</c:formatCode>
                <c:ptCount val="6"/>
                <c:pt idx="0">
                  <c:v>0.19230769230769232</c:v>
                </c:pt>
                <c:pt idx="1">
                  <c:v>0.05</c:v>
                </c:pt>
                <c:pt idx="2">
                  <c:v>0.14523809523809525</c:v>
                </c:pt>
                <c:pt idx="3">
                  <c:v>0.22727272727272727</c:v>
                </c:pt>
                <c:pt idx="4">
                  <c:v>0.14393939393939395</c:v>
                </c:pt>
                <c:pt idx="5">
                  <c:v>0.14880952380952381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'4'!$C$33</c:f>
              <c:strCache>
                <c:ptCount val="1"/>
                <c:pt idx="0">
                  <c:v>Агрессивность</c:v>
                </c:pt>
              </c:strCache>
            </c:strRef>
          </c:tx>
          <c:spPr>
            <a:ln>
              <a:prstDash val="lgDashDotDot"/>
            </a:ln>
          </c:spPr>
          <c:cat>
            <c:numRef>
              <c:f>'4'!$D$28:$I$28</c:f>
              <c:numCache>
                <c:formatCode>General</c:formatCode>
                <c:ptCount val="6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</c:numCache>
            </c:numRef>
          </c:cat>
          <c:val>
            <c:numRef>
              <c:f>'4'!$D$33:$I$33</c:f>
              <c:numCache>
                <c:formatCode>0.00%</c:formatCode>
                <c:ptCount val="6"/>
                <c:pt idx="0">
                  <c:v>0.14285714285714285</c:v>
                </c:pt>
                <c:pt idx="1">
                  <c:v>0.09</c:v>
                </c:pt>
                <c:pt idx="2">
                  <c:v>0.18333333333333332</c:v>
                </c:pt>
                <c:pt idx="3">
                  <c:v>0.2196969696969697</c:v>
                </c:pt>
                <c:pt idx="4">
                  <c:v>0.11363636363636363</c:v>
                </c:pt>
                <c:pt idx="5">
                  <c:v>5.3571428571428568E-2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186112"/>
        <c:axId val="68187648"/>
      </c:lineChart>
      <c:catAx>
        <c:axId val="6818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187648"/>
        <c:crosses val="autoZero"/>
        <c:auto val="1"/>
        <c:lblAlgn val="ctr"/>
        <c:lblOffset val="100"/>
        <c:noMultiLvlLbl val="0"/>
      </c:catAx>
      <c:valAx>
        <c:axId val="68187648"/>
        <c:scaling>
          <c:orientation val="minMax"/>
          <c:max val="0.38000000000000023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68186112"/>
        <c:crosses val="autoZero"/>
        <c:crossBetween val="between"/>
        <c:majorUnit val="0.05"/>
      </c:valAx>
    </c:plotArea>
    <c:legend>
      <c:legendPos val="r"/>
      <c:layout>
        <c:manualLayout>
          <c:xMode val="edge"/>
          <c:yMode val="edge"/>
          <c:x val="0"/>
          <c:y val="0.85835322107013956"/>
          <c:w val="1"/>
          <c:h val="0.13019605833597048"/>
        </c:manualLayout>
      </c:layout>
      <c:overlay val="0"/>
      <c:txPr>
        <a:bodyPr/>
        <a:lstStyle/>
        <a:p>
          <a:pPr>
            <a:defRPr sz="16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83681F8-1646-4BDB-84A6-9FC5A2C30075}" type="datetimeFigureOut">
              <a:rPr lang="ru-RU"/>
              <a:pPr>
                <a:defRPr/>
              </a:pPr>
              <a:t>12.01.2017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ABBFA59-EFA6-4A59-B54A-0C35435B3F1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096950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1413" y="685800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457200" eaLnBrk="1" hangingPunct="1">
              <a:spcBef>
                <a:spcPct val="0"/>
              </a:spcBef>
            </a:pPr>
            <a:r>
              <a:rPr lang="ru-RU" altLang="ru-RU" smtClean="0"/>
              <a:t> </a:t>
            </a:r>
          </a:p>
        </p:txBody>
      </p:sp>
      <p:sp>
        <p:nvSpPr>
          <p:cNvPr id="34820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eaLnBrk="1" hangingPunct="1"/>
            <a:fld id="{5FF0DD2D-4164-47A7-8266-F7019FC064EA}" type="slidenum">
              <a:rPr lang="ru-RU" altLang="ru-RU" sz="1200">
                <a:latin typeface="Calibri" pitchFamily="34" charset="0"/>
              </a:rPr>
              <a:pPr algn="r" eaLnBrk="1" hangingPunct="1"/>
              <a:t>1</a:t>
            </a:fld>
            <a:endParaRPr lang="ru-RU" alt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ru-RU" b="1" dirty="0" smtClean="0"/>
              <a:t>Сложные социальные контексты:</a:t>
            </a:r>
          </a:p>
          <a:p>
            <a:pPr>
              <a:defRPr/>
            </a:pPr>
            <a:r>
              <a:rPr lang="ru-RU" dirty="0" smtClean="0"/>
              <a:t>Учащиеся являются детьми из неблагополучных семей и семей с низким социальным статусом, дети с неродным русским языком и  </a:t>
            </a:r>
            <a:r>
              <a:rPr lang="ru-RU" dirty="0" err="1" smtClean="0"/>
              <a:t>девиантным</a:t>
            </a:r>
            <a:r>
              <a:rPr lang="ru-RU" dirty="0" smtClean="0"/>
              <a:t> поведением;</a:t>
            </a:r>
          </a:p>
          <a:p>
            <a:pPr>
              <a:defRPr/>
            </a:pPr>
            <a:r>
              <a:rPr lang="ru-RU" dirty="0" smtClean="0"/>
              <a:t> ОУ функционируют в неблагополучных внешних условиях: в труднодоступных, отдаленных (как правило, северных) территориях, в сельской местности, на окраинах крупных городов и т. д.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0A4E7C-E66C-43AC-B573-63D3A6B38133}" type="slidenum">
              <a:rPr lang="ru-RU" altLang="ru-RU" smtClean="0"/>
              <a:pPr>
                <a:defRPr/>
              </a:pPr>
              <a:t>4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5780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6A076-092D-426F-8528-E0F323948DB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54170-8FF3-45E9-9282-6F21AA5C11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9F034-1D00-45A6-8E6E-EB2E9600E64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E1856-5247-47E8-AC2E-A84813E4139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97BB-0836-4993-A4EF-B0EEBD89416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4415F-77A6-4B6D-9378-B6B758FBE3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2E1E3-0B28-4000-B991-8B152569C3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D1C4A-F8D8-4F71-8B4F-6952C522CA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A3745-C334-4551-9B9C-5DD0637C340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42FB7-49A0-4A7C-8E96-F15F8070D7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DFF3C-E29D-4145-B1E7-073545A4464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29BEA-9A4F-444F-876D-691DB187A6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F8BF6-47AB-4133-B6A0-7CBE5AB8AA2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BA052-A581-4E62-B8B8-CA905CD2590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ECAF9F-E60C-4BA0-A1BC-432E0A32BE3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B4080-AE75-47B0-851A-15F5F59DAD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EE27B-397F-42D8-B5DA-2FA0F012D35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8DF0-FB44-41E9-897A-D1C2E806673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26282-1F96-4C8D-A776-3553E38C773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728E6-A4FB-448B-A2BF-675EFAE27D5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8EA17-79EC-4D5E-A709-B51F6D23E3E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92C07-99EF-459D-B7ED-51FF7299E6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C06EDF-5C94-4425-BF7D-74F866949FD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1A17C2-84D1-4D65-93DD-1C3B06DD2E1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D2509-EAA4-42F3-A9CC-B53CF82AD3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51E47F-9741-4853-AE51-71F9E3E3D0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9B56C-A9F7-44B8-8A9D-78B0456797D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6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18F09-4CA4-4F2B-8243-EE2D56EA27D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A07A3-FAD2-4AA8-A66B-7ECEB3E8AB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51445-EF6F-4CA8-B493-4B1A9A0F8B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90CC8-799F-4282-88E0-F8ECB9A8E5F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F34841-5026-4934-BBF0-D3DA9C4A341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419B8-A4AF-4BC2-AAFB-EA7A91CBA81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127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65675" y="1989138"/>
            <a:ext cx="4000500" cy="4608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E15C4-51A0-474A-97D9-7E18016FDF2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E297D-D014-47A8-AB38-F772628FF3B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19CD7-3D43-4DE3-B323-4D91C1645C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27D0C7-E8E8-496A-A4EB-D9AE545B7F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54EC46-3A7C-4D29-B0FC-24E2F8E31D7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27825" y="44450"/>
            <a:ext cx="2038350" cy="6553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12775" y="44450"/>
            <a:ext cx="5962650" cy="6553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665E9-7FBC-4BFC-8EC0-59A40D5EA54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D905B-773A-4ADE-94C6-80D11DDEC38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9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40AE63-100A-4236-8ECB-4C7FBFC27D8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5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06EA4-4C0F-4FF1-B8A4-8514346114C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23CF5-F14F-4D4B-988D-1ED97295F14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A5B6B-F562-4BBB-8A22-1ACFA22B7EF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7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 userDrawn="1"/>
        </p:nvSpPr>
        <p:spPr>
          <a:xfrm>
            <a:off x="0" y="6364288"/>
            <a:ext cx="2411413" cy="493712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Прямоугольник 17"/>
          <p:cNvSpPr/>
          <p:nvPr userDrawn="1"/>
        </p:nvSpPr>
        <p:spPr>
          <a:xfrm>
            <a:off x="2484438" y="6364288"/>
            <a:ext cx="6659562" cy="49371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0" y="0"/>
            <a:ext cx="9144000" cy="1125538"/>
          </a:xfrm>
          <a:prstGeom prst="rect">
            <a:avLst/>
          </a:prstGeom>
          <a:solidFill>
            <a:srgbClr val="E95E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79525"/>
            <a:ext cx="533400" cy="493713"/>
          </a:xfrm>
          <a:prstGeom prst="rect">
            <a:avLst/>
          </a:prstGeom>
          <a:solidFill>
            <a:srgbClr val="E95E40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79525"/>
            <a:ext cx="8553450" cy="493713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032" name="Рисунок 9" descr="1.tif"/>
          <p:cNvPicPr>
            <a:picLocks noChangeAspect="1"/>
          </p:cNvPicPr>
          <p:nvPr/>
        </p:nvPicPr>
        <p:blipFill>
          <a:blip r:embed="rId13" cstate="print"/>
          <a:srcRect b="6694"/>
          <a:stretch>
            <a:fillRect/>
          </a:stretch>
        </p:blipFill>
        <p:spPr bwMode="auto">
          <a:xfrm>
            <a:off x="0" y="0"/>
            <a:ext cx="2484438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5" name="Прямая соединительная линия 14"/>
          <p:cNvCxnSpPr/>
          <p:nvPr/>
        </p:nvCxnSpPr>
        <p:spPr>
          <a:xfrm>
            <a:off x="2555875" y="0"/>
            <a:ext cx="0" cy="112553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4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1035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3" name="Дата 9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омер слайда 11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0D5B2214-FFFF-47B6-A94B-649C0B1A17A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7" name="Нижний колонтитул 13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chemeClr val="tx1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chemeClr val="tx1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chemeClr val="tx1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2051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3" name="Дата 1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" name="Номер слайда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5334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chemeClr val="tx2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152BDC51-126D-47DB-83B7-B3E9A780096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rgbClr val="FF0000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rgbClr val="FF0000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rgbClr val="FF0000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Прямоугольник 1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078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3079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9" name="Дата 11"/>
          <p:cNvSpPr>
            <a:spLocks noGrp="1"/>
          </p:cNvSpPr>
          <p:nvPr>
            <p:ph type="dt" sz="half" idx="2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vert="horz" rtlCol="0" anchor="ctr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4478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28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66BDBB10-D909-472C-A7D3-262B3E68BA8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21" name="Нижний колонтитул 13"/>
          <p:cNvSpPr>
            <a:spLocks noGrp="1"/>
          </p:cNvSpPr>
          <p:nvPr>
            <p:ph type="ftr" sz="quarter" idx="3"/>
          </p:nvPr>
        </p:nvSpPr>
        <p:spPr>
          <a:xfrm>
            <a:off x="1600200" y="6248400"/>
            <a:ext cx="45720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rgbClr val="FF0000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rgbClr val="FF0000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rgbClr val="FF0000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рямоугольник 12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101" name="Текст 12"/>
          <p:cNvSpPr>
            <a:spLocks noGrp="1"/>
          </p:cNvSpPr>
          <p:nvPr>
            <p:ph type="body" idx="1"/>
          </p:nvPr>
        </p:nvSpPr>
        <p:spPr bwMode="auto">
          <a:xfrm>
            <a:off x="612775" y="1989138"/>
            <a:ext cx="8153400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102" name="Заголовок 21"/>
          <p:cNvSpPr>
            <a:spLocks noGrp="1"/>
          </p:cNvSpPr>
          <p:nvPr>
            <p:ph type="title"/>
          </p:nvPr>
        </p:nvSpPr>
        <p:spPr bwMode="auto">
          <a:xfrm>
            <a:off x="2771775" y="44450"/>
            <a:ext cx="5199063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8" name="Дата 3"/>
          <p:cNvSpPr>
            <a:spLocks noGrp="1"/>
          </p:cNvSpPr>
          <p:nvPr>
            <p:ph type="dt" sz="half" idx="2"/>
          </p:nvPr>
        </p:nvSpPr>
        <p:spPr>
          <a:xfrm>
            <a:off x="6553200" y="6248400"/>
            <a:ext cx="2209800" cy="365125"/>
          </a:xfrm>
          <a:prstGeom prst="rect">
            <a:avLst/>
          </a:prstGeom>
        </p:spPr>
        <p:txBody>
          <a:bodyPr vert="horz" anchor="ctr" anchorCtr="0"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57200" y="6248400"/>
            <a:ext cx="55737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" name="Номер слайда 5"/>
          <p:cNvSpPr>
            <a:spLocks noGrp="1"/>
          </p:cNvSpPr>
          <p:nvPr>
            <p:ph type="sldNum" sz="quarter" idx="4"/>
          </p:nvPr>
        </p:nvSpPr>
        <p:spPr>
          <a:xfrm rot="5400000">
            <a:off x="5989638" y="144462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944BE1F8-9B7A-4F75-B59B-6B9450CAA3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Optima Cyr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>
          <a:solidFill>
            <a:srgbClr val="FF0000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>
          <a:solidFill>
            <a:srgbClr val="FF0000"/>
          </a:solidFill>
          <a:latin typeface="+mn-lt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>
          <a:solidFill>
            <a:srgbClr val="FF0000"/>
          </a:solidFill>
          <a:latin typeface="+mn-lt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5pPr>
      <a:lvl6pPr marL="22860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6pPr>
      <a:lvl7pPr marL="27432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7pPr>
      <a:lvl8pPr marL="32004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8pPr>
      <a:lvl9pPr marL="36576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itchFamily="2" charset="2"/>
        <a:buChar char=""/>
        <a:defRPr sz="2000">
          <a:solidFill>
            <a:srgbClr val="FF0000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2"/>
          <p:cNvSpPr>
            <a:spLocks noChangeArrowheads="1"/>
          </p:cNvSpPr>
          <p:nvPr/>
        </p:nvSpPr>
        <p:spPr bwMode="auto">
          <a:xfrm>
            <a:off x="1403350" y="176213"/>
            <a:ext cx="77406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ru-RU" altLang="ru-RU" sz="2400" b="1">
                <a:solidFill>
                  <a:schemeClr val="bg1"/>
                </a:solidFill>
                <a:latin typeface="Calibri" pitchFamily="34" charset="0"/>
              </a:rPr>
              <a:t> </a:t>
            </a:r>
            <a:endParaRPr lang="ru-RU" altLang="ru-RU" sz="240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123" name="Заголовок 1"/>
          <p:cNvSpPr>
            <a:spLocks noGrp="1"/>
          </p:cNvSpPr>
          <p:nvPr>
            <p:ph type="ctrTitle"/>
          </p:nvPr>
        </p:nvSpPr>
        <p:spPr>
          <a:xfrm>
            <a:off x="467544" y="1556793"/>
            <a:ext cx="7990656" cy="1806443"/>
          </a:xfrm>
        </p:spPr>
        <p:txBody>
          <a:bodyPr/>
          <a:lstStyle/>
          <a:p>
            <a:pPr algn="ctr"/>
            <a:r>
              <a:rPr lang="ru-RU" altLang="ru-RU" sz="36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Опыт Красноярского края по сопровождению школ в сложном социальном контексте</a:t>
            </a:r>
            <a:endParaRPr lang="ru-RU" altLang="ru-RU" sz="3600" b="1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12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11960" y="3933056"/>
            <a:ext cx="4752528" cy="2376264"/>
          </a:xfrm>
        </p:spPr>
        <p:txBody>
          <a:bodyPr/>
          <a:lstStyle/>
          <a:p>
            <a:pPr algn="l">
              <a:spcBef>
                <a:spcPct val="0"/>
              </a:spcBef>
            </a:pPr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Инга </a:t>
            </a:r>
            <a:r>
              <a:rPr lang="ru-RU" altLang="ru-RU" sz="2400" dirty="0" err="1" smtClean="0">
                <a:latin typeface="Tahoma" pitchFamily="34" charset="0"/>
                <a:cs typeface="Tahoma" pitchFamily="34" charset="0"/>
              </a:rPr>
              <a:t>Ильдаровна</a:t>
            </a:r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 Костарева, </a:t>
            </a:r>
          </a:p>
          <a:p>
            <a:pPr algn="l">
              <a:spcBef>
                <a:spcPct val="0"/>
              </a:spcBef>
            </a:pPr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ст. преподаватель кафедры </a:t>
            </a:r>
            <a:r>
              <a:rPr lang="ru-RU" altLang="ru-RU" sz="2400" dirty="0" err="1" smtClean="0">
                <a:latin typeface="Tahoma" pitchFamily="34" charset="0"/>
                <a:cs typeface="Tahoma" pitchFamily="34" charset="0"/>
              </a:rPr>
              <a:t>УЭиП</a:t>
            </a:r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 КК </a:t>
            </a:r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ИПК,</a:t>
            </a:r>
          </a:p>
          <a:p>
            <a:pPr algn="l">
              <a:spcBef>
                <a:spcPct val="0"/>
              </a:spcBef>
            </a:pPr>
            <a:r>
              <a:rPr lang="ru-RU" altLang="ru-RU" sz="2400" dirty="0" smtClean="0">
                <a:latin typeface="Tahoma" pitchFamily="34" charset="0"/>
                <a:cs typeface="Tahoma" pitchFamily="34" charset="0"/>
              </a:rPr>
              <a:t>Андрей Валентинович Сперанский, доцент Центра аналитики</a:t>
            </a:r>
            <a:endParaRPr lang="ru-RU" altLang="ru-RU" sz="2400" dirty="0" smtClean="0">
              <a:latin typeface="Tahoma" pitchFamily="34" charset="0"/>
              <a:cs typeface="Tahoma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696" y="4158573"/>
            <a:ext cx="2237234" cy="2120898"/>
          </a:xfrm>
          <a:prstGeom prst="rect">
            <a:avLst/>
          </a:prstGeom>
          <a:ln w="88900" cap="sq" cmpd="thickThin">
            <a:solidFill>
              <a:schemeClr val="tx1">
                <a:lumMod val="65000"/>
                <a:lumOff val="35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125" y="3363236"/>
            <a:ext cx="2381250" cy="1590675"/>
          </a:xfrm>
          <a:prstGeom prst="rect">
            <a:avLst/>
          </a:prstGeom>
          <a:ln w="88900" cap="sq" cmpd="thickThin">
            <a:solidFill>
              <a:schemeClr val="tx1">
                <a:lumMod val="50000"/>
                <a:lumOff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  <p:extLst>
      <p:ext uri="{BB962C8B-B14F-4D97-AF65-F5344CB8AC3E}">
        <p14:creationId xmlns:p14="http://schemas.microsoft.com/office/powerpoint/2010/main" val="1406701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Школа Б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9180416"/>
              </p:ext>
            </p:extLst>
          </p:nvPr>
        </p:nvGraphicFramePr>
        <p:xfrm>
          <a:off x="179512" y="1772816"/>
          <a:ext cx="8586663" cy="4824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7228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Школа В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5656819"/>
              </p:ext>
            </p:extLst>
          </p:nvPr>
        </p:nvGraphicFramePr>
        <p:xfrm>
          <a:off x="251520" y="1772816"/>
          <a:ext cx="8514655" cy="48248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967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Школа Д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368484"/>
              </p:ext>
            </p:extLst>
          </p:nvPr>
        </p:nvGraphicFramePr>
        <p:xfrm>
          <a:off x="179512" y="1484784"/>
          <a:ext cx="8784976" cy="51128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45299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2771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itchFamily="2" charset="2"/>
              <a:buNone/>
            </a:pPr>
            <a:endParaRPr lang="ru-RU" b="1" dirty="0" smtClean="0"/>
          </a:p>
          <a:p>
            <a:pPr marL="0" indent="0" algn="ctr">
              <a:buFont typeface="Wingdings" pitchFamily="2" charset="2"/>
              <a:buNone/>
            </a:pPr>
            <a:r>
              <a:rPr lang="ru-RU" b="1" dirty="0" smtClean="0"/>
              <a:t>Благодарю за внимание!</a:t>
            </a:r>
          </a:p>
          <a:p>
            <a:pPr marL="0" indent="0" algn="ctr">
              <a:buFont typeface="Wingdings" pitchFamily="2" charset="2"/>
              <a:buNone/>
            </a:pPr>
            <a:endParaRPr lang="ru-RU" b="1" dirty="0"/>
          </a:p>
          <a:p>
            <a:pPr marL="0" indent="0" algn="ctr">
              <a:buFont typeface="Wingdings" pitchFamily="2" charset="2"/>
              <a:buNone/>
            </a:pPr>
            <a:r>
              <a:rPr lang="en-US" b="1" dirty="0" smtClean="0"/>
              <a:t>kostareva@kipk.ru</a:t>
            </a:r>
            <a:endParaRPr lang="ru-RU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44824"/>
            <a:ext cx="8712968" cy="4608512"/>
          </a:xfrm>
        </p:spPr>
        <p:txBody>
          <a:bodyPr/>
          <a:lstStyle/>
          <a:p>
            <a:r>
              <a:rPr lang="ru-RU" dirty="0" smtClean="0"/>
              <a:t> Государственная программа </a:t>
            </a:r>
            <a:r>
              <a:rPr lang="ru-RU" dirty="0"/>
              <a:t>Красноярского края «Развитие образования</a:t>
            </a:r>
            <a:r>
              <a:rPr lang="ru-RU" dirty="0" smtClean="0"/>
              <a:t>»</a:t>
            </a:r>
          </a:p>
          <a:p>
            <a:r>
              <a:rPr lang="ru-RU" dirty="0"/>
              <a:t>П</a:t>
            </a:r>
            <a:r>
              <a:rPr lang="ru-RU" dirty="0" smtClean="0"/>
              <a:t>роект </a:t>
            </a:r>
            <a:r>
              <a:rPr lang="ru-RU" dirty="0"/>
              <a:t>Стратегии социально-экономического развития Красноярского края до 2030 </a:t>
            </a:r>
            <a:r>
              <a:rPr lang="ru-RU" dirty="0" smtClean="0"/>
              <a:t>года.</a:t>
            </a:r>
          </a:p>
          <a:p>
            <a:r>
              <a:rPr lang="ru-RU" dirty="0"/>
              <a:t> </a:t>
            </a:r>
            <a:r>
              <a:rPr lang="ru-RU" dirty="0" smtClean="0"/>
              <a:t>Комплекс </a:t>
            </a:r>
            <a:r>
              <a:rPr lang="ru-RU" dirty="0"/>
              <a:t>мер, направленный на создание условий для получения качественного общего образования в образовательных организациях Красноярского края, демонстрирующих стабильно низкие образовательные </a:t>
            </a:r>
            <a:r>
              <a:rPr lang="ru-RU" dirty="0" smtClean="0"/>
              <a:t>результаты, </a:t>
            </a:r>
            <a:r>
              <a:rPr lang="ru-RU" dirty="0"/>
              <a:t>на  2016–2018 годы</a:t>
            </a:r>
            <a:r>
              <a:rPr lang="ru-RU" dirty="0" smtClean="0"/>
              <a:t> 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718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772816"/>
            <a:ext cx="8514655" cy="4824834"/>
          </a:xfrm>
        </p:spPr>
        <p:txBody>
          <a:bodyPr/>
          <a:lstStyle/>
          <a:p>
            <a:r>
              <a:rPr lang="ru-RU" dirty="0"/>
              <a:t>Часть муниципальных стратегий социально-экономического развития и стратегиях  развития образования;</a:t>
            </a:r>
          </a:p>
          <a:p>
            <a:r>
              <a:rPr lang="ru-RU" dirty="0"/>
              <a:t>Краевой проект «Территориальные программы и сетевые кооперации</a:t>
            </a:r>
            <a:r>
              <a:rPr lang="ru-RU" dirty="0" smtClean="0"/>
              <a:t>»:</a:t>
            </a:r>
          </a:p>
          <a:p>
            <a:pPr>
              <a:buFontTx/>
              <a:buChar char="-"/>
            </a:pPr>
            <a:r>
              <a:rPr lang="ru-RU" dirty="0" smtClean="0"/>
              <a:t>Равенство </a:t>
            </a:r>
            <a:r>
              <a:rPr lang="ru-RU" dirty="0"/>
              <a:t>возможностей (Красноярск – город равных образовательных возможностей</a:t>
            </a:r>
            <a:r>
              <a:rPr lang="ru-RU" dirty="0" smtClean="0"/>
              <a:t>);</a:t>
            </a:r>
          </a:p>
          <a:p>
            <a:pPr>
              <a:buFont typeface="Wingdings" pitchFamily="2" charset="2"/>
              <a:buChar char="q"/>
            </a:pPr>
            <a:r>
              <a:rPr lang="ru-RU" dirty="0" smtClean="0"/>
              <a:t>Межмуниципальный проект «Качественное образование в школах с разными социальными условиями».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391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Актуальность</a:t>
            </a:r>
            <a:endParaRPr lang="ru-RU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09" t="4049" r="29552" b="11100"/>
          <a:stretch/>
        </p:blipFill>
        <p:spPr>
          <a:xfrm>
            <a:off x="116143" y="2826713"/>
            <a:ext cx="3877137" cy="3872032"/>
          </a:xfrm>
          <a:prstGeom prst="rect">
            <a:avLst/>
          </a:prstGeom>
          <a:ln w="19050">
            <a:solidFill>
              <a:schemeClr val="tx1"/>
            </a:solidFill>
          </a:ln>
          <a:effectLst>
            <a:softEdge rad="112500"/>
          </a:effectLst>
        </p:spPr>
      </p:pic>
      <p:sp>
        <p:nvSpPr>
          <p:cNvPr id="7171" name="Объект 2"/>
          <p:cNvSpPr>
            <a:spLocks noGrp="1"/>
          </p:cNvSpPr>
          <p:nvPr>
            <p:ph idx="1"/>
          </p:nvPr>
        </p:nvSpPr>
        <p:spPr>
          <a:xfrm>
            <a:off x="971600" y="1628800"/>
            <a:ext cx="8172399" cy="496885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b="1" i="1" dirty="0"/>
              <a:t>усиление неравенства в доступе </a:t>
            </a:r>
            <a:r>
              <a:rPr lang="ru-RU" b="1" i="1" dirty="0" smtClean="0"/>
              <a:t> </a:t>
            </a:r>
            <a:r>
              <a:rPr lang="ru-RU" b="1" i="1" dirty="0"/>
              <a:t>к </a:t>
            </a:r>
            <a:r>
              <a:rPr lang="ru-RU" b="1" i="1" dirty="0" smtClean="0"/>
              <a:t>хорошему (качественному) </a:t>
            </a:r>
            <a:r>
              <a:rPr lang="ru-RU" b="1" i="1" dirty="0"/>
              <a:t>образованию</a:t>
            </a:r>
            <a:endParaRPr lang="ru-RU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dirty="0" smtClean="0"/>
              <a:t>			   </a:t>
            </a:r>
            <a:r>
              <a:rPr lang="ru-RU" sz="2800" dirty="0" smtClean="0"/>
              <a:t>разрыв в образовательных 				   возможностях и достижениях 			   детей, обусловленный 				   социально-экономическими 			   характеристиками их семей, 		</a:t>
            </a:r>
            <a:r>
              <a:rPr lang="ru-RU" sz="2800" dirty="0"/>
              <a:t> </a:t>
            </a:r>
            <a:r>
              <a:rPr lang="ru-RU" sz="2800" dirty="0" smtClean="0"/>
              <a:t>             территориальной расположен-			   </a:t>
            </a:r>
            <a:r>
              <a:rPr lang="ru-RU" sz="2800" dirty="0" err="1" smtClean="0"/>
              <a:t>ностью</a:t>
            </a:r>
            <a:r>
              <a:rPr lang="ru-RU" sz="2800" dirty="0" smtClean="0"/>
              <a:t>, сложностью 					   контингента и ресурсным 				   потенциалом школ</a:t>
            </a:r>
          </a:p>
        </p:txBody>
      </p:sp>
    </p:spTree>
    <p:extLst>
      <p:ext uri="{BB962C8B-B14F-4D97-AF65-F5344CB8AC3E}">
        <p14:creationId xmlns:p14="http://schemas.microsoft.com/office/powerpoint/2010/main" val="351877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2627784" y="16416"/>
            <a:ext cx="6408712" cy="1684391"/>
          </a:xfrm>
        </p:spPr>
        <p:txBody>
          <a:bodyPr/>
          <a:lstStyle/>
          <a:p>
            <a:r>
              <a:rPr lang="ru-RU" sz="3600" dirty="0" smtClean="0">
                <a:solidFill>
                  <a:schemeClr val="tx1"/>
                </a:solidFill>
              </a:rPr>
              <a:t>Опыт реализации мероприятий по повышению качества образования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896842"/>
          </a:xfrm>
        </p:spPr>
        <p:txBody>
          <a:bodyPr/>
          <a:lstStyle/>
          <a:p>
            <a:pPr marL="72000" indent="-108000">
              <a:spcBef>
                <a:spcPts val="30"/>
              </a:spcBef>
              <a:defRPr/>
            </a:pPr>
            <a:r>
              <a:rPr lang="ru-RU" sz="2800" dirty="0" smtClean="0"/>
              <a:t>  </a:t>
            </a:r>
            <a:r>
              <a:rPr lang="ru-RU" sz="2600" dirty="0" smtClean="0"/>
              <a:t>проведено исследование НИУ ВШЭ системы </a:t>
            </a:r>
            <a:r>
              <a:rPr lang="ru-RU" sz="2600" dirty="0"/>
              <a:t>управления качеством образования Красноярского </a:t>
            </a:r>
            <a:r>
              <a:rPr lang="ru-RU" sz="2600" dirty="0" smtClean="0"/>
              <a:t>края, разработаны </a:t>
            </a:r>
            <a:r>
              <a:rPr lang="ru-RU" sz="2600" dirty="0"/>
              <a:t>модели и </a:t>
            </a:r>
            <a:r>
              <a:rPr lang="ru-RU" sz="2600" dirty="0" smtClean="0"/>
              <a:t>инструменты </a:t>
            </a:r>
            <a:r>
              <a:rPr lang="ru-RU" sz="2600" dirty="0"/>
              <a:t>оценки эффективности работы общеобразовательных организаций Края с </a:t>
            </a:r>
            <a:r>
              <a:rPr lang="ru-RU" sz="2600" dirty="0" smtClean="0"/>
              <a:t>учётом контекст- </a:t>
            </a:r>
            <a:r>
              <a:rPr lang="ru-RU" sz="2600" dirty="0" err="1" smtClean="0"/>
              <a:t>ных</a:t>
            </a:r>
            <a:r>
              <a:rPr lang="ru-RU" sz="2600" dirty="0" smtClean="0"/>
              <a:t> характеристик (использована </a:t>
            </a:r>
            <a:r>
              <a:rPr lang="ru-RU" sz="2400" dirty="0" smtClean="0"/>
              <a:t>методика </a:t>
            </a:r>
            <a:r>
              <a:rPr lang="ru-RU" sz="2400" dirty="0"/>
              <a:t>расчета </a:t>
            </a:r>
            <a:r>
              <a:rPr lang="ru-RU" sz="2400" dirty="0" smtClean="0"/>
              <a:t>ИСБ) </a:t>
            </a:r>
          </a:p>
          <a:p>
            <a:pPr marL="72000" indent="-108000">
              <a:spcBef>
                <a:spcPts val="30"/>
              </a:spcBef>
              <a:defRPr/>
            </a:pPr>
            <a:r>
              <a:rPr lang="ru-RU" sz="2400" dirty="0"/>
              <a:t> </a:t>
            </a:r>
            <a:r>
              <a:rPr lang="ru-RU" sz="2600" dirty="0" smtClean="0"/>
              <a:t>РЦОКО  разработан ИОУ и проводиться мониторинг образовательных результатов</a:t>
            </a:r>
          </a:p>
          <a:p>
            <a:pPr marL="72000" indent="-108000">
              <a:spcBef>
                <a:spcPts val="50"/>
              </a:spcBef>
              <a:defRPr/>
            </a:pPr>
            <a:r>
              <a:rPr lang="ru-RU" sz="2600" dirty="0" smtClean="0"/>
              <a:t>  Красноярский край участвует в проектах  НИУ ВШЭ и АПК и </a:t>
            </a:r>
            <a:r>
              <a:rPr lang="ru-RU" sz="2600" dirty="0"/>
              <a:t>ППРО </a:t>
            </a:r>
            <a:r>
              <a:rPr lang="ru-RU" sz="2600" dirty="0" smtClean="0"/>
              <a:t>по разработке, апробации </a:t>
            </a:r>
            <a:r>
              <a:rPr lang="ru-RU" sz="2600" dirty="0"/>
              <a:t>и </a:t>
            </a:r>
            <a:r>
              <a:rPr lang="ru-RU" sz="2600" dirty="0" smtClean="0"/>
              <a:t>внедрении </a:t>
            </a:r>
            <a:r>
              <a:rPr lang="ru-RU" sz="2600" dirty="0"/>
              <a:t>системы мер по повышению качества работы школ, функционирующих в неблагоприятных социальных </a:t>
            </a:r>
            <a:r>
              <a:rPr lang="ru-RU" sz="2600" dirty="0" smtClean="0"/>
              <a:t>условиях и с низкими образовательными результатами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356627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27785" y="44450"/>
            <a:ext cx="6408712" cy="1656358"/>
          </a:xfrm>
        </p:spPr>
        <p:txBody>
          <a:bodyPr/>
          <a:lstStyle/>
          <a:p>
            <a:r>
              <a:rPr lang="ru-RU" sz="3600" dirty="0">
                <a:solidFill>
                  <a:srgbClr val="000000"/>
                </a:solidFill>
              </a:rPr>
              <a:t>Опыт реализации мероприятий по повышению качества образования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772816"/>
            <a:ext cx="8928992" cy="482483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ru-RU" sz="2850" dirty="0"/>
              <a:t>Комплекс мер, направленный на создание условий для получения качественного общего образования в </a:t>
            </a:r>
            <a:r>
              <a:rPr lang="ru-RU" sz="2850" dirty="0" smtClean="0"/>
              <a:t>ОО </a:t>
            </a:r>
            <a:r>
              <a:rPr lang="ru-RU" sz="2850" dirty="0"/>
              <a:t>Красноярского края, демонстрирующих </a:t>
            </a:r>
            <a:r>
              <a:rPr lang="ru-RU" sz="2850" dirty="0" smtClean="0"/>
              <a:t>низкие </a:t>
            </a:r>
            <a:r>
              <a:rPr lang="ru-RU" sz="2850" dirty="0"/>
              <a:t>образовательные результаты, на  2016–2018 годы</a:t>
            </a:r>
            <a:endParaRPr lang="ru-RU" sz="2850" dirty="0" smtClean="0"/>
          </a:p>
          <a:p>
            <a:pPr>
              <a:spcBef>
                <a:spcPts val="0"/>
              </a:spcBef>
            </a:pPr>
            <a:r>
              <a:rPr lang="ru-RU" sz="2850" dirty="0" smtClean="0"/>
              <a:t>Разрабатываются показатели мониторинга работы муниципальной/региональной образовательной системы</a:t>
            </a:r>
            <a:endParaRPr lang="ru-RU" sz="2850" dirty="0"/>
          </a:p>
          <a:p>
            <a:pPr>
              <a:spcBef>
                <a:spcPts val="0"/>
              </a:spcBef>
            </a:pPr>
            <a:r>
              <a:rPr lang="ru-RU" sz="2850" dirty="0" smtClean="0"/>
              <a:t>В отдельных территориях инициативно складываются муниципальные и школьные практики учительского роста и повышения эффективности образования</a:t>
            </a:r>
          </a:p>
          <a:p>
            <a:pPr>
              <a:spcBef>
                <a:spcPts val="0"/>
              </a:spcBef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77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6192713" cy="9906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Проектный замысел</a:t>
            </a:r>
            <a:b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(варианты)</a:t>
            </a: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>
          <a:xfrm>
            <a:off x="179512" y="1844824"/>
            <a:ext cx="8856984" cy="4752826"/>
          </a:xfrm>
        </p:spPr>
        <p:txBody>
          <a:bodyPr/>
          <a:lstStyle/>
          <a:p>
            <a:r>
              <a:rPr lang="ru-RU" dirty="0" smtClean="0"/>
              <a:t>  Сбор и </a:t>
            </a:r>
            <a:r>
              <a:rPr lang="ru-RU" dirty="0"/>
              <a:t>предъявление</a:t>
            </a:r>
            <a:r>
              <a:rPr lang="ru-RU" dirty="0" smtClean="0"/>
              <a:t> </a:t>
            </a:r>
            <a:r>
              <a:rPr lang="ru-RU" dirty="0"/>
              <a:t>школам  проекта </a:t>
            </a:r>
            <a:r>
              <a:rPr lang="ru-RU" dirty="0" smtClean="0"/>
              <a:t>лучших педагогических практик и технологий с разработкой индивидуальных вариантов их применения с применением технологии «</a:t>
            </a:r>
            <a:r>
              <a:rPr lang="ru-RU" dirty="0" err="1" smtClean="0"/>
              <a:t>модерации</a:t>
            </a:r>
            <a:r>
              <a:rPr lang="ru-RU" b="1" dirty="0"/>
              <a:t>» </a:t>
            </a:r>
            <a:r>
              <a:rPr lang="ru-RU" dirty="0"/>
              <a:t>(равновесие, </a:t>
            </a:r>
            <a:r>
              <a:rPr lang="ru-RU" dirty="0" smtClean="0"/>
              <a:t>управление);</a:t>
            </a:r>
          </a:p>
          <a:p>
            <a:pPr marL="108000" indent="-108000">
              <a:spcBef>
                <a:spcPts val="0"/>
              </a:spcBef>
            </a:pPr>
            <a:r>
              <a:rPr lang="ru-RU" dirty="0" smtClean="0"/>
              <a:t>  Разработка стратегии накопления эмоционального капитала, как одно из основополагающих направлений деятельности школы и развитие взросло-детских отношений;</a:t>
            </a:r>
          </a:p>
          <a:p>
            <a:pPr marL="108000" indent="-108000">
              <a:spcBef>
                <a:spcPts val="0"/>
              </a:spcBef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4046710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1"/>
          <p:cNvSpPr>
            <a:spLocks noGrp="1"/>
          </p:cNvSpPr>
          <p:nvPr>
            <p:ph type="title"/>
          </p:nvPr>
        </p:nvSpPr>
        <p:spPr>
          <a:xfrm>
            <a:off x="2771775" y="44450"/>
            <a:ext cx="6192713" cy="990600"/>
          </a:xfrm>
        </p:spPr>
        <p:txBody>
          <a:bodyPr/>
          <a:lstStyle/>
          <a:p>
            <a:pPr algn="ctr"/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Проектный замысел</a:t>
            </a:r>
            <a:b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ru-RU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(варианты)</a:t>
            </a:r>
          </a:p>
        </p:txBody>
      </p:sp>
      <p:sp>
        <p:nvSpPr>
          <p:cNvPr id="31747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856984" cy="4320480"/>
          </a:xfrm>
        </p:spPr>
        <p:txBody>
          <a:bodyPr/>
          <a:lstStyle/>
          <a:p>
            <a:pPr marL="108000" indent="-108000">
              <a:spcBef>
                <a:spcPts val="0"/>
              </a:spcBef>
            </a:pPr>
            <a:r>
              <a:rPr lang="ru-RU" dirty="0" smtClean="0"/>
              <a:t>  </a:t>
            </a:r>
            <a:r>
              <a:rPr lang="ru-RU" dirty="0"/>
              <a:t>В соответствии с кластеризацией (</a:t>
            </a:r>
            <a:r>
              <a:rPr lang="ru-RU" dirty="0" err="1"/>
              <a:t>типологизацией</a:t>
            </a:r>
            <a:r>
              <a:rPr lang="ru-RU" dirty="0"/>
              <a:t>) определение эффективных модели образовательной среды под действующие в этих школах контекстах ;</a:t>
            </a:r>
          </a:p>
          <a:p>
            <a:pPr marL="108000" indent="-108000">
              <a:spcBef>
                <a:spcPts val="0"/>
              </a:spcBef>
            </a:pPr>
            <a:r>
              <a:rPr lang="ru-RU" dirty="0" smtClean="0"/>
              <a:t> </a:t>
            </a:r>
            <a:r>
              <a:rPr lang="ru-RU" dirty="0"/>
              <a:t>Объединение ресурсов сильных  и слабых школ на основе принципа мобильности </a:t>
            </a:r>
            <a:r>
              <a:rPr lang="ru-RU" dirty="0" smtClean="0"/>
              <a:t>обучения;</a:t>
            </a:r>
          </a:p>
          <a:p>
            <a:pPr marL="108000" indent="-108000">
              <a:spcBef>
                <a:spcPts val="0"/>
              </a:spcBef>
            </a:pPr>
            <a:r>
              <a:rPr lang="ru-RU" dirty="0" smtClean="0"/>
              <a:t>Интеграция </a:t>
            </a:r>
            <a:r>
              <a:rPr lang="ru-RU" dirty="0"/>
              <a:t>в  образовательной деятельности </a:t>
            </a:r>
            <a:r>
              <a:rPr lang="ru-RU" dirty="0" smtClean="0"/>
              <a:t>ресурсов </a:t>
            </a:r>
            <a:r>
              <a:rPr lang="ru-RU" dirty="0"/>
              <a:t>формального, неформального и </a:t>
            </a:r>
            <a:r>
              <a:rPr lang="ru-RU" dirty="0" err="1"/>
              <a:t>информального</a:t>
            </a:r>
            <a:r>
              <a:rPr lang="ru-RU" dirty="0"/>
              <a:t> </a:t>
            </a:r>
            <a:r>
              <a:rPr lang="ru-RU" dirty="0" smtClean="0"/>
              <a:t>образования.</a:t>
            </a:r>
            <a:endParaRPr lang="ru-RU" dirty="0"/>
          </a:p>
          <a:p>
            <a:endParaRPr lang="ru-RU" sz="2800" dirty="0"/>
          </a:p>
          <a:p>
            <a:pPr marL="108000" indent="-108000">
              <a:spcBef>
                <a:spcPts val="0"/>
              </a:spcBef>
            </a:pPr>
            <a:endParaRPr lang="ru-RU" sz="2800" dirty="0" smtClean="0"/>
          </a:p>
          <a:p>
            <a:pPr marL="108000" indent="-108000">
              <a:spcBef>
                <a:spcPts val="0"/>
              </a:spcBef>
            </a:pPr>
            <a:endParaRPr lang="ru-RU" sz="2750" dirty="0" smtClean="0"/>
          </a:p>
          <a:p>
            <a:pPr marL="108000" indent="-108000">
              <a:spcBef>
                <a:spcPts val="0"/>
              </a:spcBef>
            </a:pPr>
            <a:endParaRPr lang="ru-RU" sz="2750" dirty="0" smtClean="0"/>
          </a:p>
          <a:p>
            <a:endParaRPr lang="ru-RU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7689628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3769" y="44450"/>
            <a:ext cx="6552728" cy="1152302"/>
          </a:xfrm>
        </p:spPr>
        <p:txBody>
          <a:bodyPr/>
          <a:lstStyle/>
          <a:p>
            <a:pPr algn="ctr"/>
            <a:r>
              <a:rPr lang="ru-RU" sz="3200" dirty="0" smtClean="0"/>
              <a:t>Школа-модель в исследовании эмоционального капитала</a:t>
            </a:r>
            <a:endParaRPr lang="ru-RU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8442647" cy="4941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3625606"/>
      </p:ext>
    </p:extLst>
  </p:cSld>
  <p:clrMapOvr>
    <a:masterClrMapping/>
  </p:clrMapOvr>
</p:sld>
</file>

<file path=ppt/theme/theme1.xml><?xml version="1.0" encoding="utf-8"?>
<a:theme xmlns:a="http://schemas.openxmlformats.org/drawingml/2006/main" name="5_ипк новый">
  <a:themeElements>
    <a:clrScheme name="5_ипк новый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5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5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6_ипк новый">
  <a:themeElements>
    <a:clrScheme name="6_ипк новый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6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6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7_ипк новый">
  <a:themeElements>
    <a:clrScheme name="7_ипк новый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7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7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8_ипк новый">
  <a:themeElements>
    <a:clrScheme name="8_ипк новый 1">
      <a:dk1>
        <a:srgbClr val="000000"/>
      </a:dk1>
      <a:lt1>
        <a:srgbClr val="FFFFFF"/>
      </a:lt1>
      <a:dk2>
        <a:srgbClr val="FFFFFF"/>
      </a:dk2>
      <a:lt2>
        <a:srgbClr val="EBDDC3"/>
      </a:lt2>
      <a:accent1>
        <a:srgbClr val="94B6D2"/>
      </a:accent1>
      <a:accent2>
        <a:srgbClr val="DD8047"/>
      </a:accent2>
      <a:accent3>
        <a:srgbClr val="FFFFFF"/>
      </a:accent3>
      <a:accent4>
        <a:srgbClr val="000000"/>
      </a:accent4>
      <a:accent5>
        <a:srgbClr val="C8D7E5"/>
      </a:accent5>
      <a:accent6>
        <a:srgbClr val="C8733F"/>
      </a:accent6>
      <a:hlink>
        <a:srgbClr val="F7B615"/>
      </a:hlink>
      <a:folHlink>
        <a:srgbClr val="704404"/>
      </a:folHlink>
    </a:clrScheme>
    <a:fontScheme name="8_ипк новый">
      <a:majorFont>
        <a:latin typeface="Optima Cyr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8_ипк новый 1">
        <a:dk1>
          <a:srgbClr val="000000"/>
        </a:dk1>
        <a:lt1>
          <a:srgbClr val="FFFFFF"/>
        </a:lt1>
        <a:dk2>
          <a:srgbClr val="FFFFFF"/>
        </a:dk2>
        <a:lt2>
          <a:srgbClr val="EBDDC3"/>
        </a:lt2>
        <a:accent1>
          <a:srgbClr val="94B6D2"/>
        </a:accent1>
        <a:accent2>
          <a:srgbClr val="DD8047"/>
        </a:accent2>
        <a:accent3>
          <a:srgbClr val="FFFFFF"/>
        </a:accent3>
        <a:accent4>
          <a:srgbClr val="000000"/>
        </a:accent4>
        <a:accent5>
          <a:srgbClr val="C8D7E5"/>
        </a:accent5>
        <a:accent6>
          <a:srgbClr val="C8733F"/>
        </a:accent6>
        <a:hlink>
          <a:srgbClr val="F7B615"/>
        </a:hlink>
        <a:folHlink>
          <a:srgbClr val="7044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открытие 20.02.13 Microsoft Office PowerPoint</Template>
  <TotalTime>4087</TotalTime>
  <Words>416</Words>
  <Application>Microsoft Office PowerPoint</Application>
  <PresentationFormat>Экран (4:3)</PresentationFormat>
  <Paragraphs>49</Paragraphs>
  <Slides>13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4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5_ипк новый</vt:lpstr>
      <vt:lpstr>6_ипк новый</vt:lpstr>
      <vt:lpstr>7_ипк новый</vt:lpstr>
      <vt:lpstr>8_ипк новый</vt:lpstr>
      <vt:lpstr>Опыт Красноярского края по сопровождению школ в сложном социальном контексте</vt:lpstr>
      <vt:lpstr>Презентация PowerPoint</vt:lpstr>
      <vt:lpstr>Презентация PowerPoint</vt:lpstr>
      <vt:lpstr>Актуальность</vt:lpstr>
      <vt:lpstr>Опыт реализации мероприятий по повышению качества образования</vt:lpstr>
      <vt:lpstr>Опыт реализации мероприятий по повышению качества образования</vt:lpstr>
      <vt:lpstr>Проектный замысел (варианты)</vt:lpstr>
      <vt:lpstr>Проектный замысел (варианты)</vt:lpstr>
      <vt:lpstr>Школа-модель в исследовании эмоционального капитала</vt:lpstr>
      <vt:lpstr>Школа Б</vt:lpstr>
      <vt:lpstr>Школа В</vt:lpstr>
      <vt:lpstr>Школа Д</vt:lpstr>
      <vt:lpstr>Презентация PowerPoint</vt:lpstr>
    </vt:vector>
  </TitlesOfParts>
  <Company>MoBIL GROUP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работы Института  на второе полугодие 2013 года</dc:title>
  <dc:creator>Admin</dc:creator>
  <cp:lastModifiedBy>ДНС</cp:lastModifiedBy>
  <cp:revision>299</cp:revision>
  <dcterms:created xsi:type="dcterms:W3CDTF">2013-10-16T01:52:50Z</dcterms:created>
  <dcterms:modified xsi:type="dcterms:W3CDTF">2017-01-12T09:25:10Z</dcterms:modified>
</cp:coreProperties>
</file>