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0" r:id="rId1"/>
  </p:sldMasterIdLst>
  <p:notesMasterIdLst>
    <p:notesMasterId r:id="rId20"/>
  </p:notesMasterIdLst>
  <p:sldIdLst>
    <p:sldId id="328" r:id="rId2"/>
    <p:sldId id="332" r:id="rId3"/>
    <p:sldId id="356" r:id="rId4"/>
    <p:sldId id="357" r:id="rId5"/>
    <p:sldId id="336" r:id="rId6"/>
    <p:sldId id="333" r:id="rId7"/>
    <p:sldId id="362" r:id="rId8"/>
    <p:sldId id="363" r:id="rId9"/>
    <p:sldId id="375" r:id="rId10"/>
    <p:sldId id="371" r:id="rId11"/>
    <p:sldId id="372" r:id="rId12"/>
    <p:sldId id="365" r:id="rId13"/>
    <p:sldId id="359" r:id="rId14"/>
    <p:sldId id="257" r:id="rId15"/>
    <p:sldId id="374" r:id="rId16"/>
    <p:sldId id="373" r:id="rId17"/>
    <p:sldId id="307" r:id="rId18"/>
    <p:sldId id="36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15093D9-8680-4BD0-AA90-757EA0C3D02B}">
          <p14:sldIdLst>
            <p14:sldId id="328"/>
            <p14:sldId id="332"/>
            <p14:sldId id="356"/>
            <p14:sldId id="357"/>
            <p14:sldId id="336"/>
            <p14:sldId id="333"/>
            <p14:sldId id="362"/>
            <p14:sldId id="363"/>
            <p14:sldId id="375"/>
            <p14:sldId id="371"/>
            <p14:sldId id="372"/>
            <p14:sldId id="365"/>
            <p14:sldId id="359"/>
            <p14:sldId id="257"/>
            <p14:sldId id="374"/>
            <p14:sldId id="373"/>
            <p14:sldId id="307"/>
            <p14:sldId id="360"/>
          </p14:sldIdLst>
        </p14:section>
        <p14:section name="Раздел без заголовка" id="{40EDAD92-41AF-44EC-8568-951F1495DAC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1B2911"/>
    <a:srgbClr val="70AB46"/>
    <a:srgbClr val="0000FF"/>
    <a:srgbClr val="BDD7BA"/>
    <a:srgbClr val="D4F4D4"/>
    <a:srgbClr val="2DB12D"/>
    <a:srgbClr val="30BE30"/>
    <a:srgbClr val="9DE79D"/>
    <a:srgbClr val="6FDB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83429" autoAdjust="0"/>
  </p:normalViewPr>
  <p:slideViewPr>
    <p:cSldViewPr>
      <p:cViewPr varScale="1">
        <p:scale>
          <a:sx n="113" d="100"/>
          <a:sy n="113" d="100"/>
        </p:scale>
        <p:origin x="151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7400D4-15FF-4F6B-9913-DD532D266576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FD6B9-0E2D-4FFD-9C4C-824B844FF3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095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FD6B9-0E2D-4FFD-9C4C-824B844FF3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858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FD6B9-0E2D-4FFD-9C4C-824B844FF3D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78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FD6B9-0E2D-4FFD-9C4C-824B844FF3D7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053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FD6B9-0E2D-4FFD-9C4C-824B844FF3D7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810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инфраструктуры поддержки школ в разработке и реализации программ перехода в эффективный режим работы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в практику управления ОО методов управления по результатам, в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реализации индивидуальных планов развития педагогов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результативности реализации ОО программ улучшений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команд ОО, направленное на формирование у руководителей школ позиции педагогического лидера  и повышение компетентности педагогов в области сопровождения и оценки индивидуального прогресса обучающихся, работы с детьми с особыми потребностями, учебными и поведенческими проблемами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и развитие различных форм профессионального взаимодействия в региональной (муниципальной) системе образования: профессиональных сообществ директоров, педагогов, сетей школ, территориальных предметных (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межпредметных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объединений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деятельности школьных, межшкольных и межрегиональных профессиональных обучающихся сообществ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исследований, направленных на оценку эффективности реализации программ</a:t>
            </a:r>
          </a:p>
          <a:p>
            <a:pPr>
              <a:spcBef>
                <a:spcPts val="0"/>
              </a:spcBef>
              <a:buSzPct val="100000"/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группы общеобразовательных организаций-консультантов по вопросам школьного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импрувмента</a:t>
            </a:r>
            <a:endParaRPr lang="ru-RU" sz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FD6B9-0E2D-4FFD-9C4C-824B844FF3D7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658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инфраструктуры поддержки школ в разработке и реализации программ перехода в эффективный режим работы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в практику управления ОО методов управления по результатам, в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реализации индивидуальных планов развития педагогов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результативности реализации ОО программ улучшений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команд ОО, направленное на формирование у руководителей школ позиции педагогического лидера  и повышение компетентности педагогов в области сопровождения и оценки индивидуального прогресса обучающихся, работы с детьми с особыми потребностями, учебными и поведенческими проблемами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и развитие различных форм профессионального взаимодействия в региональной (муниципальной) системе образования: профессиональных сообществ директоров, педагогов, сетей школ, территориальных предметных (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межпредметных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объединений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деятельности школьных, межшкольных и межрегиональных профессиональных обучающихся сообществ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исследований, направленных на оценку эффективности реализации программ</a:t>
            </a:r>
          </a:p>
          <a:p>
            <a:pPr>
              <a:spcBef>
                <a:spcPts val="0"/>
              </a:spcBef>
              <a:buSzPct val="100000"/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группы общеобразовательных организаций-консультантов по вопросам школьного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импрувмента</a:t>
            </a:r>
            <a:endParaRPr lang="ru-RU" sz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FD6B9-0E2D-4FFD-9C4C-824B844FF3D7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3026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инфраструктуры поддержки школ в разработке и реализации программ перехода в эффективный режим работы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в практику управления ОО методов управления по результатам, в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реализации индивидуальных планов развития педагогов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результативности реализации ОО программ улучшений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команд ОО, направленное на формирование у руководителей школ позиции педагогического лидера  и повышение компетентности педагогов в области сопровождения и оценки индивидуального прогресса обучающихся, работы с детьми с особыми потребностями, учебными и поведенческими проблемами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и развитие различных форм профессионального взаимодействия в региональной (муниципальной) системе образования: профессиональных сообществ директоров, педагогов, сетей школ, территориальных предметных (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межпредметных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объединений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деятельности школьных, межшкольных и межрегиональных профессиональных обучающихся сообществ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исследований, направленных на оценку эффективности реализации программ</a:t>
            </a:r>
          </a:p>
          <a:p>
            <a:pPr>
              <a:spcBef>
                <a:spcPts val="0"/>
              </a:spcBef>
              <a:buSzPct val="100000"/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группы общеобразовательных организаций-консультантов по вопросам школьного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импрувмента</a:t>
            </a:r>
            <a:endParaRPr lang="ru-RU" sz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FD6B9-0E2D-4FFD-9C4C-824B844FF3D7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177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500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89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37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629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707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552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767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644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874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730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7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64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1" r:id="rId1"/>
    <p:sldLayoutId id="2147484302" r:id="rId2"/>
    <p:sldLayoutId id="2147484303" r:id="rId3"/>
    <p:sldLayoutId id="2147484304" r:id="rId4"/>
    <p:sldLayoutId id="2147484305" r:id="rId5"/>
    <p:sldLayoutId id="2147484306" r:id="rId6"/>
    <p:sldLayoutId id="2147484307" r:id="rId7"/>
    <p:sldLayoutId id="2147484308" r:id="rId8"/>
    <p:sldLayoutId id="2147484309" r:id="rId9"/>
    <p:sldLayoutId id="2147484310" r:id="rId10"/>
    <p:sldLayoutId id="214748431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 descr="C:\Users\egorova\Downloads\Bogoyavlenskaya-ploshhad- копия1 коп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029" y="2786650"/>
            <a:ext cx="9144000" cy="407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 txBox="1">
            <a:spLocks/>
          </p:cNvSpPr>
          <p:nvPr/>
        </p:nvSpPr>
        <p:spPr>
          <a:xfrm>
            <a:off x="179512" y="980728"/>
            <a:ext cx="8712968" cy="3240360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ru-RU" sz="36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ru-RU" sz="36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развития образования </a:t>
            </a:r>
            <a:endParaRPr lang="ru-RU" sz="3600" b="1" dirty="0" smtClean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ru-RU" sz="36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системе сопровождения перехода школ в эффективный режим работы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30378" y="4016049"/>
            <a:ext cx="6869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>
                <a:solidFill>
                  <a:srgbClr val="1B2911"/>
                </a:solidFill>
                <a:latin typeface="Arial Narrow" panose="020B0606020202030204" pitchFamily="34" charset="0"/>
              </a:rPr>
              <a:t>СВЕТЛАНА </a:t>
            </a:r>
            <a:r>
              <a:rPr lang="ru-RU" sz="1600" b="1" dirty="0" smtClean="0">
                <a:solidFill>
                  <a:srgbClr val="1B2911"/>
                </a:solidFill>
                <a:latin typeface="Arial Narrow" panose="020B0606020202030204" pitchFamily="34" charset="0"/>
              </a:rPr>
              <a:t>ПОЛИЩУК, </a:t>
            </a:r>
            <a:endParaRPr lang="ru-RU" sz="1600" dirty="0">
              <a:solidFill>
                <a:srgbClr val="1B291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1600" dirty="0" smtClean="0">
                <a:solidFill>
                  <a:srgbClr val="1B2911"/>
                </a:solidFill>
                <a:latin typeface="Arial Narrow" panose="020B0606020202030204" pitchFamily="34" charset="0"/>
              </a:rPr>
              <a:t>Руководитель </a:t>
            </a:r>
            <a:r>
              <a:rPr lang="ru-RU" sz="1600" dirty="0">
                <a:solidFill>
                  <a:srgbClr val="1B2911"/>
                </a:solidFill>
                <a:latin typeface="Arial Narrow" panose="020B0606020202030204" pitchFamily="34" charset="0"/>
              </a:rPr>
              <a:t>центра развития инновационной инфраструктуры</a:t>
            </a:r>
          </a:p>
          <a:p>
            <a:pPr algn="ctr"/>
            <a:r>
              <a:rPr lang="ru-RU" sz="1600" dirty="0">
                <a:solidFill>
                  <a:srgbClr val="1B2911"/>
                </a:solidFill>
                <a:latin typeface="Arial Narrow" panose="020B0606020202030204" pitchFamily="34" charset="0"/>
              </a:rPr>
              <a:t>ГАУ ДПО ЯО «Институт развития образования</a:t>
            </a:r>
            <a:r>
              <a:rPr lang="ru-RU" sz="1600" dirty="0" smtClean="0">
                <a:solidFill>
                  <a:srgbClr val="1B2911"/>
                </a:solidFill>
                <a:latin typeface="Arial Narrow" panose="020B0606020202030204" pitchFamily="34" charset="0"/>
              </a:rPr>
              <a:t>», </a:t>
            </a:r>
            <a:r>
              <a:rPr lang="ru-RU" sz="1600" dirty="0">
                <a:solidFill>
                  <a:srgbClr val="1B2911"/>
                </a:solidFill>
                <a:latin typeface="Arial Narrow" panose="020B0606020202030204" pitchFamily="34" charset="0"/>
              </a:rPr>
              <a:t>региональный </a:t>
            </a:r>
            <a:r>
              <a:rPr lang="ru-RU" sz="1600" dirty="0" smtClean="0">
                <a:solidFill>
                  <a:srgbClr val="1B2911"/>
                </a:solidFill>
                <a:latin typeface="Arial Narrow" panose="020B0606020202030204" pitchFamily="34" charset="0"/>
              </a:rPr>
              <a:t>координатор проекта</a:t>
            </a:r>
            <a:endParaRPr lang="ru-RU" sz="1600" dirty="0">
              <a:solidFill>
                <a:srgbClr val="1B2911"/>
              </a:solidFill>
              <a:latin typeface="Arial Narrow" panose="020B060602020203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43723"/>
            <a:ext cx="592989" cy="59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72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791816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ru-RU" sz="31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31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</a:t>
            </a:r>
            <a:r>
              <a:rPr lang="ru-RU" sz="31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</a:t>
            </a:r>
            <a:r>
              <a:rPr lang="ru-RU" sz="2700" b="1" i="1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«тонко»…?</a:t>
            </a:r>
            <a:endParaRPr lang="ru-RU" sz="27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5837" cy="424847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Недостаточность профессиональных знаний и умений </a:t>
            </a:r>
            <a:r>
              <a:rPr lang="ru-RU" sz="24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 </a:t>
            </a:r>
            <a:r>
              <a:rPr lang="ru-RU" sz="24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поэтапной организации деятельности учащихся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Недостаточная </a:t>
            </a:r>
            <a:r>
              <a:rPr lang="ru-RU" sz="2400" dirty="0" err="1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sz="24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собственных проектировочных умений </a:t>
            </a:r>
            <a:r>
              <a:rPr lang="ru-RU" sz="24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прогнозирование результата, целеполагание, анализ полученного результата)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Недостаточная </a:t>
            </a:r>
            <a:r>
              <a:rPr lang="ru-RU" sz="2400" dirty="0" err="1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sz="24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рефлексивных умений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Недостаточное владение технологиями личностно-развивающего образования, позволяющими реализовывать деятельностный подход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400" dirty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661248"/>
            <a:ext cx="953029" cy="953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89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320010" y="1302685"/>
            <a:ext cx="8712968" cy="464176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spcBef>
                <a:spcPct val="0"/>
              </a:spcBef>
              <a:buNone/>
            </a:pPr>
            <a:endParaRPr lang="ru-RU" sz="18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928" y="5676257"/>
            <a:ext cx="953029" cy="95302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614654" y="191656"/>
            <a:ext cx="7802430" cy="576064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ИРО </a:t>
            </a:r>
            <a:r>
              <a:rPr lang="ru-RU" sz="31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–центр ДПО</a:t>
            </a:r>
            <a:r>
              <a:rPr lang="ru-RU" sz="31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</a:t>
            </a:r>
            <a:r>
              <a:rPr lang="ru-RU" sz="2700" b="1" i="1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чему и как учить учителей?</a:t>
            </a:r>
            <a:r>
              <a:rPr lang="ru-RU" sz="27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39552" y="980727"/>
            <a:ext cx="8100900" cy="470698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ru-RU" sz="24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Выявлять индивидуальные и психологические особенности учеников и их потребности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1900" i="1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(ППК </a:t>
            </a:r>
            <a:r>
              <a:rPr lang="ru-RU" sz="1900" i="1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«Проектирование образовательного процесса на основе со-бытийного подхода</a:t>
            </a:r>
            <a:r>
              <a:rPr lang="ru-RU" sz="1900" i="1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 </a:t>
            </a:r>
            <a:endParaRPr lang="ru-RU" sz="1900" dirty="0" smtClean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ru-RU" sz="24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Применять эффективные техники, методы и приемы, способствующие развитию у детей формирующего оценивания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1900" i="1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(ППК </a:t>
            </a:r>
            <a:r>
              <a:rPr lang="ru-RU" sz="1900" i="1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«Формирующее оценивание в школе»)</a:t>
            </a:r>
            <a:endParaRPr lang="ru-RU" sz="1900" i="1" dirty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ru-RU" sz="24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Выделять </a:t>
            </a:r>
            <a:r>
              <a:rPr lang="ru-RU" sz="24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важные темы, на которых должно быть сфокусировано </a:t>
            </a:r>
            <a:r>
              <a:rPr lang="ru-RU" sz="24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преподавание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1900" i="1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(ППК «Совершенствование </a:t>
            </a:r>
            <a:r>
              <a:rPr lang="ru-RU" sz="1900" i="1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обучения математике (русскому языку) для повышения образовательных результатов</a:t>
            </a:r>
            <a:r>
              <a:rPr lang="ru-RU" sz="1900" i="1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endParaRPr lang="ru-RU" sz="1900" i="1" dirty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Вовлекать </a:t>
            </a:r>
            <a:r>
              <a:rPr lang="ru-RU" sz="24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учеников в решение сложных задач, предполагающих поиск уникальных решений и личное отношение к </a:t>
            </a:r>
            <a:r>
              <a:rPr lang="ru-RU" sz="24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предмету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(ППК «Технологии исследования урока (</a:t>
            </a:r>
            <a:r>
              <a:rPr lang="ru-RU" sz="1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Lesson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)») </a:t>
            </a:r>
            <a:endParaRPr lang="ru-RU" sz="19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108580" y="5944447"/>
            <a:ext cx="7135828" cy="4813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 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персонифицированную систему ДПО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539552" y="5998214"/>
            <a:ext cx="569028" cy="373812"/>
          </a:xfrm>
          <a:prstGeom prst="rightArrow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28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179512" y="980728"/>
            <a:ext cx="8712968" cy="3240360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spcBef>
                <a:spcPct val="0"/>
              </a:spcBef>
              <a:buNone/>
            </a:pPr>
            <a:endParaRPr lang="ru-RU" sz="18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928" y="5676257"/>
            <a:ext cx="953029" cy="95302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683568" y="260649"/>
            <a:ext cx="8090462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ИРО </a:t>
            </a:r>
            <a:r>
              <a:rPr lang="ru-RU" sz="31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–коммуникационная площадка </a:t>
            </a: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</a:t>
            </a:r>
            <a:b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</a:t>
            </a:r>
            <a:r>
              <a:rPr lang="ru-RU" sz="2700" b="1" i="1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Новая роль</a:t>
            </a:r>
            <a:endParaRPr lang="ru-RU" sz="27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75556" y="1268760"/>
            <a:ext cx="8208912" cy="4824536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межрегионального </a:t>
            </a:r>
            <a:r>
              <a:rPr lang="ru-RU" sz="22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партнерства </a:t>
            </a:r>
          </a:p>
          <a:p>
            <a:r>
              <a:rPr lang="ru-RU" sz="22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Диссеминация </a:t>
            </a:r>
            <a:r>
              <a:rPr lang="ru-RU" sz="22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опыта между школами и учителями</a:t>
            </a:r>
          </a:p>
          <a:p>
            <a:r>
              <a:rPr lang="ru-RU" sz="22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2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профессиональных обучающихся сообществ по освоению педагогических </a:t>
            </a:r>
            <a:r>
              <a:rPr lang="ru-RU" sz="22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 </a:t>
            </a:r>
            <a:endParaRPr lang="ru-RU" sz="2200" dirty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2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2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22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форм профессионального взаимодействия в региональной (муниципальной) системе </a:t>
            </a:r>
            <a:r>
              <a:rPr lang="ru-RU" sz="22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</a:p>
          <a:p>
            <a:r>
              <a:rPr lang="ru-RU" sz="22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деятельности </a:t>
            </a:r>
            <a:r>
              <a:rPr lang="ru-RU" sz="22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школ-консультантов по вопросам школьного </a:t>
            </a:r>
            <a:r>
              <a:rPr lang="ru-RU" sz="2200" dirty="0" err="1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импрувмента</a:t>
            </a:r>
            <a:endParaRPr lang="ru-RU" sz="2200" dirty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с педагогической общественностью проблем и достижений школ ССК по </a:t>
            </a:r>
            <a:r>
              <a:rPr lang="ru-RU" sz="22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программ улучшения </a:t>
            </a:r>
            <a:r>
              <a:rPr lang="ru-RU" sz="22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</a:t>
            </a:r>
          </a:p>
          <a:p>
            <a:endParaRPr lang="ru-RU" sz="2200" dirty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469042" y="5368845"/>
            <a:ext cx="6608261" cy="9886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системы сопровождения школ при переходе в эффективный 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 работы</a:t>
            </a:r>
          </a:p>
          <a:p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705953" y="5489351"/>
            <a:ext cx="794989" cy="373812"/>
          </a:xfrm>
          <a:prstGeom prst="rightArrow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26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64825" y="88491"/>
            <a:ext cx="2343695" cy="706090"/>
          </a:xfrm>
        </p:spPr>
        <p:txBody>
          <a:bodyPr>
            <a:noAutofit/>
          </a:bodyPr>
          <a:lstStyle/>
          <a:p>
            <a:pPr algn="r"/>
            <a:r>
              <a:rPr lang="ru-RU" sz="32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Среда</a:t>
            </a:r>
            <a:br>
              <a:rPr lang="ru-RU" sz="32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</a:t>
            </a:r>
            <a:endParaRPr lang="ru-RU" sz="32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8" name="Группа 57"/>
          <p:cNvGrpSpPr/>
          <p:nvPr/>
        </p:nvGrpSpPr>
        <p:grpSpPr>
          <a:xfrm>
            <a:off x="1303334" y="332657"/>
            <a:ext cx="6437017" cy="6282251"/>
            <a:chOff x="1303334" y="332657"/>
            <a:chExt cx="6437017" cy="6282251"/>
          </a:xfrm>
        </p:grpSpPr>
        <p:grpSp>
          <p:nvGrpSpPr>
            <p:cNvPr id="56" name="Группа 55"/>
            <p:cNvGrpSpPr/>
            <p:nvPr/>
          </p:nvGrpSpPr>
          <p:grpSpPr>
            <a:xfrm>
              <a:off x="1303334" y="332657"/>
              <a:ext cx="6437017" cy="6265758"/>
              <a:chOff x="1303334" y="332657"/>
              <a:chExt cx="6437017" cy="6265758"/>
            </a:xfrm>
          </p:grpSpPr>
          <p:grpSp>
            <p:nvGrpSpPr>
              <p:cNvPr id="3" name="Группа 2"/>
              <p:cNvGrpSpPr/>
              <p:nvPr/>
            </p:nvGrpSpPr>
            <p:grpSpPr>
              <a:xfrm>
                <a:off x="1303334" y="332657"/>
                <a:ext cx="6437017" cy="6265758"/>
                <a:chOff x="1167433" y="909783"/>
                <a:chExt cx="5760640" cy="5688631"/>
              </a:xfrm>
            </p:grpSpPr>
            <p:sp>
              <p:nvSpPr>
                <p:cNvPr id="5" name="Овал 4"/>
                <p:cNvSpPr/>
                <p:nvPr/>
              </p:nvSpPr>
              <p:spPr>
                <a:xfrm>
                  <a:off x="1167433" y="909783"/>
                  <a:ext cx="5760640" cy="5688631"/>
                </a:xfrm>
                <a:prstGeom prst="ellipse">
                  <a:avLst/>
                </a:prstGeom>
                <a:solidFill>
                  <a:srgbClr val="D4F4D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rgbClr val="33CC33"/>
                    </a:solidFill>
                  </a:endParaRPr>
                </a:p>
              </p:txBody>
            </p:sp>
            <p:sp>
              <p:nvSpPr>
                <p:cNvPr id="6" name="Овал 5"/>
                <p:cNvSpPr/>
                <p:nvPr/>
              </p:nvSpPr>
              <p:spPr>
                <a:xfrm>
                  <a:off x="1979712" y="1746873"/>
                  <a:ext cx="4136082" cy="4105645"/>
                </a:xfrm>
                <a:prstGeom prst="ellipse">
                  <a:avLst/>
                </a:prstGeom>
                <a:solidFill>
                  <a:srgbClr val="AFEBA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rgbClr val="33CC33"/>
                    </a:solidFill>
                  </a:endParaRPr>
                </a:p>
              </p:txBody>
            </p:sp>
            <p:sp>
              <p:nvSpPr>
                <p:cNvPr id="7" name="Овал 6"/>
                <p:cNvSpPr/>
                <p:nvPr/>
              </p:nvSpPr>
              <p:spPr>
                <a:xfrm>
                  <a:off x="2715605" y="2503551"/>
                  <a:ext cx="2664296" cy="2592288"/>
                </a:xfrm>
                <a:prstGeom prst="ellipse">
                  <a:avLst/>
                </a:prstGeom>
                <a:solidFill>
                  <a:srgbClr val="65D96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rgbClr val="33CC33"/>
                    </a:solidFill>
                  </a:endParaRPr>
                </a:p>
              </p:txBody>
            </p:sp>
            <p:sp>
              <p:nvSpPr>
                <p:cNvPr id="8" name="Овал 7"/>
                <p:cNvSpPr/>
                <p:nvPr/>
              </p:nvSpPr>
              <p:spPr>
                <a:xfrm>
                  <a:off x="3548506" y="3308313"/>
                  <a:ext cx="998493" cy="982763"/>
                </a:xfrm>
                <a:prstGeom prst="ellipse">
                  <a:avLst/>
                </a:prstGeom>
                <a:solidFill>
                  <a:srgbClr val="2BAB2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>
                    <a:solidFill>
                      <a:srgbClr val="33CC33"/>
                    </a:solidFill>
                  </a:endParaRPr>
                </a:p>
              </p:txBody>
            </p:sp>
          </p:grpSp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4521842" y="395832"/>
                <a:ext cx="0" cy="79196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>
                <a:off x="4521842" y="1383312"/>
                <a:ext cx="0" cy="59547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единительная линия 28"/>
              <p:cNvCxnSpPr/>
              <p:nvPr/>
            </p:nvCxnSpPr>
            <p:spPr>
              <a:xfrm flipH="1">
                <a:off x="4522755" y="2204864"/>
                <a:ext cx="1858" cy="70725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>
              <a:xfrm flipH="1">
                <a:off x="4523684" y="4121906"/>
                <a:ext cx="1229" cy="66149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>
              <a:xfrm>
                <a:off x="4521842" y="5039795"/>
                <a:ext cx="0" cy="59547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единительная линия 33"/>
              <p:cNvCxnSpPr/>
              <p:nvPr/>
            </p:nvCxnSpPr>
            <p:spPr>
              <a:xfrm flipH="1">
                <a:off x="4519984" y="5865945"/>
                <a:ext cx="1858" cy="70725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единительная линия 36"/>
              <p:cNvCxnSpPr/>
              <p:nvPr/>
            </p:nvCxnSpPr>
            <p:spPr>
              <a:xfrm>
                <a:off x="5175099" y="3518259"/>
                <a:ext cx="64501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Прямая соединительная линия 37"/>
              <p:cNvCxnSpPr/>
              <p:nvPr/>
            </p:nvCxnSpPr>
            <p:spPr>
              <a:xfrm>
                <a:off x="6122798" y="3523282"/>
                <a:ext cx="56822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Прямая соединительная линия 39"/>
              <p:cNvCxnSpPr/>
              <p:nvPr/>
            </p:nvCxnSpPr>
            <p:spPr>
              <a:xfrm>
                <a:off x="6977041" y="3528234"/>
                <a:ext cx="64501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единительная линия 40"/>
              <p:cNvCxnSpPr/>
              <p:nvPr/>
            </p:nvCxnSpPr>
            <p:spPr>
              <a:xfrm>
                <a:off x="3203848" y="3523282"/>
                <a:ext cx="64501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>
                <a:off x="2268735" y="3523282"/>
                <a:ext cx="64501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>
              <a:xfrm>
                <a:off x="1403648" y="3515757"/>
                <a:ext cx="64501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/>
            <p:cNvSpPr txBox="1"/>
            <p:nvPr/>
          </p:nvSpPr>
          <p:spPr>
            <a:xfrm>
              <a:off x="3917574" y="3300858"/>
              <a:ext cx="12201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u="sng" dirty="0" smtClean="0">
                  <a:solidFill>
                    <a:schemeClr val="accent3">
                      <a:lumMod val="40000"/>
                      <a:lumOff val="60000"/>
                    </a:schemeClr>
                  </a:solidFill>
                </a:rPr>
                <a:t>РЕБЁНОК</a:t>
              </a:r>
              <a:endParaRPr lang="ru-RU" sz="2000" b="1" u="sng" dirty="0">
                <a:solidFill>
                  <a:schemeClr val="accent3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 rot="2762725">
              <a:off x="3635712" y="2860386"/>
              <a:ext cx="2325196" cy="9285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10219913"/>
                </a:avLst>
              </a:prstTxWarp>
              <a:spAutoFit/>
            </a:bodyPr>
            <a:lstStyle/>
            <a:p>
              <a:pPr algn="ctr"/>
              <a:r>
                <a:rPr lang="ru-RU" sz="1900" b="0" cap="none" spc="0" dirty="0" smtClean="0">
                  <a:ln w="0"/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Методический</a:t>
              </a:r>
            </a:p>
            <a:p>
              <a:pPr algn="ctr"/>
              <a:r>
                <a:rPr lang="ru-RU" sz="1900" b="0" cap="none" spc="0" dirty="0" smtClean="0">
                  <a:ln w="0"/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совет</a:t>
              </a:r>
              <a:endParaRPr lang="ru-RU" sz="1900" b="0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 rot="19207207">
              <a:off x="3677494" y="3269221"/>
              <a:ext cx="2358890" cy="91530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ru-RU" sz="1900" b="0" cap="none" spc="0" dirty="0" smtClean="0">
                  <a:ln w="0"/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Творческие</a:t>
              </a:r>
            </a:p>
            <a:p>
              <a:pPr algn="ctr"/>
              <a:r>
                <a:rPr lang="ru-RU" sz="1900" dirty="0" smtClean="0">
                  <a:ln w="0"/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группы</a:t>
              </a:r>
              <a:endParaRPr lang="ru-RU" sz="1900" b="0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 rot="2295516">
              <a:off x="3096020" y="3355411"/>
              <a:ext cx="2358889" cy="91530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ru-RU" sz="1900" b="0" cap="none" spc="0" dirty="0" smtClean="0">
                  <a:ln w="0"/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Школьные</a:t>
              </a:r>
            </a:p>
            <a:p>
              <a:pPr algn="ctr"/>
              <a:r>
                <a:rPr lang="ru-RU" sz="1900" dirty="0" err="1" smtClean="0">
                  <a:ln w="0"/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КОУЧи</a:t>
              </a:r>
              <a:endParaRPr lang="ru-RU" sz="1900" b="0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 rot="18724765">
              <a:off x="3211284" y="2919323"/>
              <a:ext cx="2325196" cy="9285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10980321"/>
                </a:avLst>
              </a:prstTxWarp>
              <a:spAutoFit/>
            </a:bodyPr>
            <a:lstStyle/>
            <a:p>
              <a:pPr algn="ctr"/>
              <a:r>
                <a:rPr lang="ru-RU" sz="1900" dirty="0" smtClean="0">
                  <a:ln w="0"/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Школьная</a:t>
              </a:r>
              <a:endParaRPr lang="ru-RU" sz="1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  <a:p>
              <a:pPr algn="ctr"/>
              <a:r>
                <a:rPr lang="ru-RU" sz="1900" b="0" cap="none" spc="0" dirty="0" smtClean="0">
                  <a:ln w="0"/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команда </a:t>
              </a:r>
            </a:p>
            <a:p>
              <a:pPr algn="ctr"/>
              <a:r>
                <a:rPr lang="ru-RU" sz="1900" b="0" cap="none" spc="0" dirty="0" smtClean="0">
                  <a:ln w="0"/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проекта</a:t>
              </a:r>
              <a:endParaRPr lang="ru-RU" sz="1900" b="0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 rot="2762725">
              <a:off x="4313194" y="2127556"/>
              <a:ext cx="2325196" cy="9285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10980321"/>
                </a:avLst>
              </a:prstTxWarp>
              <a:spAutoFit/>
            </a:bodyPr>
            <a:lstStyle/>
            <a:p>
              <a:pPr algn="ctr"/>
              <a:r>
                <a:rPr lang="ru-RU" sz="2800" b="0" cap="none" spc="0" dirty="0" smtClean="0">
                  <a:ln w="0"/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ММС</a:t>
              </a:r>
              <a:endParaRPr lang="ru-RU" sz="2800" b="0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 rot="18724765">
              <a:off x="2477628" y="2179010"/>
              <a:ext cx="2325196" cy="9285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10980321"/>
                </a:avLst>
              </a:prstTxWarp>
              <a:spAutoFit/>
            </a:bodyPr>
            <a:lstStyle/>
            <a:p>
              <a:pPr algn="ctr"/>
              <a:r>
                <a:rPr lang="ru-RU" sz="1900" dirty="0" smtClean="0">
                  <a:ln w="0"/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Муниципальная</a:t>
              </a:r>
              <a:endParaRPr lang="ru-RU" sz="190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  <a:p>
              <a:pPr algn="ctr"/>
              <a:r>
                <a:rPr lang="ru-RU" sz="1900" b="0" cap="none" spc="0" dirty="0" smtClean="0">
                  <a:ln w="0"/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команда проекта</a:t>
              </a:r>
              <a:endParaRPr lang="ru-RU" sz="1900" b="0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 rot="2910948">
              <a:off x="2478871" y="3930792"/>
              <a:ext cx="2325196" cy="9285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>
                  <a:gd name="adj" fmla="val 20720683"/>
                </a:avLst>
              </a:prstTxWarp>
              <a:spAutoFit/>
            </a:bodyPr>
            <a:lstStyle/>
            <a:p>
              <a:pPr algn="ctr"/>
              <a:r>
                <a:rPr lang="ru-RU" sz="2400" dirty="0" smtClean="0">
                  <a:ln w="0"/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МРЦ,</a:t>
              </a:r>
              <a:endParaRPr lang="ru-RU" sz="190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  <a:p>
              <a:pPr algn="ctr"/>
              <a:r>
                <a:rPr lang="ru-RU" sz="1900" b="0" cap="none" spc="0" dirty="0" smtClean="0">
                  <a:ln w="0"/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муниципальные </a:t>
              </a:r>
              <a:r>
                <a:rPr lang="ru-RU" sz="1900" dirty="0" err="1" smtClean="0">
                  <a:ln w="0"/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КОУЧи</a:t>
              </a:r>
              <a:endParaRPr lang="ru-RU" sz="1900" b="0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 rot="18952528">
              <a:off x="4420114" y="3999122"/>
              <a:ext cx="2358890" cy="91530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ru-RU" sz="2800" b="0" cap="none" spc="0" dirty="0" smtClean="0">
                  <a:ln w="0"/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МИП</a:t>
              </a:r>
              <a:endParaRPr lang="ru-RU" sz="2800" b="0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 rot="18724765">
              <a:off x="1837856" y="1628866"/>
              <a:ext cx="2325196" cy="9285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10980321"/>
                </a:avLst>
              </a:prstTxWarp>
              <a:spAutoFit/>
            </a:bodyPr>
            <a:lstStyle/>
            <a:p>
              <a:pPr algn="ctr"/>
              <a:r>
                <a:rPr lang="ru-RU" sz="2400" dirty="0" smtClean="0">
                  <a:ln w="0"/>
                  <a:solidFill>
                    <a:schemeClr val="accent3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Региональная</a:t>
              </a:r>
              <a:endParaRPr lang="ru-RU" sz="2400" dirty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  <a:p>
              <a:pPr algn="ctr"/>
              <a:r>
                <a:rPr lang="ru-RU" sz="2400" b="0" cap="none" spc="0" dirty="0" smtClean="0">
                  <a:ln w="0"/>
                  <a:solidFill>
                    <a:schemeClr val="accent3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команда проекта</a:t>
              </a:r>
              <a:endParaRPr lang="ru-RU" sz="2400" b="0" cap="none" spc="0" dirty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 rot="2762725">
              <a:off x="5017420" y="1514503"/>
              <a:ext cx="2325196" cy="9285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10980321"/>
                </a:avLst>
              </a:prstTxWarp>
              <a:spAutoFit/>
            </a:bodyPr>
            <a:lstStyle/>
            <a:p>
              <a:pPr algn="ctr"/>
              <a:r>
                <a:rPr lang="ru-RU" sz="3200" b="0" cap="none" spc="0" dirty="0" smtClean="0">
                  <a:ln w="0"/>
                  <a:solidFill>
                    <a:schemeClr val="accent3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ИРО, МКС МС</a:t>
              </a:r>
              <a:endParaRPr lang="ru-RU" sz="3200" b="0" cap="none" spc="0" dirty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 rot="18661676">
              <a:off x="4996143" y="4704992"/>
              <a:ext cx="2358890" cy="91530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ru-RU" sz="3600" b="0" cap="none" spc="0" dirty="0" smtClean="0">
                  <a:ln w="0"/>
                  <a:solidFill>
                    <a:schemeClr val="accent3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РИП</a:t>
              </a:r>
              <a:endParaRPr lang="ru-RU" sz="3600" b="0" cap="none" spc="0" dirty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 rot="2869391">
              <a:off x="1238974" y="4055802"/>
              <a:ext cx="3623174" cy="149503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>
                  <a:gd name="adj" fmla="val 809878"/>
                </a:avLst>
              </a:prstTxWarp>
              <a:spAutoFit/>
            </a:bodyPr>
            <a:lstStyle/>
            <a:p>
              <a:pPr algn="ctr"/>
              <a:r>
                <a:rPr lang="ru-RU" sz="3200" dirty="0" smtClean="0">
                  <a:ln w="0"/>
                  <a:solidFill>
                    <a:schemeClr val="accent3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Региональные </a:t>
              </a:r>
              <a:r>
                <a:rPr lang="ru-RU" sz="3200" dirty="0" err="1" smtClean="0">
                  <a:ln w="0"/>
                  <a:solidFill>
                    <a:schemeClr val="accent3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КОУЧи</a:t>
              </a:r>
              <a:endParaRPr lang="ru-RU" sz="3200" b="0" cap="none" spc="0" dirty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57" name="Заголовок 1"/>
          <p:cNvSpPr txBox="1">
            <a:spLocks/>
          </p:cNvSpPr>
          <p:nvPr/>
        </p:nvSpPr>
        <p:spPr>
          <a:xfrm>
            <a:off x="13528" y="2934475"/>
            <a:ext cx="910852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60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Среда изменений</a:t>
            </a:r>
            <a:endParaRPr lang="ru-RU" sz="60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56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7526" y="3807"/>
            <a:ext cx="2328238" cy="1143000"/>
          </a:xfrm>
        </p:spPr>
        <p:txBody>
          <a:bodyPr>
            <a:noAutofit/>
          </a:bodyPr>
          <a:lstStyle/>
          <a:p>
            <a:pPr algn="r"/>
            <a:r>
              <a:rPr lang="ru-RU" sz="32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Фокус</a:t>
            </a:r>
            <a:br>
              <a:rPr lang="ru-RU" sz="32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</a:t>
            </a:r>
            <a:endParaRPr lang="ru-RU" sz="32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1272442" y="116632"/>
            <a:ext cx="6696744" cy="6624736"/>
            <a:chOff x="1331640" y="116632"/>
            <a:chExt cx="6696744" cy="6624736"/>
          </a:xfrm>
        </p:grpSpPr>
        <p:grpSp>
          <p:nvGrpSpPr>
            <p:cNvPr id="10" name="Группа 9"/>
            <p:cNvGrpSpPr/>
            <p:nvPr/>
          </p:nvGrpSpPr>
          <p:grpSpPr>
            <a:xfrm>
              <a:off x="1331640" y="116632"/>
              <a:ext cx="6696744" cy="6624736"/>
              <a:chOff x="1979712" y="1746873"/>
              <a:chExt cx="4136082" cy="4105645"/>
            </a:xfrm>
          </p:grpSpPr>
          <p:sp>
            <p:nvSpPr>
              <p:cNvPr id="24" name="Овал 23"/>
              <p:cNvSpPr/>
              <p:nvPr/>
            </p:nvSpPr>
            <p:spPr>
              <a:xfrm>
                <a:off x="1979712" y="1746873"/>
                <a:ext cx="4136082" cy="4105645"/>
              </a:xfrm>
              <a:prstGeom prst="ellipse">
                <a:avLst/>
              </a:prstGeom>
              <a:solidFill>
                <a:srgbClr val="AFEB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33CC33"/>
                  </a:solidFill>
                </a:endParaRPr>
              </a:p>
            </p:txBody>
          </p:sp>
          <p:sp>
            <p:nvSpPr>
              <p:cNvPr id="25" name="Овал 24"/>
              <p:cNvSpPr/>
              <p:nvPr/>
            </p:nvSpPr>
            <p:spPr>
              <a:xfrm>
                <a:off x="2715605" y="2503551"/>
                <a:ext cx="2664296" cy="2592288"/>
              </a:xfrm>
              <a:prstGeom prst="ellipse">
                <a:avLst/>
              </a:prstGeom>
              <a:solidFill>
                <a:srgbClr val="65D9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33CC33"/>
                  </a:solidFill>
                </a:endParaRPr>
              </a:p>
            </p:txBody>
          </p:sp>
          <p:sp>
            <p:nvSpPr>
              <p:cNvPr id="26" name="Овал 25">
                <a:hlinkClick r:id="rId2" action="ppaction://hlinksldjump"/>
              </p:cNvPr>
              <p:cNvSpPr/>
              <p:nvPr/>
            </p:nvSpPr>
            <p:spPr>
              <a:xfrm>
                <a:off x="3548506" y="3308313"/>
                <a:ext cx="998493" cy="982763"/>
              </a:xfrm>
              <a:prstGeom prst="ellipse">
                <a:avLst/>
              </a:prstGeom>
              <a:solidFill>
                <a:srgbClr val="2BAB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33CC33"/>
                  </a:solidFill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3870208" y="3061447"/>
              <a:ext cx="1618135" cy="461665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0301681"/>
                </a:avLst>
              </a:prstTxWarp>
              <a:spAutoFit/>
            </a:bodyPr>
            <a:lstStyle/>
            <a:p>
              <a:pPr algn="ctr"/>
              <a:r>
                <a:rPr lang="ru-RU" sz="2400" b="1" u="sng" dirty="0" smtClean="0">
                  <a:solidFill>
                    <a:schemeClr val="accent3">
                      <a:lumMod val="40000"/>
                      <a:lumOff val="60000"/>
                    </a:schemeClr>
                  </a:solidFill>
                </a:rPr>
                <a:t>РЕБЁНОК</a:t>
              </a:r>
              <a:endParaRPr lang="ru-RU" sz="2400" b="1" u="sng" dirty="0">
                <a:solidFill>
                  <a:schemeClr val="accent3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8" name="TextBox 27">
              <a:hlinkClick r:id="" action="ppaction://noaction"/>
            </p:cNvPr>
            <p:cNvSpPr txBox="1"/>
            <p:nvPr/>
          </p:nvSpPr>
          <p:spPr>
            <a:xfrm>
              <a:off x="4034871" y="3151851"/>
              <a:ext cx="1396343" cy="584775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ru-RU" sz="1600" i="1" dirty="0" smtClean="0">
                  <a:solidFill>
                    <a:schemeClr val="accent3">
                      <a:lumMod val="40000"/>
                      <a:lumOff val="60000"/>
                    </a:schemeClr>
                  </a:solidFill>
                </a:rPr>
                <a:t>Улучшение</a:t>
              </a:r>
            </a:p>
            <a:p>
              <a:pPr algn="ctr"/>
              <a:r>
                <a:rPr lang="ru-RU" sz="1600" i="1" dirty="0" smtClean="0">
                  <a:solidFill>
                    <a:schemeClr val="accent3">
                      <a:lumMod val="40000"/>
                      <a:lumOff val="60000"/>
                    </a:schemeClr>
                  </a:solidFill>
                </a:rPr>
                <a:t>результатов</a:t>
              </a:r>
              <a:endParaRPr lang="ru-RU" sz="1600" i="1" dirty="0">
                <a:solidFill>
                  <a:schemeClr val="accent3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9" name="TextBox 28">
              <a:hlinkClick r:id="rId3" action="ppaction://hlinksldjump"/>
            </p:cNvPr>
            <p:cNvSpPr txBox="1"/>
            <p:nvPr/>
          </p:nvSpPr>
          <p:spPr>
            <a:xfrm>
              <a:off x="3263372" y="2149978"/>
              <a:ext cx="2592288" cy="928155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ru-RU" sz="4800" b="1" spc="300" dirty="0" smtClean="0">
                  <a:solidFill>
                    <a:srgbClr val="117947"/>
                  </a:solidFill>
                </a:rPr>
                <a:t>ПЕДАГОГ</a:t>
              </a:r>
              <a:endParaRPr lang="ru-RU" sz="4800" b="1" spc="300" dirty="0">
                <a:solidFill>
                  <a:srgbClr val="117947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251062" y="4000133"/>
              <a:ext cx="2856423" cy="707886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ru-RU" sz="2400" i="1" dirty="0" smtClean="0">
                  <a:solidFill>
                    <a:srgbClr val="117947"/>
                  </a:solidFill>
                </a:rPr>
                <a:t>Улучшение</a:t>
              </a:r>
            </a:p>
            <a:p>
              <a:pPr algn="ctr"/>
              <a:r>
                <a:rPr lang="ru-RU" sz="2400" i="1" dirty="0" smtClean="0">
                  <a:solidFill>
                    <a:srgbClr val="117947"/>
                  </a:solidFill>
                </a:rPr>
                <a:t>качества преподавания</a:t>
              </a:r>
              <a:endParaRPr lang="ru-RU" sz="2400" i="1" dirty="0">
                <a:solidFill>
                  <a:srgbClr val="117947"/>
                </a:solidFill>
              </a:endParaRPr>
            </a:p>
          </p:txBody>
        </p:sp>
        <p:sp>
          <p:nvSpPr>
            <p:cNvPr id="31" name="TextBox 30">
              <a:hlinkClick r:id="" action="ppaction://noaction"/>
            </p:cNvPr>
            <p:cNvSpPr txBox="1"/>
            <p:nvPr/>
          </p:nvSpPr>
          <p:spPr>
            <a:xfrm>
              <a:off x="1979712" y="1063378"/>
              <a:ext cx="5688632" cy="1070320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0145911"/>
                </a:avLst>
              </a:prstTxWarp>
              <a:spAutoFit/>
            </a:bodyPr>
            <a:lstStyle/>
            <a:p>
              <a:pPr algn="ctr"/>
              <a:r>
                <a:rPr lang="ru-RU" sz="4800" b="1" spc="300" dirty="0" smtClean="0">
                  <a:solidFill>
                    <a:srgbClr val="135513"/>
                  </a:solidFill>
                </a:rPr>
                <a:t>РУКОВОДИТЕЛЬ</a:t>
              </a:r>
              <a:endParaRPr lang="ru-RU" sz="4800" b="1" spc="300" dirty="0">
                <a:solidFill>
                  <a:srgbClr val="135513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263372" y="5177736"/>
              <a:ext cx="2856423" cy="707886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ru-RU" sz="2800" i="1" dirty="0" smtClean="0">
                  <a:solidFill>
                    <a:srgbClr val="135513"/>
                  </a:solidFill>
                </a:rPr>
                <a:t>Улучшение</a:t>
              </a:r>
            </a:p>
            <a:p>
              <a:pPr algn="ctr"/>
              <a:r>
                <a:rPr lang="ru-RU" sz="2800" i="1" dirty="0" smtClean="0">
                  <a:solidFill>
                    <a:srgbClr val="135513"/>
                  </a:solidFill>
                </a:rPr>
                <a:t>качества управления</a:t>
              </a:r>
              <a:endParaRPr lang="ru-RU" sz="2800" i="1" dirty="0">
                <a:solidFill>
                  <a:srgbClr val="135513"/>
                </a:solidFill>
              </a:endParaRPr>
            </a:p>
          </p:txBody>
        </p:sp>
      </p:grpSp>
      <p:sp>
        <p:nvSpPr>
          <p:cNvPr id="35" name="Заголовок 1"/>
          <p:cNvSpPr txBox="1">
            <a:spLocks/>
          </p:cNvSpPr>
          <p:nvPr/>
        </p:nvSpPr>
        <p:spPr>
          <a:xfrm>
            <a:off x="60385" y="2670233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Фокус изменений</a:t>
            </a:r>
            <a:endParaRPr lang="ru-RU" sz="54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вал 2">
            <a:hlinkClick r:id="rId2" action="ppaction://hlinksldjump"/>
          </p:cNvPr>
          <p:cNvSpPr/>
          <p:nvPr/>
        </p:nvSpPr>
        <p:spPr>
          <a:xfrm>
            <a:off x="3831657" y="2635333"/>
            <a:ext cx="1604439" cy="1585755"/>
          </a:xfrm>
          <a:prstGeom prst="ellipse">
            <a:avLst/>
          </a:prstGeom>
          <a:solidFill>
            <a:srgbClr val="FFFFFF">
              <a:alpha val="7059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>
            <a:hlinkClick r:id="rId3" action="ppaction://hlinksldjump"/>
          </p:cNvPr>
          <p:cNvSpPr/>
          <p:nvPr/>
        </p:nvSpPr>
        <p:spPr>
          <a:xfrm>
            <a:off x="3204174" y="1628800"/>
            <a:ext cx="2952002" cy="936104"/>
          </a:xfrm>
          <a:prstGeom prst="ellipse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hlinkClick r:id="" action="ppaction://noaction"/>
          </p:cNvPr>
          <p:cNvSpPr/>
          <p:nvPr/>
        </p:nvSpPr>
        <p:spPr>
          <a:xfrm>
            <a:off x="2195736" y="548680"/>
            <a:ext cx="4824536" cy="788903"/>
          </a:xfrm>
          <a:prstGeom prst="ellipse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284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216024"/>
            <a:ext cx="8892480" cy="65226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директора</a:t>
            </a:r>
            <a:br>
              <a:rPr lang="ru-RU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</a:t>
            </a:r>
            <a:endParaRPr lang="ru-RU" sz="24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79510" y="1052736"/>
            <a:ext cx="8928992" cy="22006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378555" y="1484784"/>
            <a:ext cx="8638409" cy="4536503"/>
            <a:chOff x="145306" y="-43986"/>
            <a:chExt cx="8638409" cy="5866913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145306" y="1259773"/>
              <a:ext cx="8638409" cy="7763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i="1" dirty="0" smtClean="0">
                  <a:solidFill>
                    <a:srgbClr val="1B291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Система действий</a:t>
              </a:r>
              <a:endParaRPr lang="ru-RU" alt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406253" y="-43986"/>
              <a:ext cx="6264696" cy="5866913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Сопоставление «проблемных зон» в образовательных результатах учеников с «профессиональными дефицитами» педагогов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Определение приоритетов программы улучшений (программы перехода школы в эффективный режим работы)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Выбор эффективных управленческих стратегий – стратегия распределенного лидерства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848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216024"/>
            <a:ext cx="8892480" cy="65226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учителя</a:t>
            </a:r>
            <a:br>
              <a:rPr lang="ru-RU" sz="2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28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  <a:endParaRPr lang="ru-RU" sz="24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79510" y="1052736"/>
            <a:ext cx="8928992" cy="22006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70093" y="1484784"/>
            <a:ext cx="8638409" cy="4536503"/>
            <a:chOff x="407528" y="-43986"/>
            <a:chExt cx="8638409" cy="5866913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407528" y="1259773"/>
              <a:ext cx="8638409" cy="7763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i="1" dirty="0">
                  <a:solidFill>
                    <a:srgbClr val="1B291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Система действий</a:t>
              </a:r>
              <a:endParaRPr lang="ru-RU" alt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21003" y="-43986"/>
              <a:ext cx="6338240" cy="5866913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Выявление типичных затруднений учащихся школы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Выбор эффективных педагогических стратегий (технологий)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Осознание </a:t>
              </a:r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своих </a:t>
              </a:r>
              <a:r>
                <a: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«профессиональных дефицитов»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Участие в  работе КОУЧ по </a:t>
              </a:r>
              <a:r>
                <a:rPr lang="ru-RU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взаимообучению</a:t>
              </a:r>
              <a:r>
                <a: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и взаимообмену </a:t>
              </a:r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практикой</a:t>
              </a:r>
              <a:endPara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6632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216024"/>
            <a:ext cx="8892480" cy="652268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SzPct val="100000"/>
            </a:pPr>
            <a:r>
              <a:rPr lang="ru-RU" sz="2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ИРО –партнер школ ССК                                                                     </a:t>
            </a:r>
            <a:br>
              <a:rPr lang="ru-RU" sz="2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</a:t>
            </a:r>
            <a:r>
              <a:rPr lang="ru-RU" sz="2400" b="1" i="1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Наша позиция</a:t>
            </a:r>
            <a:endParaRPr lang="ru-RU" sz="2800" b="1" dirty="0">
              <a:solidFill>
                <a:srgbClr val="8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79510" y="1052736"/>
            <a:ext cx="8928992" cy="2200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Любую школу можно и нужно совершенствовать! 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484856" y="1484784"/>
            <a:ext cx="8638409" cy="4536504"/>
            <a:chOff x="422291" y="-43986"/>
            <a:chExt cx="8638409" cy="5866914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422291" y="1259773"/>
              <a:ext cx="8638409" cy="7763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altLang="ru-RU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Меры поддержки</a:t>
              </a:r>
              <a:endParaRPr lang="ru-RU" alt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21002" y="-43986"/>
              <a:ext cx="6408713" cy="586691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AutoNum type="arabicPeriod"/>
              </a:pP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Формируем инфраструктуру поддержки школ</a:t>
              </a:r>
            </a:p>
            <a:p>
              <a:pPr marL="342900" indent="-342900">
                <a:buAutoNum type="arabicPeriod"/>
              </a:pPr>
              <a:r>
                <a:rPr lang="ru-RU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Сопровождаем изменения в управлении </a:t>
              </a: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школой (управление по результатам)</a:t>
              </a:r>
            </a:p>
            <a:p>
              <a:pPr marL="342900" indent="-342900">
                <a:buAutoNum type="arabicPeriod"/>
              </a:pP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Оцениваем результативность реализации программ улучшений</a:t>
              </a:r>
            </a:p>
            <a:p>
              <a:pPr marL="342900" indent="-342900">
                <a:buAutoNum type="arabicPeriod"/>
              </a:pP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Обучаем команды ОО</a:t>
              </a:r>
            </a:p>
            <a:p>
              <a:pPr marL="342900" indent="-342900">
                <a:buAutoNum type="arabicPeriod"/>
              </a:pP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Развиваем профессиональное взаимодействие</a:t>
              </a:r>
            </a:p>
            <a:p>
              <a:pPr marL="342900" indent="-342900">
                <a:buAutoNum type="arabicPeriod"/>
              </a:pP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Обеспечиваем деятельность школьных обучающихся сообществ (</a:t>
              </a:r>
              <a:r>
                <a:rPr lang="ru-RU" sz="20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КОУЧи</a:t>
              </a: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  <a:p>
              <a:pPr marL="342900" indent="-342900">
                <a:buAutoNum type="arabicPeriod"/>
              </a:pP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Анализируем эффективность реализации программ улучшений</a:t>
              </a:r>
            </a:p>
            <a:p>
              <a:pPr marL="342900" indent="-342900">
                <a:buAutoNum type="arabicPeriod"/>
              </a:pP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Инициируем создание школ-консультантов</a:t>
              </a:r>
            </a:p>
            <a:p>
              <a:endPara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239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26360" y="0"/>
            <a:ext cx="3394720" cy="1143000"/>
          </a:xfrm>
        </p:spPr>
        <p:txBody>
          <a:bodyPr>
            <a:normAutofit/>
          </a:bodyPr>
          <a:lstStyle/>
          <a:p>
            <a:pPr algn="r"/>
            <a:r>
              <a:rPr lang="ru-RU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Эффективная</a:t>
            </a:r>
            <a:br>
              <a:rPr lang="ru-RU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</a:t>
            </a:r>
            <a:endParaRPr lang="ru-RU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1500298" y="332656"/>
            <a:ext cx="6168046" cy="6309320"/>
            <a:chOff x="1500298" y="332656"/>
            <a:chExt cx="6168046" cy="6309320"/>
          </a:xfrm>
        </p:grpSpPr>
        <p:sp>
          <p:nvSpPr>
            <p:cNvPr id="9" name="Овал 8"/>
            <p:cNvSpPr/>
            <p:nvPr/>
          </p:nvSpPr>
          <p:spPr>
            <a:xfrm>
              <a:off x="1500298" y="332656"/>
              <a:ext cx="6168046" cy="6309320"/>
            </a:xfrm>
            <a:prstGeom prst="ellipse">
              <a:avLst/>
            </a:prstGeom>
            <a:gradFill>
              <a:gsLst>
                <a:gs pos="80000">
                  <a:schemeClr val="bg1"/>
                </a:gs>
                <a:gs pos="0">
                  <a:srgbClr val="2BAB2B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33CC33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885681" y="1193546"/>
              <a:ext cx="3587180" cy="1070320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0801228"/>
                </a:avLst>
              </a:prstTxWarp>
              <a:spAutoFit/>
            </a:bodyPr>
            <a:lstStyle/>
            <a:p>
              <a:pPr algn="ctr"/>
              <a:r>
                <a:rPr lang="ru-RU" sz="4800" spc="600" dirty="0" smtClean="0">
                  <a:solidFill>
                    <a:srgbClr val="135513"/>
                  </a:solidFill>
                </a:rPr>
                <a:t>ЛИДЕРЫ</a:t>
              </a:r>
              <a:endParaRPr lang="ru-RU" sz="4800" spc="600" dirty="0">
                <a:solidFill>
                  <a:srgbClr val="135513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960544" y="5025712"/>
              <a:ext cx="3437453" cy="707886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ru-RU" sz="2800" i="1" spc="300" dirty="0" smtClean="0">
                  <a:solidFill>
                    <a:srgbClr val="135513"/>
                  </a:solidFill>
                </a:rPr>
                <a:t>со-творчество</a:t>
              </a:r>
            </a:p>
            <a:p>
              <a:pPr algn="ctr"/>
              <a:r>
                <a:rPr lang="ru-RU" sz="2800" i="1" spc="300" dirty="0" smtClean="0">
                  <a:solidFill>
                    <a:srgbClr val="135513"/>
                  </a:solidFill>
                </a:rPr>
                <a:t>со-управление</a:t>
              </a:r>
              <a:endParaRPr lang="ru-RU" sz="2800" i="1" spc="300" dirty="0">
                <a:solidFill>
                  <a:srgbClr val="135513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83129" y="2400342"/>
              <a:ext cx="2592288" cy="928155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1998332"/>
                </a:avLst>
              </a:prstTxWarp>
              <a:spAutoFit/>
            </a:bodyPr>
            <a:lstStyle/>
            <a:p>
              <a:pPr algn="ctr"/>
              <a:r>
                <a:rPr lang="ru-RU" sz="4800" b="1" spc="300" dirty="0" smtClean="0">
                  <a:solidFill>
                    <a:srgbClr val="117947"/>
                  </a:solidFill>
                </a:rPr>
                <a:t>ТЬЮТОР</a:t>
              </a:r>
            </a:p>
            <a:p>
              <a:pPr algn="ctr"/>
              <a:r>
                <a:rPr lang="ru-RU" sz="4800" b="1" spc="300" dirty="0" smtClean="0">
                  <a:solidFill>
                    <a:srgbClr val="117947"/>
                  </a:solidFill>
                </a:rPr>
                <a:t>ФАСИЛИТАТОР</a:t>
              </a:r>
              <a:endParaRPr lang="ru-RU" sz="4800" b="1" spc="300" dirty="0">
                <a:solidFill>
                  <a:srgbClr val="117947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082618" y="4041914"/>
              <a:ext cx="3390243" cy="707886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ru-RU" sz="3600" i="1" spc="600" dirty="0" smtClean="0">
                  <a:solidFill>
                    <a:srgbClr val="117947"/>
                  </a:solidFill>
                </a:rPr>
                <a:t>со-коммуникация </a:t>
              </a:r>
            </a:p>
            <a:p>
              <a:pPr algn="ctr"/>
              <a:r>
                <a:rPr lang="ru-RU" sz="3600" i="1" spc="600" dirty="0" smtClean="0">
                  <a:solidFill>
                    <a:srgbClr val="117947"/>
                  </a:solidFill>
                </a:rPr>
                <a:t>со-деятельность</a:t>
              </a:r>
              <a:endParaRPr lang="ru-RU" sz="3600" i="1" spc="600" dirty="0">
                <a:solidFill>
                  <a:srgbClr val="117947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981101" y="3258392"/>
              <a:ext cx="1396343" cy="584775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ru-RU" sz="2000" i="1" spc="300" dirty="0" smtClean="0">
                  <a:solidFill>
                    <a:schemeClr val="accent3">
                      <a:lumMod val="40000"/>
                      <a:lumOff val="60000"/>
                    </a:schemeClr>
                  </a:solidFill>
                </a:rPr>
                <a:t>свободное</a:t>
              </a:r>
            </a:p>
            <a:p>
              <a:pPr algn="ctr"/>
              <a:r>
                <a:rPr lang="ru-RU" sz="2000" i="1" spc="300" dirty="0" smtClean="0">
                  <a:solidFill>
                    <a:schemeClr val="accent3">
                      <a:lumMod val="40000"/>
                      <a:lumOff val="60000"/>
                    </a:schemeClr>
                  </a:solidFill>
                </a:rPr>
                <a:t>учение</a:t>
              </a:r>
              <a:endParaRPr lang="ru-RU" sz="2000" i="1" spc="300" dirty="0">
                <a:solidFill>
                  <a:schemeClr val="accent3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879706" y="3122774"/>
              <a:ext cx="1599132" cy="461665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ru-RU" sz="2800" b="1" dirty="0" smtClean="0">
                  <a:solidFill>
                    <a:schemeClr val="accent3">
                      <a:lumMod val="40000"/>
                      <a:lumOff val="60000"/>
                    </a:schemeClr>
                  </a:solidFill>
                </a:rPr>
                <a:t>РЕБЁНОК</a:t>
              </a:r>
              <a:endParaRPr lang="ru-RU" sz="2800" b="1" dirty="0">
                <a:solidFill>
                  <a:schemeClr val="accent3">
                    <a:lumMod val="40000"/>
                    <a:lumOff val="60000"/>
                  </a:schemeClr>
                </a:solidFill>
              </a:endParaRPr>
            </a:p>
          </p:txBody>
        </p:sp>
      </p:grpSp>
      <p:sp>
        <p:nvSpPr>
          <p:cNvPr id="20" name="Заголовок 1"/>
          <p:cNvSpPr txBox="1">
            <a:spLocks/>
          </p:cNvSpPr>
          <p:nvPr/>
        </p:nvSpPr>
        <p:spPr>
          <a:xfrm>
            <a:off x="0" y="2721341"/>
            <a:ext cx="91210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Эффективная школа</a:t>
            </a:r>
            <a:endParaRPr lang="ru-RU" sz="54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039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192769" y="759906"/>
            <a:ext cx="8712968" cy="5261382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spcBef>
                <a:spcPct val="0"/>
              </a:spcBef>
              <a:buNone/>
            </a:pPr>
            <a:endParaRPr lang="ru-RU" sz="18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5762969"/>
            <a:ext cx="936104" cy="93610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539552" y="222733"/>
            <a:ext cx="8352928" cy="902011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2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 образования НИУ ВШЭ</a:t>
            </a:r>
            <a:br>
              <a:rPr lang="ru-RU" sz="2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</a:t>
            </a:r>
            <a:r>
              <a:rPr lang="ru-RU" sz="2400" b="1" i="1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вопроса</a:t>
            </a:r>
            <a:endParaRPr lang="ru-RU" sz="2400" b="1" i="1" dirty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51520" y="1652626"/>
            <a:ext cx="8712968" cy="49058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i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«Комплексное </a:t>
            </a:r>
            <a:r>
              <a:rPr lang="ru-RU" sz="2200" i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разработки и реализации программ улучшения результатов школ с низким качеством образования, работающих со сложным </a:t>
            </a:r>
            <a:r>
              <a:rPr lang="ru-RU" sz="2200" i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контингентом» </a:t>
            </a:r>
            <a:endParaRPr lang="ru-RU" sz="2200" i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ru-RU" sz="2400" dirty="0" smtClean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Проведена диагностика всех школ Ярославской области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Выделена группа проблемных школ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Выделены слабые стороны  (угрозы) для развития школ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400" dirty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4" descr="http://www.hse.ru/data/2012/12/22/1303607557/7logo_%D1%81_hse_cmy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282" y="5713804"/>
            <a:ext cx="1126342" cy="1126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3074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192769" y="759906"/>
            <a:ext cx="8712968" cy="5261382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spcBef>
                <a:spcPct val="0"/>
              </a:spcBef>
              <a:buNone/>
            </a:pPr>
            <a:endParaRPr lang="ru-RU" sz="18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204203"/>
            <a:ext cx="1181841" cy="118321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393571" y="579574"/>
            <a:ext cx="8352928" cy="902011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Школы, работающие в сложных социальных контекстах</a:t>
            </a:r>
            <a:r>
              <a:rPr lang="ru-RU" sz="31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</a:t>
            </a:r>
            <a:r>
              <a:rPr lang="ru-RU" sz="2700" b="1" i="1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чем проблемы</a:t>
            </a:r>
            <a:r>
              <a:rPr lang="ru-RU" sz="2400" b="1" i="1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400" b="1" i="1" dirty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13551" y="1847718"/>
            <a:ext cx="8712968" cy="4905836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Контингент детей преимущественно </a:t>
            </a:r>
            <a:r>
              <a:rPr lang="ru-RU" sz="24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семей с низким социально-экономическим статусом, а также из семей </a:t>
            </a:r>
            <a:r>
              <a:rPr lang="ru-RU" sz="24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мигрантов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Недостаточность </a:t>
            </a:r>
            <a:r>
              <a:rPr lang="ru-RU" sz="24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 для обеспечения эффективного образовательного </a:t>
            </a:r>
            <a:r>
              <a:rPr lang="ru-RU" sz="24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(кадровые, материально-технические, финансовые)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 региональной системе оценки качества учебных достижений              анализа школьного контекста 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разработаны механизмы поддержки</a:t>
            </a:r>
          </a:p>
          <a:p>
            <a:pPr algn="just">
              <a:spcBef>
                <a:spcPts val="0"/>
              </a:spcBef>
            </a:pPr>
            <a:endParaRPr lang="ru-RU" sz="2400" dirty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4" descr="http://www.hse.ru/data/2012/12/22/1303607557/7logo_%D1%81_hse_cmy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9808" y="5104715"/>
            <a:ext cx="1610946" cy="1610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38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556792"/>
            <a:ext cx="8496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КОМПЛЕКСНЫЙ ПРОЕКТ</a:t>
            </a:r>
          </a:p>
          <a:p>
            <a:pPr algn="ctr"/>
            <a:r>
              <a:rPr lang="ru-RU" sz="2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1B291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Разработка </a:t>
            </a:r>
            <a:r>
              <a:rPr lang="ru-RU" sz="2800" b="1" dirty="0">
                <a:solidFill>
                  <a:srgbClr val="1B291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региональной стратегии помощи школам, работающим в сложных социальных контекстах, в том числе, показывающих низкие образовательные </a:t>
            </a:r>
            <a:r>
              <a:rPr lang="ru-RU" sz="2800" b="1" dirty="0" smtClean="0">
                <a:solidFill>
                  <a:srgbClr val="1B291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результаты</a:t>
            </a:r>
            <a:endParaRPr lang="ru-RU" sz="2800" b="1" dirty="0">
              <a:solidFill>
                <a:srgbClr val="1B291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83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179512" y="980728"/>
            <a:ext cx="8712968" cy="3240360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spcBef>
                <a:spcPct val="0"/>
              </a:spcBef>
              <a:buNone/>
            </a:pPr>
            <a:endParaRPr lang="ru-RU" sz="18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1835" y="5767630"/>
            <a:ext cx="953029" cy="95302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503548" y="404524"/>
            <a:ext cx="8064896" cy="9020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ru-RU" sz="2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</a:t>
            </a:r>
            <a:r>
              <a:rPr lang="ru-RU" sz="28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</a:t>
            </a:r>
            <a:r>
              <a:rPr lang="ru-RU" sz="2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политика </a:t>
            </a:r>
            <a:r>
              <a:rPr lang="ru-RU" sz="28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ЯО:                                   </a:t>
            </a:r>
            <a:r>
              <a:rPr lang="ru-RU" sz="2400" b="1" i="1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</a:t>
            </a:r>
            <a:r>
              <a:rPr lang="ru-RU" sz="2400" b="1" i="1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31540" y="1628800"/>
            <a:ext cx="8208912" cy="468052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22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2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механизмов, обеспечивающих равный доступ к качественному общему </a:t>
            </a:r>
            <a:r>
              <a:rPr lang="ru-RU" sz="22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образованию </a:t>
            </a:r>
          </a:p>
          <a:p>
            <a:r>
              <a:rPr lang="ru-RU" sz="22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</a:t>
            </a:r>
            <a:r>
              <a:rPr lang="ru-RU" sz="22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организаций, работающих в сложных социальных </a:t>
            </a:r>
            <a:r>
              <a:rPr lang="ru-RU" sz="22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</a:t>
            </a:r>
            <a:endParaRPr lang="ru-RU" sz="2200" dirty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22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реализация </a:t>
            </a:r>
            <a:r>
              <a:rPr lang="ru-RU" sz="22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региональной </a:t>
            </a:r>
            <a:r>
              <a:rPr lang="ru-RU" sz="22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поддержки </a:t>
            </a:r>
            <a:r>
              <a:rPr lang="ru-RU" sz="22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  </a:t>
            </a:r>
          </a:p>
          <a:p>
            <a:r>
              <a:rPr lang="ru-RU" sz="22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2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учета </a:t>
            </a:r>
            <a:r>
              <a:rPr lang="ru-RU" sz="22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обучающихся, находящихся </a:t>
            </a:r>
            <a:r>
              <a:rPr lang="ru-RU" sz="22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трудной жизненной ситуации</a:t>
            </a:r>
          </a:p>
          <a:p>
            <a:r>
              <a:rPr lang="ru-RU" sz="22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Перевод </a:t>
            </a:r>
            <a:r>
              <a:rPr lang="ru-RU" sz="22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эффективный режим работы школ с устойчиво низкими образовательными </a:t>
            </a:r>
            <a:r>
              <a:rPr lang="ru-RU" sz="22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результатами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Концепция школьной эффективности </a:t>
            </a:r>
            <a:endParaRPr lang="ru-RU" sz="2800" b="1" dirty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611560" y="5301208"/>
            <a:ext cx="1008112" cy="216024"/>
          </a:xfrm>
          <a:prstGeom prst="rightArrow">
            <a:avLst/>
          </a:prstGeom>
          <a:solidFill>
            <a:srgbClr val="8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92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179512" y="980728"/>
            <a:ext cx="8712968" cy="3240360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spcBef>
                <a:spcPct val="0"/>
              </a:spcBef>
              <a:buNone/>
            </a:pPr>
            <a:endParaRPr lang="ru-RU" sz="18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0736" y="5589240"/>
            <a:ext cx="953029" cy="95302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402581" y="472331"/>
            <a:ext cx="8345883" cy="64998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ИРО –координатор</a:t>
            </a:r>
            <a:r>
              <a:rPr lang="ru-RU" sz="31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регионального проекта </a:t>
            </a: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</a:t>
            </a:r>
            <a:r>
              <a:rPr lang="ru-RU" sz="2700" b="1" i="1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</a:t>
            </a:r>
            <a:r>
              <a:rPr lang="ru-RU" sz="2700" b="1" i="1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вызовы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39552" y="1592797"/>
            <a:ext cx="8208912" cy="2954240"/>
          </a:xfrm>
        </p:spPr>
        <p:txBody>
          <a:bodyPr>
            <a:normAutofit/>
          </a:bodyPr>
          <a:lstStyle/>
          <a:p>
            <a:endParaRPr lang="ru-RU" sz="3200" dirty="0" smtClean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100" dirty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100" dirty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263901"/>
            <a:ext cx="7776864" cy="4566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механизмов взаимодействия между участниками проекта регионального, муниципального и школьного уровней</a:t>
            </a:r>
          </a:p>
          <a:p>
            <a:pPr marL="171450" indent="-17145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sz="22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 школ  на этапе разработки программ перехода в эффективный режим работы </a:t>
            </a:r>
          </a:p>
          <a:p>
            <a:pPr marL="171450" indent="-17145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конкурса программ</a:t>
            </a:r>
          </a:p>
          <a:p>
            <a:pPr marL="171450" indent="-17145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деятельности школьных, межшкольных и межрегиональных профессиональных обучающихся сообществ</a:t>
            </a:r>
          </a:p>
          <a:p>
            <a:pPr marL="171450" indent="-17145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22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исследований, направленных на оценку эффективности реализации программ</a:t>
            </a:r>
          </a:p>
          <a:p>
            <a:pPr marL="171450" indent="-17145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группы общеобразовательных организаций-консультантов по вопросам школьного </a:t>
            </a:r>
            <a:r>
              <a:rPr lang="ru-RU" sz="2200" dirty="0" err="1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импрувмента</a:t>
            </a:r>
            <a:endParaRPr lang="ru-RU" sz="2200" dirty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3"/>
          <p:cNvSpPr txBox="1">
            <a:spLocks/>
          </p:cNvSpPr>
          <p:nvPr/>
        </p:nvSpPr>
        <p:spPr>
          <a:xfrm>
            <a:off x="539552" y="2098765"/>
            <a:ext cx="8208912" cy="2448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3200" b="1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системы научно-методического сопровождения школ, функционирующих в неблагоприятных социальных условиях, в целях повышения качества образования</a:t>
            </a:r>
          </a:p>
          <a:p>
            <a:endParaRPr lang="ru-RU" dirty="0" smtClean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99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791816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ru-RU" sz="31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директора</a:t>
            </a:r>
            <a:br>
              <a:rPr lang="ru-RU" sz="31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ru-RU" sz="27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i="1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</a:t>
            </a:r>
            <a:r>
              <a:rPr lang="ru-RU" sz="2700" b="1" i="1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«тонко»…?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2025" y="1249633"/>
            <a:ext cx="8225837" cy="424847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sz="24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Неготовность делегировать задачи </a:t>
            </a:r>
          </a:p>
          <a:p>
            <a:pPr>
              <a:defRPr/>
            </a:pPr>
            <a:r>
              <a:rPr lang="ru-RU" sz="24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Неготовность к коллегиальному взаимодействию при проектировании и организации деятельности </a:t>
            </a:r>
          </a:p>
          <a:p>
            <a:pPr>
              <a:defRPr/>
            </a:pPr>
            <a:r>
              <a:rPr lang="ru-RU" sz="24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Неготовность выстраивать отношения с родителями, семьями как партнерами </a:t>
            </a:r>
          </a:p>
          <a:p>
            <a:pPr>
              <a:defRPr/>
            </a:pPr>
            <a:r>
              <a:rPr lang="ru-RU" sz="24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Неготовность к работе в открытом информационном поле</a:t>
            </a:r>
          </a:p>
          <a:p>
            <a:pPr>
              <a:defRPr/>
            </a:pPr>
            <a:r>
              <a:rPr lang="ru-RU" sz="24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ru-RU" sz="24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умения выделять основные цели при планировании и прогнозировании деятельности ОО </a:t>
            </a:r>
          </a:p>
          <a:p>
            <a:pPr>
              <a:defRPr/>
            </a:pPr>
            <a:r>
              <a:rPr lang="ru-RU" sz="24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общего видения </a:t>
            </a:r>
            <a:r>
              <a:rPr lang="ru-RU" sz="24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 развития школы</a:t>
            </a:r>
            <a:endParaRPr lang="ru-RU" sz="2400" dirty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ru-RU" sz="2400" dirty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767010"/>
            <a:ext cx="953029" cy="953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55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179512" y="980728"/>
            <a:ext cx="8712968" cy="3240360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spcBef>
                <a:spcPct val="0"/>
              </a:spcBef>
              <a:buNone/>
            </a:pPr>
            <a:endParaRPr lang="ru-RU" sz="18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5805263"/>
            <a:ext cx="953029" cy="95302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323528" y="222733"/>
            <a:ext cx="8568952" cy="97401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ИРО –центр ДПО</a:t>
            </a:r>
            <a:r>
              <a:rPr lang="ru-RU" sz="28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</a:t>
            </a:r>
            <a:r>
              <a:rPr lang="ru-RU" sz="2400" b="1" i="1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чему учить директоров?</a:t>
            </a:r>
            <a:endParaRPr lang="ru-RU" sz="2400" b="1" i="1" dirty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11560" y="1196753"/>
            <a:ext cx="8136904" cy="5328591"/>
          </a:xfrm>
        </p:spPr>
        <p:txBody>
          <a:bodyPr>
            <a:normAutofit fontScale="92500"/>
          </a:bodyPr>
          <a:lstStyle/>
          <a:p>
            <a:r>
              <a:rPr lang="ru-RU" sz="26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 данными, полученными </a:t>
            </a:r>
            <a:r>
              <a:rPr lang="ru-RU" sz="26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ходе самооценки </a:t>
            </a:r>
            <a:r>
              <a:rPr lang="ru-RU" sz="26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внешней оценки </a:t>
            </a:r>
            <a:r>
              <a:rPr lang="ru-RU" sz="26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ОО</a:t>
            </a:r>
            <a:r>
              <a:rPr lang="ru-RU" sz="26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6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Выделение </a:t>
            </a:r>
            <a:r>
              <a:rPr lang="ru-RU" sz="26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анализа «проблемных зон» (приоритетов</a:t>
            </a:r>
            <a:r>
              <a:rPr lang="ru-RU" sz="26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ППК «</a:t>
            </a:r>
            <a:r>
              <a:rPr lang="ru-RU" i="1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обработки, анализа и </a:t>
            </a:r>
            <a:r>
              <a:rPr lang="ru-RU" i="1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интерпретации </a:t>
            </a:r>
            <a:r>
              <a:rPr lang="ru-RU" i="1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данных» для </a:t>
            </a:r>
            <a:r>
              <a:rPr lang="ru-RU" i="1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 </a:t>
            </a:r>
            <a:r>
              <a:rPr lang="ru-RU" i="1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ССК</a:t>
            </a:r>
            <a:r>
              <a:rPr lang="ru-RU" i="1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i="1" dirty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Программ перехода школы в эффективный режим работы </a:t>
            </a:r>
            <a:endParaRPr lang="ru-RU" sz="2600" dirty="0" smtClean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</a:t>
            </a:r>
            <a:r>
              <a:rPr lang="ru-RU" sz="26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образовательным процессом по результатам </a:t>
            </a:r>
          </a:p>
          <a:p>
            <a:r>
              <a:rPr lang="ru-RU" sz="26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проектирования и управления образовательной </a:t>
            </a:r>
            <a:r>
              <a:rPr lang="ru-RU" sz="26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средой</a:t>
            </a:r>
            <a:r>
              <a:rPr lang="en-US" sz="26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ППК «</a:t>
            </a:r>
            <a:r>
              <a:rPr lang="ru-RU" i="1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</a:t>
            </a:r>
            <a:r>
              <a:rPr lang="ru-RU" i="1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повышения качества образовательных </a:t>
            </a:r>
            <a:r>
              <a:rPr lang="ru-RU" i="1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Технологиям сотрудничества и распределенного </a:t>
            </a:r>
            <a:r>
              <a:rPr lang="ru-RU" sz="26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руководства</a:t>
            </a:r>
            <a:r>
              <a:rPr lang="en-US" sz="26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ПДС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«Шаги на пути к эффективности»)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26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новым стратегиям управления</a:t>
            </a:r>
            <a:endParaRPr lang="ru-RU" sz="26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827584" y="6065754"/>
            <a:ext cx="504056" cy="216024"/>
          </a:xfrm>
          <a:prstGeom prst="rightArrow">
            <a:avLst/>
          </a:prstGeom>
          <a:solidFill>
            <a:srgbClr val="8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62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847" y="548680"/>
            <a:ext cx="8424936" cy="1143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</a:t>
            </a:r>
            <a:r>
              <a:rPr lang="ru-RU" sz="4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 </a:t>
            </a:r>
            <a:r>
              <a:rPr lang="ru-RU" sz="4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1412776"/>
            <a:ext cx="8809803" cy="459938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endParaRPr lang="ru-RU" sz="2400" dirty="0" smtClean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 smtClean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ru-RU" sz="32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32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</a:t>
            </a:r>
            <a:r>
              <a:rPr lang="ru-RU" sz="3200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происходят </a:t>
            </a:r>
            <a:r>
              <a:rPr lang="ru-RU" sz="3200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классе- </a:t>
            </a:r>
            <a:endParaRPr lang="ru-RU" sz="3200" dirty="0" smtClean="0">
              <a:solidFill>
                <a:srgbClr val="1B29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ru-RU" sz="3200" b="1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 </a:t>
            </a:r>
            <a:r>
              <a:rPr lang="ru-RU" sz="3200" b="1" dirty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УЧЕНИК, и там основное </a:t>
            </a:r>
            <a:r>
              <a:rPr lang="ru-RU" sz="3200" b="1" dirty="0" smtClean="0">
                <a:solidFill>
                  <a:srgbClr val="1B29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</a:t>
            </a:r>
          </a:p>
          <a:p>
            <a:pPr marL="0" indent="0" algn="ctr">
              <a:spcBef>
                <a:spcPct val="0"/>
              </a:spcBef>
              <a:buNone/>
            </a:pPr>
            <a:endParaRPr lang="ru-RU" sz="4400" b="1" dirty="0" smtClean="0">
              <a:solidFill>
                <a:srgbClr val="8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ru-RU" sz="4400" b="1" dirty="0" smtClean="0">
                <a:solidFill>
                  <a:srgbClr val="8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Учитель-ключевая фигура</a:t>
            </a:r>
            <a:endParaRPr lang="ru-RU" sz="4400" b="1" dirty="0">
              <a:solidFill>
                <a:srgbClr val="8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dirty="0"/>
          </a:p>
          <a:p>
            <a:endParaRPr lang="ru-RU" sz="2400" b="1" i="1" dirty="0">
              <a:solidFill>
                <a:schemeClr val="accent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5805263"/>
            <a:ext cx="953029" cy="953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83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3662</TotalTime>
  <Words>1156</Words>
  <Application>Microsoft Office PowerPoint</Application>
  <PresentationFormat>Экран (4:3)</PresentationFormat>
  <Paragraphs>186</Paragraphs>
  <Slides>18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Arial Narrow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Проект Института образования НИУ ВШЭ                                                          История вопроса</vt:lpstr>
      <vt:lpstr>Школы, работающие в сложных социальных контекстах                                                                            В чем проблемы?</vt:lpstr>
      <vt:lpstr>Презентация PowerPoint</vt:lpstr>
      <vt:lpstr>Региональная образовательная политика ЯО:                                   Новые задачи</vt:lpstr>
      <vt:lpstr>ИРО –координатор регионального проекта                                                                                          Новые вызовы</vt:lpstr>
      <vt:lpstr>Деятельность директора                                       где «тонко»…?</vt:lpstr>
      <vt:lpstr>ИРО –центр ДПО                                                                 чему учить директоров?</vt:lpstr>
      <vt:lpstr>ГЛАВНОЕ!!!  </vt:lpstr>
      <vt:lpstr>Деятельность учителя                                                            где «тонко»…?</vt:lpstr>
      <vt:lpstr>  ИРО –центр ДПО                                         чему и как учить учителей? </vt:lpstr>
      <vt:lpstr>ИРО –коммуникационная площадка                                                                                                                                                         Новая роль</vt:lpstr>
      <vt:lpstr>Среда изменений</vt:lpstr>
      <vt:lpstr>Фокус изменений</vt:lpstr>
      <vt:lpstr>Деятельность директора                                                           </vt:lpstr>
      <vt:lpstr>Деятельность учителя                                                            </vt:lpstr>
      <vt:lpstr>ИРО –партнер школ ССК                                                                                                                                                 Наша позиция</vt:lpstr>
      <vt:lpstr>Эффективная школа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Движение  Эффективная школа</dc:title>
  <dc:creator>Ольга Вячеславовна Тихомирова</dc:creator>
  <cp:lastModifiedBy>Светлана Михайловна Полищук</cp:lastModifiedBy>
  <cp:revision>268</cp:revision>
  <dcterms:created xsi:type="dcterms:W3CDTF">2016-06-24T06:54:27Z</dcterms:created>
  <dcterms:modified xsi:type="dcterms:W3CDTF">2017-01-12T05:51:54Z</dcterms:modified>
</cp:coreProperties>
</file>