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64" r:id="rId4"/>
    <p:sldId id="284" r:id="rId5"/>
    <p:sldId id="285" r:id="rId6"/>
    <p:sldId id="279" r:id="rId7"/>
    <p:sldId id="272" r:id="rId8"/>
    <p:sldId id="294" r:id="rId9"/>
    <p:sldId id="295" r:id="rId10"/>
    <p:sldId id="29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9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29" autoAdjust="0"/>
    <p:restoredTop sz="94713"/>
  </p:normalViewPr>
  <p:slideViewPr>
    <p:cSldViewPr>
      <p:cViewPr>
        <p:scale>
          <a:sx n="50" d="100"/>
          <a:sy n="50" d="100"/>
        </p:scale>
        <p:origin x="-3702" y="-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9F48E-B585-4958-8DBB-8C5DDAD42BB5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18725-CF6F-4982-A6B7-ABE377A6DA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5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18725-CF6F-4982-A6B7-ABE377A6DA7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69" y="1718550"/>
            <a:ext cx="6331957" cy="1256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121489" y="6614570"/>
            <a:ext cx="8445848" cy="157014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/>
          </p:nvPr>
        </p:nvSpPr>
        <p:spPr>
          <a:xfrm>
            <a:off x="121489" y="6376148"/>
            <a:ext cx="8445848" cy="157014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509" y="491176"/>
            <a:ext cx="6916719" cy="2983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265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E23D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4819" y="1473439"/>
            <a:ext cx="383570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E23D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662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929066"/>
            <a:ext cx="7358114" cy="1752600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ru-RU" sz="2800" dirty="0" smtClean="0"/>
              <a:t>Светлана </a:t>
            </a:r>
            <a:r>
              <a:rPr lang="ru-RU" sz="2800" dirty="0" err="1" smtClean="0"/>
              <a:t>Баронене</a:t>
            </a:r>
            <a:endParaRPr lang="ru-RU" sz="2800" dirty="0" smtClean="0"/>
          </a:p>
          <a:p>
            <a:pPr marL="514350" indent="-514350"/>
            <a:r>
              <a:rPr lang="ru-RU" sz="2800" dirty="0" smtClean="0"/>
              <a:t>Валентина </a:t>
            </a:r>
            <a:r>
              <a:rPr lang="ru-RU" sz="2800" dirty="0" err="1" smtClean="0"/>
              <a:t>Беломестнова</a:t>
            </a:r>
            <a:endParaRPr lang="ru-RU" sz="2800" dirty="0" smtClean="0"/>
          </a:p>
          <a:p>
            <a:pPr marL="514350" indent="-514350"/>
            <a:endParaRPr lang="ru-RU" sz="2800" dirty="0" smtClean="0"/>
          </a:p>
          <a:p>
            <a:pPr marL="514350" indent="-514350"/>
            <a:r>
              <a:rPr lang="en-US" sz="2800" dirty="0" smtClean="0"/>
              <a:t>1</a:t>
            </a:r>
            <a:r>
              <a:rPr lang="ru-RU" sz="2800" dirty="0" smtClean="0"/>
              <a:t>2 </a:t>
            </a:r>
            <a:r>
              <a:rPr lang="ru-RU" sz="2800" dirty="0" smtClean="0"/>
              <a:t>января 2017 года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547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91133"/>
            <a:ext cx="7558608" cy="18372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509" y="0"/>
            <a:ext cx="6916719" cy="789503"/>
          </a:xfrm>
        </p:spPr>
        <p:txBody>
          <a:bodyPr>
            <a:normAutofit/>
          </a:bodyPr>
          <a:lstStyle/>
          <a:p>
            <a:r>
              <a:rPr lang="en-US" dirty="0" smtClean="0"/>
              <a:t>Teach for all – </a:t>
            </a:r>
            <a:r>
              <a:rPr lang="ru-RU" dirty="0" smtClean="0"/>
              <a:t>в мире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2344" t="21250" r="30390" b="25000"/>
          <a:stretch>
            <a:fillRect/>
          </a:stretch>
        </p:blipFill>
        <p:spPr bwMode="auto">
          <a:xfrm>
            <a:off x="357158" y="928670"/>
            <a:ext cx="8572560" cy="592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604" y="173950"/>
            <a:ext cx="6856624" cy="642232"/>
          </a:xfrm>
        </p:spPr>
        <p:txBody>
          <a:bodyPr>
            <a:normAutofit/>
          </a:bodyPr>
          <a:lstStyle/>
          <a:p>
            <a:r>
              <a:rPr lang="ru-RU" altLang="ru-RU" sz="2200" b="1" dirty="0"/>
              <a:t>Программа «Учитель для России»</a:t>
            </a:r>
            <a:endParaRPr lang="ru-RU" dirty="0"/>
          </a:p>
        </p:txBody>
      </p:sp>
      <p:sp>
        <p:nvSpPr>
          <p:cNvPr id="6" name="Объект 6"/>
          <p:cNvSpPr txBox="1">
            <a:spLocks/>
          </p:cNvSpPr>
          <p:nvPr/>
        </p:nvSpPr>
        <p:spPr>
          <a:xfrm>
            <a:off x="181604" y="692696"/>
            <a:ext cx="8566859" cy="64087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1225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850" indent="-195263" algn="l" defTabSz="911225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65138" indent="-265113" algn="l" defTabSz="911225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25475" indent="-157163" algn="l" defTabSz="911225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62000" indent="-131763" algn="l" defTabSz="911225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63409" indent="-132535" algn="l" defTabSz="91159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63409" indent="-132535" algn="l" defTabSz="91159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63409" indent="-132535" algn="l" defTabSz="91159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63409" indent="-132535" algn="l" defTabSz="91159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ru-RU" sz="2000" b="1" dirty="0"/>
          </a:p>
          <a:p>
            <a:pPr marL="0" indent="0" algn="just">
              <a:buNone/>
            </a:pPr>
            <a:r>
              <a:rPr lang="ru-RU" sz="2000" b="1" dirty="0"/>
              <a:t>Цель программы: </a:t>
            </a:r>
            <a:r>
              <a:rPr lang="ru-RU" sz="2000" dirty="0"/>
              <a:t>обеспечить доступ к качественному образованию детям по всей стране вне зависимости от их места проживания и социального статуса за счет привлечения в школы талантливых молодых специалистов-лидеров, способных дать импульс для обновления и развития системы. </a:t>
            </a:r>
          </a:p>
          <a:p>
            <a:pPr marL="0" indent="0" algn="just">
              <a:buClr>
                <a:srgbClr val="048F36"/>
              </a:buClr>
              <a:buNone/>
              <a:defRPr/>
            </a:pPr>
            <a:endParaRPr lang="ru-RU" sz="2000" b="1" dirty="0"/>
          </a:p>
          <a:p>
            <a:pPr marL="0" indent="0" algn="just">
              <a:buClr>
                <a:srgbClr val="048F36"/>
              </a:buClr>
              <a:buNone/>
              <a:defRPr/>
            </a:pPr>
            <a:r>
              <a:rPr lang="ru-RU" sz="2000" dirty="0"/>
              <a:t>Программа реализуется на</a:t>
            </a:r>
            <a:r>
              <a:rPr lang="ru-RU" sz="2000" u="sng" dirty="0"/>
              <a:t> </a:t>
            </a:r>
            <a:r>
              <a:rPr lang="ru-RU" sz="2000" dirty="0"/>
              <a:t>территории РФ с марта 2015 г.</a:t>
            </a:r>
          </a:p>
          <a:p>
            <a:pPr marL="0" indent="0" algn="just">
              <a:buClr>
                <a:srgbClr val="048F36"/>
              </a:buClr>
              <a:buNone/>
              <a:defRPr/>
            </a:pPr>
            <a:endParaRPr lang="ru-RU" sz="2000" dirty="0"/>
          </a:p>
          <a:p>
            <a:pPr marL="0" indent="0" algn="just">
              <a:buClr>
                <a:srgbClr val="048F36"/>
              </a:buClr>
              <a:buNone/>
              <a:defRPr/>
            </a:pPr>
            <a:r>
              <a:rPr lang="ru-RU" sz="2000" b="1" dirty="0"/>
              <a:t>Позиционирование</a:t>
            </a:r>
            <a:r>
              <a:rPr lang="ru-RU" sz="2000" dirty="0"/>
              <a:t>: общественный проект, согласующий интересы разных групп </a:t>
            </a:r>
            <a:r>
              <a:rPr lang="ru-RU" sz="2000" dirty="0" err="1"/>
              <a:t>стейкхолдеров</a:t>
            </a:r>
            <a:r>
              <a:rPr lang="ru-RU" sz="2000" dirty="0"/>
              <a:t> и привлекающий их к </a:t>
            </a:r>
            <a:r>
              <a:rPr lang="ru-RU" sz="2000" dirty="0" smtClean="0"/>
              <a:t>сотрудничеству</a:t>
            </a:r>
          </a:p>
          <a:p>
            <a:pPr marL="0" indent="0" algn="just">
              <a:buClr>
                <a:srgbClr val="048F36"/>
              </a:buClr>
              <a:buNone/>
              <a:defRPr/>
            </a:pPr>
            <a:endParaRPr lang="ru-RU" sz="2000" dirty="0" smtClean="0"/>
          </a:p>
          <a:p>
            <a:pPr marL="0" indent="0" algn="just">
              <a:buClr>
                <a:srgbClr val="048F36"/>
              </a:buClr>
              <a:buNone/>
              <a:defRPr/>
            </a:pPr>
            <a:endParaRPr lang="ru-RU" sz="2000" dirty="0"/>
          </a:p>
          <a:p>
            <a:pPr marL="0" indent="0" algn="just">
              <a:buClr>
                <a:srgbClr val="048F36"/>
              </a:buClr>
              <a:buNone/>
              <a:defRPr/>
            </a:pPr>
            <a:endParaRPr lang="ru-RU" sz="2000" dirty="0"/>
          </a:p>
          <a:p>
            <a:r>
              <a:rPr lang="ru-RU" sz="2000" b="1" dirty="0"/>
              <a:t>Миссия программы (стартовая</a:t>
            </a:r>
            <a:r>
              <a:rPr lang="ru-RU" sz="2000" dirty="0"/>
              <a:t>): </a:t>
            </a:r>
          </a:p>
          <a:p>
            <a:pPr marL="0" indent="0">
              <a:buNone/>
            </a:pPr>
            <a:r>
              <a:rPr lang="en-US" sz="2000" dirty="0" err="1"/>
              <a:t>Качественное</a:t>
            </a:r>
            <a:r>
              <a:rPr lang="en-US" sz="2000" dirty="0"/>
              <a:t> </a:t>
            </a:r>
            <a:r>
              <a:rPr lang="en-US" sz="2000" dirty="0" err="1"/>
              <a:t>образование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каждого</a:t>
            </a:r>
            <a:r>
              <a:rPr lang="en-US" sz="2000" dirty="0"/>
              <a:t> </a:t>
            </a:r>
            <a:r>
              <a:rPr lang="en-US" sz="2000" dirty="0" err="1"/>
              <a:t>ребенка</a:t>
            </a:r>
            <a:r>
              <a:rPr lang="en-US" sz="2000" dirty="0"/>
              <a:t> </a:t>
            </a: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стране</a:t>
            </a:r>
            <a:r>
              <a:rPr lang="en-US" sz="2000" dirty="0"/>
              <a:t> </a:t>
            </a:r>
            <a:endParaRPr lang="ru-RU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 </a:t>
            </a:r>
            <a:r>
              <a:rPr lang="ru-RU" sz="2000" b="1" dirty="0"/>
              <a:t>Миссия программы (тестируемая</a:t>
            </a:r>
            <a:r>
              <a:rPr lang="ru-RU" sz="2000" dirty="0"/>
              <a:t>):</a:t>
            </a:r>
            <a:r>
              <a:rPr lang="en-US" sz="2000" dirty="0"/>
              <a:t> </a:t>
            </a:r>
            <a:endParaRPr lang="ru-RU" sz="2000" dirty="0"/>
          </a:p>
          <a:p>
            <a:pPr marL="0" indent="0">
              <a:buNone/>
            </a:pPr>
            <a:r>
              <a:rPr lang="ru-RU" sz="2000" dirty="0" err="1"/>
              <a:t>Каждыи</a:t>
            </a:r>
            <a:r>
              <a:rPr lang="ru-RU" sz="2000" dirty="0"/>
              <a:t>̆ ребенок </a:t>
            </a:r>
            <a:r>
              <a:rPr lang="ru-RU" sz="2000" dirty="0" smtClean="0"/>
              <a:t> может стать </a:t>
            </a:r>
            <a:r>
              <a:rPr lang="ru-RU" sz="2000" dirty="0"/>
              <a:t>автором </a:t>
            </a:r>
            <a:r>
              <a:rPr lang="ru-RU" sz="2000" dirty="0" err="1"/>
              <a:t>своеи</a:t>
            </a:r>
            <a:r>
              <a:rPr lang="ru-RU" sz="2000" dirty="0"/>
              <a:t>̆ жизни </a:t>
            </a:r>
          </a:p>
          <a:p>
            <a:endParaRPr lang="ru-RU" sz="2000" b="1" dirty="0"/>
          </a:p>
          <a:p>
            <a:pPr marL="0" indent="0" algn="just">
              <a:buNone/>
            </a:pPr>
            <a:endParaRPr lang="ru-RU" sz="2000" kern="0" dirty="0"/>
          </a:p>
          <a:p>
            <a:pPr marL="0" indent="0">
              <a:buNone/>
            </a:pPr>
            <a:endParaRPr lang="ru-RU" sz="1450" kern="0" dirty="0"/>
          </a:p>
        </p:txBody>
      </p:sp>
      <p:pic>
        <p:nvPicPr>
          <p:cNvPr id="7" name="Picture 4" descr="https://e.mail.ru/cgi-bin/getattach?file=image1.JPG&amp;id=14461980670000000349;0;1&amp;mode=attachment&amp;&amp;x-email=mmar%40mail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214" y="158778"/>
            <a:ext cx="1571636" cy="67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72"/>
          <a:stretch>
            <a:fillRect/>
          </a:stretch>
        </p:blipFill>
        <p:spPr>
          <a:xfrm>
            <a:off x="6753271" y="285728"/>
            <a:ext cx="642942" cy="47501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30937" t="62500" r="37422" b="25000"/>
          <a:stretch>
            <a:fillRect/>
          </a:stretch>
        </p:blipFill>
        <p:spPr bwMode="auto">
          <a:xfrm>
            <a:off x="4964909" y="3857628"/>
            <a:ext cx="417912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95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42852"/>
            <a:ext cx="6916719" cy="728377"/>
          </a:xfrm>
        </p:spPr>
        <p:txBody>
          <a:bodyPr>
            <a:normAutofit/>
          </a:bodyPr>
          <a:lstStyle/>
          <a:p>
            <a:r>
              <a:rPr lang="ru-RU" sz="2000" b="1" dirty="0"/>
              <a:t>Важные социальные результаты программы 2015-2016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1406" y="714356"/>
            <a:ext cx="8786874" cy="58286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1225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850" indent="-195263" algn="l" defTabSz="911225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65138" indent="-265113" algn="l" defTabSz="911225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25475" indent="-157163" algn="l" defTabSz="911225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62000" indent="-131763" algn="l" defTabSz="911225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63409" indent="-132535" algn="l" defTabSz="91159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63409" indent="-132535" algn="l" defTabSz="91159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63409" indent="-132535" algn="l" defTabSz="91159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63409" indent="-132535" algn="l" defTabSz="91159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dirty="0"/>
          </a:p>
          <a:p>
            <a:pPr algn="just"/>
            <a:r>
              <a:rPr lang="ru-RU" sz="2000" dirty="0"/>
              <a:t>Конкурс на участие в программе: </a:t>
            </a:r>
            <a:r>
              <a:rPr lang="ru-RU" sz="2000" b="1" dirty="0"/>
              <a:t>1905 заявок </a:t>
            </a:r>
            <a:r>
              <a:rPr lang="ru-RU" sz="2000" dirty="0"/>
              <a:t>от выпускников ведущих вузов страны— </a:t>
            </a:r>
            <a:r>
              <a:rPr lang="ru-RU" sz="2000" b="1" dirty="0"/>
              <a:t>17</a:t>
            </a:r>
            <a:r>
              <a:rPr lang="ru-RU" sz="2000" dirty="0"/>
              <a:t> </a:t>
            </a:r>
            <a:r>
              <a:rPr lang="ru-RU" sz="2000" b="1" dirty="0"/>
              <a:t> </a:t>
            </a:r>
            <a:r>
              <a:rPr lang="ru-RU" sz="2000" dirty="0"/>
              <a:t>человек на </a:t>
            </a:r>
            <a:r>
              <a:rPr lang="ru-RU" sz="2000" dirty="0" err="1"/>
              <a:t>меcто</a:t>
            </a:r>
            <a:r>
              <a:rPr lang="ru-RU" sz="2000" dirty="0"/>
              <a:t> </a:t>
            </a:r>
            <a:endParaRPr lang="en-US" sz="2000" dirty="0"/>
          </a:p>
          <a:p>
            <a:pPr algn="just"/>
            <a:endParaRPr lang="en-US" sz="2000" b="1" dirty="0"/>
          </a:p>
          <a:p>
            <a:pPr algn="just"/>
            <a:r>
              <a:rPr lang="ru-RU" sz="2000" dirty="0"/>
              <a:t>В программе работают</a:t>
            </a:r>
            <a:r>
              <a:rPr lang="ru-RU" sz="2000" b="1" dirty="0"/>
              <a:t>:</a:t>
            </a:r>
          </a:p>
          <a:p>
            <a:pPr algn="just"/>
            <a:endParaRPr lang="en-US" sz="2000" b="1" dirty="0"/>
          </a:p>
          <a:p>
            <a:pPr algn="just"/>
            <a:endParaRPr lang="en-US" sz="2000" b="1" dirty="0"/>
          </a:p>
          <a:p>
            <a:pPr algn="just"/>
            <a:endParaRPr lang="ru-RU" sz="2000" b="1" dirty="0"/>
          </a:p>
          <a:p>
            <a:pPr algn="just">
              <a:buNone/>
            </a:pPr>
            <a:endParaRPr lang="ru-RU" sz="2000" b="1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b="1" dirty="0"/>
          </a:p>
          <a:p>
            <a:pPr algn="just"/>
            <a:r>
              <a:rPr lang="ru-RU" sz="2000" b="1" dirty="0"/>
              <a:t>95% участников </a:t>
            </a:r>
            <a:r>
              <a:rPr lang="ru-RU" sz="2000" dirty="0"/>
              <a:t>из первого набора </a:t>
            </a:r>
            <a:r>
              <a:rPr lang="ru-RU" sz="2000" b="1" dirty="0"/>
              <a:t>инициировали внеурочные и межшкольные проекты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«</a:t>
            </a:r>
            <a:r>
              <a:rPr lang="ru-RU" sz="2000" b="1" dirty="0"/>
              <a:t>Первые победы в пути»:</a:t>
            </a:r>
          </a:p>
          <a:p>
            <a:pPr algn="just">
              <a:buNone/>
            </a:pPr>
            <a:r>
              <a:rPr lang="ru-RU" sz="2000" dirty="0"/>
              <a:t>  - молодые учителя стали </a:t>
            </a:r>
            <a:r>
              <a:rPr lang="ru-RU" sz="2000" b="1" dirty="0"/>
              <a:t>лауреатами педагогических конкурсов </a:t>
            </a:r>
            <a:r>
              <a:rPr lang="ru-RU" sz="2000" dirty="0"/>
              <a:t>«</a:t>
            </a:r>
            <a:r>
              <a:rPr lang="ru-RU" sz="2000" dirty="0" err="1"/>
              <a:t>Педагогическии</a:t>
            </a:r>
            <a:r>
              <a:rPr lang="ru-RU" sz="2000" dirty="0"/>
              <a:t>̆ дебют», «Ученик 2030. А мы к будущему готовы?», олимпиада «</a:t>
            </a:r>
            <a:r>
              <a:rPr lang="ru-RU" sz="2000" dirty="0" err="1"/>
              <a:t>Московскии</a:t>
            </a:r>
            <a:r>
              <a:rPr lang="ru-RU" sz="2000" dirty="0"/>
              <a:t>̆ учитель»</a:t>
            </a:r>
            <a:r>
              <a:rPr lang="en-US" sz="2000" dirty="0"/>
              <a:t>, </a:t>
            </a:r>
            <a:r>
              <a:rPr lang="ru-RU" sz="2000" dirty="0"/>
              <a:t>КИВО </a:t>
            </a:r>
          </a:p>
          <a:p>
            <a:pPr algn="just">
              <a:buNone/>
            </a:pPr>
            <a:r>
              <a:rPr lang="ru-RU" sz="2000" dirty="0"/>
              <a:t>    - ученики (учащиеся обычных школ со средними и низкими результатами в обучении) стали </a:t>
            </a:r>
            <a:r>
              <a:rPr lang="ru-RU" sz="2000" b="1" dirty="0"/>
              <a:t>участниками и призерами 15 олимпиад областного и </a:t>
            </a:r>
            <a:r>
              <a:rPr lang="ru-RU" sz="2000" b="1" dirty="0" err="1"/>
              <a:t>всероссийского</a:t>
            </a:r>
            <a:r>
              <a:rPr lang="ru-RU" sz="2000" b="1" dirty="0"/>
              <a:t> уровня  </a:t>
            </a: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353890"/>
              </p:ext>
            </p:extLst>
          </p:nvPr>
        </p:nvGraphicFramePr>
        <p:xfrm>
          <a:off x="300667" y="1916832"/>
          <a:ext cx="8534753" cy="26517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47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548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27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9135"/>
              </a:tblGrid>
              <a:tr h="577289">
                <a:tc>
                  <a:txBody>
                    <a:bodyPr/>
                    <a:lstStyle/>
                    <a:p>
                      <a:r>
                        <a:rPr lang="ru-RU" sz="1800" kern="0" dirty="0"/>
                        <a:t>123 молодых педагога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0" dirty="0"/>
                        <a:t>40 школ-партнеров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0" dirty="0"/>
                        <a:t>5 регионов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15 600 </a:t>
                      </a:r>
                      <a:r>
                        <a:rPr lang="ru-RU" dirty="0" smtClean="0"/>
                        <a:t>детей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54959">
                <a:tc>
                  <a:txBody>
                    <a:bodyPr/>
                    <a:lstStyle/>
                    <a:p>
                      <a:r>
                        <a:rPr lang="ru-RU" sz="1800" kern="0" dirty="0"/>
                        <a:t>36 участников первого набора</a:t>
                      </a:r>
                      <a:r>
                        <a:rPr lang="en-US" sz="1800" kern="0" dirty="0"/>
                        <a:t>, </a:t>
                      </a:r>
                      <a:r>
                        <a:rPr lang="ru-RU" sz="1800" kern="0" dirty="0"/>
                        <a:t>87 участников второго набора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6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0" dirty="0"/>
                        <a:t>в Тамбовской (7)</a:t>
                      </a:r>
                      <a:r>
                        <a:rPr lang="en-US" sz="2000" kern="0" dirty="0"/>
                        <a:t>, </a:t>
                      </a:r>
                      <a:r>
                        <a:rPr lang="ru-RU" sz="2000" kern="0" dirty="0"/>
                        <a:t>Калужской (</a:t>
                      </a:r>
                      <a:r>
                        <a:rPr lang="en-US" sz="2000" kern="0" dirty="0"/>
                        <a:t>16),</a:t>
                      </a:r>
                      <a:r>
                        <a:rPr lang="ru-RU" sz="2000" kern="0" dirty="0"/>
                        <a:t> Воронежской (</a:t>
                      </a:r>
                      <a:r>
                        <a:rPr lang="en-US" sz="2000" kern="0" dirty="0"/>
                        <a:t>7),</a:t>
                      </a:r>
                      <a:r>
                        <a:rPr lang="ru-RU" sz="2000" kern="0" dirty="0"/>
                        <a:t> Московской (8) областях</a:t>
                      </a:r>
                      <a:r>
                        <a:rPr lang="en-US" sz="2000" kern="0" dirty="0"/>
                        <a:t>,</a:t>
                      </a:r>
                    </a:p>
                    <a:p>
                      <a:pPr marL="0" marR="0" lvl="6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0" dirty="0"/>
                        <a:t>Москве (3</a:t>
                      </a:r>
                      <a:r>
                        <a:rPr lang="ru-RU" sz="2000" kern="0" dirty="0" smtClean="0"/>
                        <a:t>);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6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0" dirty="0"/>
                        <a:t>Воронежская, Московская, Калужская, Тамбовская области, Москва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6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lvl="6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учитель в среднем работает с 130 детьми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4" descr="https://e.mail.ru/cgi-bin/getattach?file=image1.JPG&amp;id=14461980670000000349;0;1&amp;mode=attachment&amp;&amp;x-email=mmar%40mail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158778"/>
            <a:ext cx="1571636" cy="67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72"/>
          <a:stretch>
            <a:fillRect/>
          </a:stretch>
        </p:blipFill>
        <p:spPr>
          <a:xfrm>
            <a:off x="6929453" y="285728"/>
            <a:ext cx="642942" cy="47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4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6917" y="3178"/>
            <a:ext cx="5916450" cy="613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R="264931" algn="r">
              <a:spcBef>
                <a:spcPts val="824"/>
              </a:spcBef>
            </a:pPr>
            <a:r>
              <a:rPr sz="1100" spc="26" dirty="0">
                <a:solidFill>
                  <a:srgbClr val="E23D2D"/>
                </a:solidFill>
                <a:latin typeface="Lucida Sans"/>
                <a:cs typeface="Lucida Sans"/>
              </a:rPr>
              <a:t>10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16918" y="3178"/>
            <a:ext cx="5916222" cy="6852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4817" y="437937"/>
            <a:ext cx="1607802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 marR="4453"/>
            <a:r>
              <a:rPr sz="2600" spc="561" dirty="0">
                <a:solidFill>
                  <a:srgbClr val="049536"/>
                </a:solidFill>
              </a:rPr>
              <a:t>Наши  </a:t>
            </a:r>
            <a:r>
              <a:rPr sz="2600" spc="517" dirty="0">
                <a:solidFill>
                  <a:srgbClr val="049536"/>
                </a:solidFill>
              </a:rPr>
              <a:t>у</a:t>
            </a:r>
            <a:r>
              <a:rPr sz="2600" spc="570" dirty="0">
                <a:solidFill>
                  <a:srgbClr val="049536"/>
                </a:solidFill>
              </a:rPr>
              <a:t>ч</a:t>
            </a:r>
            <a:r>
              <a:rPr sz="2600" spc="653" dirty="0">
                <a:solidFill>
                  <a:srgbClr val="049536"/>
                </a:solidFill>
              </a:rPr>
              <a:t>и</a:t>
            </a:r>
            <a:r>
              <a:rPr sz="2600" spc="469" dirty="0">
                <a:solidFill>
                  <a:srgbClr val="049536"/>
                </a:solidFill>
              </a:rPr>
              <a:t>т</a:t>
            </a:r>
            <a:r>
              <a:rPr sz="2600" spc="96" dirty="0">
                <a:solidFill>
                  <a:srgbClr val="049536"/>
                </a:solidFill>
              </a:rPr>
              <a:t>е</a:t>
            </a:r>
            <a:r>
              <a:rPr sz="2600" spc="337" dirty="0">
                <a:solidFill>
                  <a:srgbClr val="049536"/>
                </a:solidFill>
              </a:rPr>
              <a:t>л</a:t>
            </a:r>
            <a:r>
              <a:rPr sz="2600" spc="351" dirty="0">
                <a:solidFill>
                  <a:srgbClr val="049536"/>
                </a:solidFill>
              </a:rPr>
              <a:t>я</a:t>
            </a:r>
            <a:endParaRPr sz="2600" dirty="0">
              <a:solidFill>
                <a:srgbClr val="049536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528" y="2564904"/>
            <a:ext cx="2435026" cy="1496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 marR="4453">
              <a:lnSpc>
                <a:spcPct val="108300"/>
              </a:lnSpc>
            </a:pPr>
            <a:r>
              <a:rPr b="1" spc="443" dirty="0">
                <a:cs typeface="Arial"/>
              </a:rPr>
              <a:t>Мы </a:t>
            </a:r>
            <a:r>
              <a:rPr b="1" spc="307" dirty="0">
                <a:cs typeface="Arial"/>
              </a:rPr>
              <a:t>приводим </a:t>
            </a:r>
            <a:r>
              <a:rPr b="1" spc="232" dirty="0">
                <a:cs typeface="Arial"/>
              </a:rPr>
              <a:t>в  </a:t>
            </a:r>
            <a:r>
              <a:rPr b="1" spc="302" dirty="0">
                <a:cs typeface="Arial"/>
              </a:rPr>
              <a:t>школу</a:t>
            </a:r>
            <a:r>
              <a:rPr b="1" spc="-79" dirty="0">
                <a:cs typeface="Arial"/>
              </a:rPr>
              <a:t> </a:t>
            </a:r>
            <a:r>
              <a:rPr b="1" spc="223" dirty="0">
                <a:cs typeface="Arial"/>
              </a:rPr>
              <a:t>учителей</a:t>
            </a:r>
            <a:r>
              <a:rPr b="1" spc="223" dirty="0">
                <a:cs typeface="Lucida Sans"/>
              </a:rPr>
              <a:t>,  </a:t>
            </a:r>
            <a:r>
              <a:rPr b="1" spc="210" dirty="0">
                <a:cs typeface="Arial"/>
              </a:rPr>
              <a:t>для </a:t>
            </a:r>
            <a:r>
              <a:rPr b="1" spc="276" dirty="0">
                <a:cs typeface="Arial"/>
              </a:rPr>
              <a:t>которых  </a:t>
            </a:r>
            <a:r>
              <a:rPr b="1" spc="337" dirty="0">
                <a:cs typeface="Arial"/>
              </a:rPr>
              <a:t>каждый ученик  </a:t>
            </a:r>
            <a:r>
              <a:rPr b="1" spc="237" dirty="0">
                <a:cs typeface="Arial"/>
              </a:rPr>
              <a:t>самоценен</a:t>
            </a:r>
            <a:r>
              <a:rPr lang="ru-RU" b="1" spc="237" dirty="0">
                <a:cs typeface="Arial"/>
              </a:rPr>
              <a:t>.</a:t>
            </a:r>
            <a:endParaRPr b="1" dirty="0"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528" y="4509120"/>
            <a:ext cx="2520280" cy="1430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 marR="4453">
              <a:lnSpc>
                <a:spcPct val="111100"/>
              </a:lnSpc>
            </a:pPr>
            <a:r>
              <a:rPr sz="1400" spc="210" dirty="0">
                <a:solidFill>
                  <a:srgbClr val="231F20"/>
                </a:solidFill>
                <a:cs typeface="Arial"/>
              </a:rPr>
              <a:t>Они </a:t>
            </a:r>
            <a:r>
              <a:rPr sz="1400" spc="179" dirty="0">
                <a:solidFill>
                  <a:srgbClr val="231F20"/>
                </a:solidFill>
                <a:cs typeface="Arial"/>
              </a:rPr>
              <a:t>меняют </a:t>
            </a:r>
            <a:r>
              <a:rPr sz="1400" spc="162" dirty="0">
                <a:solidFill>
                  <a:srgbClr val="231F20"/>
                </a:solidFill>
                <a:cs typeface="Arial"/>
              </a:rPr>
              <a:t>отношение  </a:t>
            </a:r>
            <a:r>
              <a:rPr sz="1400" spc="267" dirty="0">
                <a:solidFill>
                  <a:srgbClr val="231F20"/>
                </a:solidFill>
                <a:cs typeface="Arial"/>
              </a:rPr>
              <a:t>к</a:t>
            </a:r>
            <a:r>
              <a:rPr sz="1400" spc="-18" dirty="0">
                <a:solidFill>
                  <a:srgbClr val="231F20"/>
                </a:solidFill>
                <a:cs typeface="Arial"/>
              </a:rPr>
              <a:t> </a:t>
            </a:r>
            <a:r>
              <a:rPr sz="1400" spc="206" dirty="0">
                <a:solidFill>
                  <a:srgbClr val="231F20"/>
                </a:solidFill>
                <a:cs typeface="Arial"/>
              </a:rPr>
              <a:t>ученику</a:t>
            </a:r>
            <a:r>
              <a:rPr sz="1400" spc="263" dirty="0">
                <a:solidFill>
                  <a:srgbClr val="231F20"/>
                </a:solidFill>
                <a:cs typeface="Arial"/>
              </a:rPr>
              <a:t> </a:t>
            </a:r>
            <a:r>
              <a:rPr sz="1400" spc="250" dirty="0">
                <a:solidFill>
                  <a:srgbClr val="231F20"/>
                </a:solidFill>
                <a:cs typeface="Arial"/>
              </a:rPr>
              <a:t>и</a:t>
            </a:r>
            <a:r>
              <a:rPr sz="1400" spc="-18" dirty="0">
                <a:solidFill>
                  <a:srgbClr val="231F20"/>
                </a:solidFill>
                <a:cs typeface="Arial"/>
              </a:rPr>
              <a:t> </a:t>
            </a:r>
            <a:r>
              <a:rPr sz="1400" spc="140" dirty="0">
                <a:solidFill>
                  <a:srgbClr val="231F20"/>
                </a:solidFill>
                <a:cs typeface="Arial"/>
              </a:rPr>
              <a:t>преобразуют  </a:t>
            </a:r>
            <a:r>
              <a:rPr sz="1400" spc="193" dirty="0">
                <a:solidFill>
                  <a:srgbClr val="231F20"/>
                </a:solidFill>
                <a:cs typeface="Arial"/>
              </a:rPr>
              <a:t>школьную</a:t>
            </a:r>
            <a:r>
              <a:rPr sz="1400" spc="-175" dirty="0">
                <a:solidFill>
                  <a:srgbClr val="231F20"/>
                </a:solidFill>
                <a:cs typeface="Arial"/>
              </a:rPr>
              <a:t> </a:t>
            </a:r>
            <a:r>
              <a:rPr sz="1400" spc="118" dirty="0">
                <a:solidFill>
                  <a:srgbClr val="231F20"/>
                </a:solidFill>
                <a:cs typeface="Arial"/>
              </a:rPr>
              <a:t>среду </a:t>
            </a:r>
            <a:r>
              <a:rPr sz="1400" spc="-70" dirty="0">
                <a:solidFill>
                  <a:srgbClr val="231F20"/>
                </a:solidFill>
                <a:cs typeface="Lucida Sans"/>
              </a:rPr>
              <a:t>—</a:t>
            </a:r>
            <a:endParaRPr sz="1400" dirty="0">
              <a:cs typeface="Lucida Sans"/>
            </a:endParaRPr>
          </a:p>
          <a:p>
            <a:pPr marL="11132" marR="513164">
              <a:lnSpc>
                <a:spcPct val="111100"/>
              </a:lnSpc>
            </a:pPr>
            <a:r>
              <a:rPr sz="1400" spc="136" dirty="0">
                <a:solidFill>
                  <a:srgbClr val="231F20"/>
                </a:solidFill>
                <a:cs typeface="Arial"/>
              </a:rPr>
              <a:t>в</a:t>
            </a:r>
            <a:r>
              <a:rPr sz="1400" spc="-44" dirty="0">
                <a:solidFill>
                  <a:srgbClr val="231F20"/>
                </a:solidFill>
                <a:cs typeface="Arial"/>
              </a:rPr>
              <a:t> </a:t>
            </a:r>
            <a:r>
              <a:rPr sz="1400" spc="167" dirty="0">
                <a:solidFill>
                  <a:srgbClr val="231F20"/>
                </a:solidFill>
                <a:cs typeface="Arial"/>
              </a:rPr>
              <a:t>дружественную</a:t>
            </a:r>
            <a:r>
              <a:rPr sz="1400" spc="-44" dirty="0">
                <a:solidFill>
                  <a:srgbClr val="231F20"/>
                </a:solidFill>
                <a:cs typeface="Arial"/>
              </a:rPr>
              <a:t> </a:t>
            </a:r>
            <a:r>
              <a:rPr sz="1400" spc="250" dirty="0">
                <a:solidFill>
                  <a:srgbClr val="231F20"/>
                </a:solidFill>
                <a:cs typeface="Arial"/>
              </a:rPr>
              <a:t>и  </a:t>
            </a:r>
            <a:r>
              <a:rPr sz="1400" spc="201" dirty="0">
                <a:solidFill>
                  <a:srgbClr val="231F20"/>
                </a:solidFill>
                <a:cs typeface="Arial"/>
              </a:rPr>
              <a:t>мотивирующую</a:t>
            </a:r>
            <a:endParaRPr sz="1400" dirty="0">
              <a:cs typeface="Arial"/>
            </a:endParaRPr>
          </a:p>
          <a:p>
            <a:pPr marL="11132">
              <a:spcBef>
                <a:spcPts val="140"/>
              </a:spcBef>
            </a:pPr>
            <a:r>
              <a:rPr sz="1400" spc="267" dirty="0">
                <a:solidFill>
                  <a:srgbClr val="231F20"/>
                </a:solidFill>
                <a:cs typeface="Arial"/>
              </a:rPr>
              <a:t>к</a:t>
            </a:r>
            <a:r>
              <a:rPr sz="1400" spc="-22" dirty="0">
                <a:solidFill>
                  <a:srgbClr val="231F20"/>
                </a:solidFill>
                <a:cs typeface="Arial"/>
              </a:rPr>
              <a:t> </a:t>
            </a:r>
            <a:r>
              <a:rPr sz="1400" spc="184" dirty="0">
                <a:solidFill>
                  <a:srgbClr val="231F20"/>
                </a:solidFill>
                <a:cs typeface="Arial"/>
              </a:rPr>
              <a:t>познанию</a:t>
            </a:r>
            <a:r>
              <a:rPr sz="1400" spc="-22" dirty="0">
                <a:solidFill>
                  <a:srgbClr val="231F20"/>
                </a:solidFill>
                <a:cs typeface="Arial"/>
              </a:rPr>
              <a:t> </a:t>
            </a:r>
            <a:r>
              <a:rPr sz="1400" spc="250" dirty="0">
                <a:solidFill>
                  <a:srgbClr val="231F20"/>
                </a:solidFill>
                <a:cs typeface="Arial"/>
              </a:rPr>
              <a:t>и</a:t>
            </a:r>
            <a:r>
              <a:rPr sz="1400" spc="-22" dirty="0">
                <a:solidFill>
                  <a:srgbClr val="231F20"/>
                </a:solidFill>
                <a:cs typeface="Arial"/>
              </a:rPr>
              <a:t> </a:t>
            </a:r>
            <a:r>
              <a:rPr sz="1400" spc="131" dirty="0">
                <a:solidFill>
                  <a:srgbClr val="231F20"/>
                </a:solidFill>
                <a:cs typeface="Arial"/>
              </a:rPr>
              <a:t>созиданию</a:t>
            </a:r>
            <a:r>
              <a:rPr sz="1400" spc="131" dirty="0">
                <a:solidFill>
                  <a:srgbClr val="231F20"/>
                </a:solidFill>
                <a:cs typeface="Lucida Sans"/>
              </a:rPr>
              <a:t>.</a:t>
            </a:r>
            <a:endParaRPr sz="1400" dirty="0"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66021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4928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«Не тот учитель, кто получает воспитание и образование учителя, а тот, у кого есть внутренняя уверенность в том, что он есть, должен быть и не может быть иным» (Л. Н. Толстой).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«Я пришел в школу, потому что чувствую свое призвание и хочу внести свой вклад в преображение системы образования в России, начиная с малых, но твердых шагов. Сотрудничая с директорами, учителями, родителями и учениками (по принципу лидерства 360°), я и другие участники проекта сможем посеять зерна перемен. Я верю, что проект «Учитель для России», объединяющий усилия целеустремленных и преисполненных оптимизма молодых людей, – это яркая страница как в моей личной биографии, так и в истории образования современной России.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563888" y="548680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Участник программы Станислав Янкевич об участии в проекте</a:t>
            </a:r>
          </a:p>
          <a:p>
            <a:r>
              <a:rPr lang="ru-RU" dirty="0"/>
              <a:t>Экономический факультет МГЛУ</a:t>
            </a:r>
          </a:p>
          <a:p>
            <a:endParaRPr lang="ru-RU" b="1" dirty="0"/>
          </a:p>
          <a:p>
            <a:r>
              <a:rPr lang="en-US" dirty="0" err="1"/>
              <a:t>Учитель</a:t>
            </a:r>
            <a:r>
              <a:rPr lang="en-US" dirty="0"/>
              <a:t> </a:t>
            </a:r>
            <a:r>
              <a:rPr lang="en-US" dirty="0" err="1"/>
              <a:t>истории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обществознания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СОШ №3 </a:t>
            </a:r>
            <a:r>
              <a:rPr lang="en-US" dirty="0" err="1"/>
              <a:t>города</a:t>
            </a:r>
            <a:r>
              <a:rPr lang="en-US" dirty="0"/>
              <a:t> </a:t>
            </a:r>
            <a:r>
              <a:rPr lang="en-US" dirty="0" err="1"/>
              <a:t>Балабаново</a:t>
            </a:r>
            <a:endParaRPr lang="en-US" dirty="0"/>
          </a:p>
          <a:p>
            <a:endParaRPr lang="ru-RU" b="1" dirty="0"/>
          </a:p>
          <a:p>
            <a:endParaRPr lang="en-US" b="1" dirty="0"/>
          </a:p>
        </p:txBody>
      </p:sp>
      <p:pic>
        <p:nvPicPr>
          <p:cNvPr id="7" name="Picture 6" descr="Screen Shot 2016-11-02 at 16.46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5560"/>
            <a:ext cx="2736304" cy="271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7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229600" cy="596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 marR="4453">
              <a:lnSpc>
                <a:spcPct val="108300"/>
              </a:lnSpc>
            </a:pPr>
            <a:r>
              <a:rPr spc="324" dirty="0">
                <a:solidFill>
                  <a:srgbClr val="008000"/>
                </a:solidFill>
              </a:rPr>
              <a:t>Как</a:t>
            </a:r>
            <a:r>
              <a:rPr spc="-18" dirty="0">
                <a:solidFill>
                  <a:srgbClr val="008000"/>
                </a:solidFill>
              </a:rPr>
              <a:t> </a:t>
            </a:r>
            <a:r>
              <a:rPr spc="346" dirty="0">
                <a:solidFill>
                  <a:srgbClr val="008000"/>
                </a:solidFill>
              </a:rPr>
              <a:t>наши</a:t>
            </a:r>
            <a:r>
              <a:rPr spc="-18" dirty="0">
                <a:solidFill>
                  <a:srgbClr val="008000"/>
                </a:solidFill>
              </a:rPr>
              <a:t> </a:t>
            </a:r>
            <a:r>
              <a:rPr spc="272" dirty="0">
                <a:solidFill>
                  <a:srgbClr val="008000"/>
                </a:solidFill>
              </a:rPr>
              <a:t>учителя</a:t>
            </a:r>
            <a:r>
              <a:rPr spc="-18" dirty="0">
                <a:solidFill>
                  <a:srgbClr val="008000"/>
                </a:solidFill>
              </a:rPr>
              <a:t> </a:t>
            </a:r>
            <a:r>
              <a:rPr spc="298" dirty="0">
                <a:solidFill>
                  <a:srgbClr val="008000"/>
                </a:solidFill>
              </a:rPr>
              <a:t>меняют</a:t>
            </a:r>
            <a:r>
              <a:rPr spc="-18" dirty="0">
                <a:solidFill>
                  <a:srgbClr val="008000"/>
                </a:solidFill>
              </a:rPr>
              <a:t> </a:t>
            </a:r>
            <a:r>
              <a:rPr spc="193" dirty="0">
                <a:solidFill>
                  <a:srgbClr val="008000"/>
                </a:solidFill>
              </a:rPr>
              <a:t>среду</a:t>
            </a:r>
            <a:r>
              <a:rPr spc="-18" dirty="0">
                <a:solidFill>
                  <a:srgbClr val="008000"/>
                </a:solidFill>
              </a:rPr>
              <a:t> </a:t>
            </a:r>
            <a:r>
              <a:rPr spc="232" dirty="0">
                <a:solidFill>
                  <a:srgbClr val="008000"/>
                </a:solidFill>
              </a:rPr>
              <a:t>в</a:t>
            </a:r>
            <a:r>
              <a:rPr spc="-18" dirty="0">
                <a:solidFill>
                  <a:srgbClr val="008000"/>
                </a:solidFill>
              </a:rPr>
              <a:t> </a:t>
            </a:r>
            <a:r>
              <a:rPr spc="184" dirty="0">
                <a:solidFill>
                  <a:srgbClr val="008000"/>
                </a:solidFill>
              </a:rPr>
              <a:t>школе</a:t>
            </a:r>
            <a:r>
              <a:rPr spc="184" dirty="0">
                <a:solidFill>
                  <a:srgbClr val="008000"/>
                </a:solidFill>
                <a:latin typeface="Lucida Sans"/>
                <a:cs typeface="Lucida Sans"/>
              </a:rPr>
              <a:t>:</a:t>
            </a:r>
            <a:r>
              <a:rPr spc="-83" dirty="0">
                <a:solidFill>
                  <a:srgbClr val="008000"/>
                </a:solidFill>
                <a:latin typeface="Lucida Sans"/>
                <a:cs typeface="Lucida Sans"/>
              </a:rPr>
              <a:t> </a:t>
            </a:r>
            <a:r>
              <a:rPr spc="307" dirty="0">
                <a:solidFill>
                  <a:srgbClr val="008000"/>
                </a:solidFill>
              </a:rPr>
              <a:t>примеры  </a:t>
            </a:r>
            <a:r>
              <a:rPr spc="276" dirty="0">
                <a:solidFill>
                  <a:srgbClr val="008000"/>
                </a:solidFill>
              </a:rPr>
              <a:t>внеурочной</a:t>
            </a:r>
            <a:r>
              <a:rPr spc="-26" dirty="0">
                <a:solidFill>
                  <a:srgbClr val="008000"/>
                </a:solidFill>
              </a:rPr>
              <a:t> </a:t>
            </a:r>
            <a:r>
              <a:rPr spc="416" dirty="0">
                <a:solidFill>
                  <a:srgbClr val="008000"/>
                </a:solidFill>
              </a:rPr>
              <a:t>и</a:t>
            </a:r>
            <a:r>
              <a:rPr spc="-26" dirty="0">
                <a:solidFill>
                  <a:srgbClr val="008000"/>
                </a:solidFill>
              </a:rPr>
              <a:t> </a:t>
            </a:r>
            <a:r>
              <a:rPr spc="232" dirty="0">
                <a:solidFill>
                  <a:srgbClr val="008000"/>
                </a:solidFill>
              </a:rPr>
              <a:t>волонтерской</a:t>
            </a:r>
            <a:r>
              <a:rPr spc="-26" dirty="0">
                <a:solidFill>
                  <a:srgbClr val="008000"/>
                </a:solidFill>
              </a:rPr>
              <a:t> </a:t>
            </a:r>
            <a:r>
              <a:rPr spc="223" dirty="0">
                <a:solidFill>
                  <a:srgbClr val="008000"/>
                </a:solidFill>
              </a:rPr>
              <a:t>деятельности</a:t>
            </a:r>
          </a:p>
        </p:txBody>
      </p:sp>
      <p:sp>
        <p:nvSpPr>
          <p:cNvPr id="4" name="object 4"/>
          <p:cNvSpPr/>
          <p:nvPr/>
        </p:nvSpPr>
        <p:spPr>
          <a:xfrm>
            <a:off x="323528" y="1124744"/>
            <a:ext cx="2520280" cy="1944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2987824" y="1052736"/>
            <a:ext cx="5760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Ярослав</a:t>
            </a:r>
            <a:r>
              <a:rPr lang="en-US" b="1" dirty="0"/>
              <a:t> </a:t>
            </a:r>
            <a:r>
              <a:rPr lang="en-US" b="1" dirty="0" err="1"/>
              <a:t>Артюхин</a:t>
            </a:r>
            <a:r>
              <a:rPr lang="en-US" b="1" dirty="0"/>
              <a:t> </a:t>
            </a:r>
          </a:p>
          <a:p>
            <a:r>
              <a:rPr lang="en-US" dirty="0" err="1"/>
              <a:t>Российская</a:t>
            </a:r>
            <a:r>
              <a:rPr lang="en-US" dirty="0"/>
              <a:t> </a:t>
            </a:r>
            <a:r>
              <a:rPr lang="en-US" dirty="0" err="1"/>
              <a:t>академия</a:t>
            </a:r>
            <a:r>
              <a:rPr lang="en-US" dirty="0"/>
              <a:t> </a:t>
            </a:r>
            <a:r>
              <a:rPr lang="en-US" dirty="0" err="1"/>
              <a:t>народного</a:t>
            </a:r>
            <a:r>
              <a:rPr lang="en-US" dirty="0"/>
              <a:t> </a:t>
            </a:r>
            <a:r>
              <a:rPr lang="en-US" dirty="0" err="1"/>
              <a:t>хозяйства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государственнои</a:t>
            </a:r>
            <a:r>
              <a:rPr lang="en-US" dirty="0"/>
              <a:t>̆ </a:t>
            </a:r>
            <a:r>
              <a:rPr lang="en-US" dirty="0" err="1"/>
              <a:t>службы</a:t>
            </a:r>
            <a:r>
              <a:rPr lang="en-US" dirty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Президенте</a:t>
            </a:r>
            <a:r>
              <a:rPr lang="en-US" dirty="0"/>
              <a:t> РФ </a:t>
            </a:r>
          </a:p>
          <a:p>
            <a:endParaRPr lang="en-US" dirty="0"/>
          </a:p>
          <a:p>
            <a:pPr algn="just"/>
            <a:r>
              <a:rPr lang="en-US" dirty="0" err="1"/>
              <a:t>Учитель</a:t>
            </a:r>
            <a:r>
              <a:rPr lang="en-US" dirty="0"/>
              <a:t> </a:t>
            </a:r>
            <a:r>
              <a:rPr lang="en-US" dirty="0" err="1"/>
              <a:t>истории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обществознания</a:t>
            </a:r>
            <a:r>
              <a:rPr lang="en-US" dirty="0"/>
              <a:t>, </a:t>
            </a:r>
            <a:r>
              <a:rPr lang="en-US" dirty="0" err="1"/>
              <a:t>предметов</a:t>
            </a:r>
            <a:r>
              <a:rPr lang="en-US" dirty="0"/>
              <a:t> </a:t>
            </a:r>
            <a:r>
              <a:rPr lang="en-US" dirty="0" err="1"/>
              <a:t>социоэкономического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правового</a:t>
            </a:r>
            <a:r>
              <a:rPr lang="en-US" dirty="0"/>
              <a:t> </a:t>
            </a:r>
            <a:r>
              <a:rPr lang="en-US" dirty="0" err="1"/>
              <a:t>профиля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Никифоровскии</a:t>
            </a:r>
            <a:r>
              <a:rPr lang="en-US" dirty="0"/>
              <a:t>̆ </a:t>
            </a:r>
            <a:r>
              <a:rPr lang="en-US" dirty="0" err="1"/>
              <a:t>район</a:t>
            </a:r>
            <a:r>
              <a:rPr lang="en-US" dirty="0"/>
              <a:t> </a:t>
            </a:r>
            <a:r>
              <a:rPr lang="en-US" dirty="0" err="1"/>
              <a:t>Никифоровская</a:t>
            </a:r>
            <a:r>
              <a:rPr lang="en-US" dirty="0"/>
              <a:t> СОШ No1 </a:t>
            </a:r>
            <a:r>
              <a:rPr lang="en-US" dirty="0" err="1"/>
              <a:t>Сабуро-покровскии</a:t>
            </a:r>
            <a:r>
              <a:rPr lang="en-US" dirty="0"/>
              <a:t>̆ </a:t>
            </a:r>
            <a:r>
              <a:rPr lang="en-US" dirty="0" err="1"/>
              <a:t>филиал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429000"/>
            <a:ext cx="9036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«</a:t>
            </a:r>
            <a:r>
              <a:rPr lang="en-US" b="1" dirty="0" err="1"/>
              <a:t>Нужные</a:t>
            </a:r>
            <a:r>
              <a:rPr lang="en-US" b="1" dirty="0"/>
              <a:t> </a:t>
            </a:r>
            <a:r>
              <a:rPr lang="en-US" b="1" dirty="0" err="1"/>
              <a:t>книги</a:t>
            </a:r>
            <a:r>
              <a:rPr lang="en-US" b="1" dirty="0"/>
              <a:t>» </a:t>
            </a:r>
            <a:r>
              <a:rPr lang="en-US" dirty="0"/>
              <a:t>— </a:t>
            </a:r>
            <a:r>
              <a:rPr lang="en-US" dirty="0" err="1"/>
              <a:t>свободное</a:t>
            </a:r>
            <a:r>
              <a:rPr lang="en-US" dirty="0"/>
              <a:t> </a:t>
            </a:r>
            <a:r>
              <a:rPr lang="en-US" dirty="0" err="1"/>
              <a:t>чтение</a:t>
            </a:r>
            <a:r>
              <a:rPr lang="en-US" dirty="0"/>
              <a:t> </a:t>
            </a:r>
            <a:r>
              <a:rPr lang="en-US" dirty="0" err="1"/>
              <a:t>классических</a:t>
            </a:r>
            <a:r>
              <a:rPr lang="en-US" dirty="0"/>
              <a:t> </a:t>
            </a:r>
            <a:r>
              <a:rPr lang="en-US" dirty="0" err="1"/>
              <a:t>книг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статеи</a:t>
            </a:r>
            <a:r>
              <a:rPr lang="en-US" dirty="0"/>
              <a:t>̆, </a:t>
            </a:r>
            <a:r>
              <a:rPr lang="en-US" dirty="0" err="1"/>
              <a:t>посвященных</a:t>
            </a:r>
            <a:r>
              <a:rPr lang="en-US" dirty="0"/>
              <a:t> </a:t>
            </a:r>
            <a:r>
              <a:rPr lang="en-US" dirty="0" err="1"/>
              <a:t>изучаемым</a:t>
            </a:r>
            <a:r>
              <a:rPr lang="en-US" dirty="0"/>
              <a:t> </a:t>
            </a:r>
            <a:r>
              <a:rPr lang="en-US" dirty="0" err="1"/>
              <a:t>темам</a:t>
            </a:r>
            <a:r>
              <a:rPr lang="en-US" dirty="0"/>
              <a:t>. </a:t>
            </a:r>
            <a:r>
              <a:rPr lang="en-US" dirty="0" err="1"/>
              <a:t>Пример</a:t>
            </a:r>
            <a:r>
              <a:rPr lang="en-US" dirty="0"/>
              <a:t> </a:t>
            </a:r>
            <a:r>
              <a:rPr lang="en-US" dirty="0" err="1"/>
              <a:t>каникулярного</a:t>
            </a:r>
            <a:r>
              <a:rPr lang="en-US" dirty="0"/>
              <a:t> </a:t>
            </a:r>
            <a:r>
              <a:rPr lang="en-US" dirty="0" err="1"/>
              <a:t>чтения</a:t>
            </a:r>
            <a:r>
              <a:rPr lang="en-US" dirty="0"/>
              <a:t>: «</a:t>
            </a:r>
            <a:r>
              <a:rPr lang="en-US" dirty="0" err="1"/>
              <a:t>Трактат</a:t>
            </a:r>
            <a:r>
              <a:rPr lang="en-US" dirty="0"/>
              <a:t> </a:t>
            </a:r>
            <a:r>
              <a:rPr lang="en-US" dirty="0" err="1"/>
              <a:t>о</a:t>
            </a:r>
            <a:r>
              <a:rPr lang="en-US" dirty="0"/>
              <a:t> 36 </a:t>
            </a:r>
            <a:r>
              <a:rPr lang="en-US" dirty="0" err="1"/>
              <a:t>стратагемах</a:t>
            </a:r>
            <a:r>
              <a:rPr lang="en-US" dirty="0"/>
              <a:t>»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один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основных</a:t>
            </a:r>
            <a:r>
              <a:rPr lang="en-US" dirty="0"/>
              <a:t> </a:t>
            </a:r>
            <a:r>
              <a:rPr lang="en-US" dirty="0" err="1"/>
              <a:t>текстов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политологии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теории</a:t>
            </a:r>
            <a:r>
              <a:rPr lang="en-US" dirty="0"/>
              <a:t> </a:t>
            </a:r>
            <a:r>
              <a:rPr lang="en-US" dirty="0" err="1"/>
              <a:t>управления</a:t>
            </a:r>
            <a:r>
              <a:rPr lang="en-US" dirty="0"/>
              <a:t>. </a:t>
            </a:r>
          </a:p>
          <a:p>
            <a:pPr algn="just"/>
            <a:r>
              <a:rPr lang="en-US" b="1" dirty="0"/>
              <a:t>«</a:t>
            </a:r>
            <a:r>
              <a:rPr lang="en-US" b="1" dirty="0" err="1"/>
              <a:t>Культурныи</a:t>
            </a:r>
            <a:r>
              <a:rPr lang="en-US" b="1" dirty="0"/>
              <a:t>̆ </a:t>
            </a:r>
            <a:r>
              <a:rPr lang="en-US" b="1" dirty="0" err="1"/>
              <a:t>код</a:t>
            </a:r>
            <a:r>
              <a:rPr lang="en-US" b="1" dirty="0"/>
              <a:t>» </a:t>
            </a:r>
            <a:r>
              <a:rPr lang="en-US" dirty="0"/>
              <a:t>— </a:t>
            </a:r>
            <a:r>
              <a:rPr lang="en-US" dirty="0" err="1"/>
              <a:t>открытые</a:t>
            </a:r>
            <a:r>
              <a:rPr lang="en-US" dirty="0"/>
              <a:t> </a:t>
            </a:r>
            <a:r>
              <a:rPr lang="en-US" dirty="0" err="1"/>
              <a:t>книжные</a:t>
            </a:r>
            <a:r>
              <a:rPr lang="en-US" dirty="0"/>
              <a:t> </a:t>
            </a:r>
            <a:r>
              <a:rPr lang="en-US" dirty="0" err="1"/>
              <a:t>полки</a:t>
            </a:r>
            <a:r>
              <a:rPr lang="en-US" dirty="0"/>
              <a:t> (</a:t>
            </a:r>
            <a:r>
              <a:rPr lang="en-US" dirty="0" err="1"/>
              <a:t>собрание</a:t>
            </a:r>
            <a:r>
              <a:rPr lang="ru-RU" dirty="0"/>
              <a:t> </a:t>
            </a:r>
            <a:r>
              <a:rPr lang="en-US" dirty="0"/>
              <a:t>«</a:t>
            </a:r>
            <a:r>
              <a:rPr lang="en-US" dirty="0" err="1"/>
              <a:t>новои</a:t>
            </a:r>
            <a:r>
              <a:rPr lang="en-US" dirty="0"/>
              <a:t>̆ </a:t>
            </a:r>
            <a:r>
              <a:rPr lang="en-US" dirty="0" err="1"/>
              <a:t>классики</a:t>
            </a:r>
            <a:r>
              <a:rPr lang="en-US" dirty="0"/>
              <a:t>», </a:t>
            </a:r>
            <a:r>
              <a:rPr lang="en-US" dirty="0" err="1"/>
              <a:t>Воннегут</a:t>
            </a:r>
            <a:r>
              <a:rPr lang="en-US" dirty="0"/>
              <a:t>, </a:t>
            </a:r>
            <a:r>
              <a:rPr lang="en-US" dirty="0" err="1"/>
              <a:t>Хаксли</a:t>
            </a:r>
            <a:r>
              <a:rPr lang="en-US" dirty="0"/>
              <a:t>, </a:t>
            </a:r>
            <a:r>
              <a:rPr lang="en-US" dirty="0" err="1"/>
              <a:t>Бёрджес</a:t>
            </a:r>
            <a:r>
              <a:rPr lang="en-US" dirty="0"/>
              <a:t>, </a:t>
            </a:r>
            <a:r>
              <a:rPr lang="en-US" dirty="0" err="1"/>
              <a:t>Пелевин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т.д</a:t>
            </a:r>
            <a:r>
              <a:rPr lang="en-US" dirty="0"/>
              <a:t>). </a:t>
            </a:r>
          </a:p>
          <a:p>
            <a:pPr algn="just"/>
            <a:r>
              <a:rPr lang="en-US" b="1" dirty="0"/>
              <a:t>«</a:t>
            </a:r>
            <a:r>
              <a:rPr lang="en-US" b="1" dirty="0" err="1"/>
              <a:t>Эрудиты</a:t>
            </a:r>
            <a:r>
              <a:rPr lang="en-US" b="1" dirty="0"/>
              <a:t>» </a:t>
            </a:r>
            <a:r>
              <a:rPr lang="en-US" dirty="0"/>
              <a:t>— </a:t>
            </a:r>
            <a:r>
              <a:rPr lang="en-US" dirty="0" err="1"/>
              <a:t>занятия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en-US" dirty="0" err="1"/>
              <a:t>посвященные</a:t>
            </a:r>
            <a:r>
              <a:rPr lang="en-US" dirty="0"/>
              <a:t> </a:t>
            </a:r>
            <a:r>
              <a:rPr lang="en-US" dirty="0" err="1"/>
              <a:t>основным</a:t>
            </a:r>
            <a:r>
              <a:rPr lang="en-US" dirty="0"/>
              <a:t> </a:t>
            </a:r>
            <a:r>
              <a:rPr lang="en-US" dirty="0" err="1"/>
              <a:t>способам</a:t>
            </a:r>
            <a:r>
              <a:rPr lang="en-US" dirty="0"/>
              <a:t> </a:t>
            </a:r>
            <a:r>
              <a:rPr lang="en-US" dirty="0" err="1"/>
              <a:t>работы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информациеи</a:t>
            </a:r>
            <a:r>
              <a:rPr lang="en-US" dirty="0"/>
              <a:t>̆, </a:t>
            </a:r>
            <a:r>
              <a:rPr lang="en-US" dirty="0" err="1"/>
              <a:t>начиная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работы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текстами</a:t>
            </a:r>
            <a:r>
              <a:rPr lang="en-US" dirty="0"/>
              <a:t>, </a:t>
            </a:r>
            <a:r>
              <a:rPr lang="en-US" dirty="0" err="1"/>
              <a:t>заканчивая</a:t>
            </a:r>
            <a:r>
              <a:rPr lang="en-US" dirty="0"/>
              <a:t> </a:t>
            </a:r>
            <a:r>
              <a:rPr lang="en-US" dirty="0" err="1"/>
              <a:t>построением</a:t>
            </a:r>
            <a:r>
              <a:rPr lang="en-US" dirty="0"/>
              <a:t> </a:t>
            </a:r>
            <a:r>
              <a:rPr lang="en-US" dirty="0" err="1"/>
              <a:t>ментальных</a:t>
            </a:r>
            <a:r>
              <a:rPr lang="en-US" dirty="0"/>
              <a:t> </a:t>
            </a:r>
            <a:r>
              <a:rPr lang="en-US" dirty="0" err="1"/>
              <a:t>карт</a:t>
            </a:r>
            <a:r>
              <a:rPr lang="en-US" dirty="0"/>
              <a:t>, </a:t>
            </a:r>
            <a:r>
              <a:rPr lang="en-US" dirty="0" err="1"/>
              <a:t>диаграмм</a:t>
            </a:r>
            <a:r>
              <a:rPr lang="en-US" dirty="0"/>
              <a:t> </a:t>
            </a:r>
            <a:r>
              <a:rPr lang="en-US" dirty="0" err="1"/>
              <a:t>Ганта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т.д</a:t>
            </a:r>
            <a:r>
              <a:rPr lang="en-US" dirty="0"/>
              <a:t>. </a:t>
            </a:r>
          </a:p>
          <a:p>
            <a:pPr algn="just"/>
            <a:r>
              <a:rPr lang="en-US" b="1" dirty="0"/>
              <a:t>«</a:t>
            </a:r>
            <a:r>
              <a:rPr lang="en-US" b="1" dirty="0" err="1"/>
              <a:t>Человек</a:t>
            </a:r>
            <a:r>
              <a:rPr lang="en-US" b="1" dirty="0"/>
              <a:t> </a:t>
            </a:r>
            <a:r>
              <a:rPr lang="en-US" b="1" dirty="0" err="1"/>
              <a:t>и</a:t>
            </a:r>
            <a:r>
              <a:rPr lang="en-US" b="1" dirty="0"/>
              <a:t> </a:t>
            </a:r>
            <a:r>
              <a:rPr lang="en-US" b="1" dirty="0" err="1"/>
              <a:t>дело</a:t>
            </a:r>
            <a:r>
              <a:rPr lang="en-US" b="1" dirty="0"/>
              <a:t>» </a:t>
            </a:r>
            <a:r>
              <a:rPr lang="en-US" dirty="0"/>
              <a:t>—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рамках</a:t>
            </a:r>
            <a:r>
              <a:rPr lang="en-US" dirty="0"/>
              <a:t> </a:t>
            </a:r>
            <a:r>
              <a:rPr lang="en-US" dirty="0" err="1"/>
              <a:t>профориентационнои</a:t>
            </a:r>
            <a:r>
              <a:rPr lang="en-US" dirty="0"/>
              <a:t>̆ </a:t>
            </a:r>
            <a:r>
              <a:rPr lang="en-US" dirty="0" err="1"/>
              <a:t>работы</a:t>
            </a:r>
            <a:r>
              <a:rPr lang="en-US" dirty="0"/>
              <a:t> </a:t>
            </a:r>
            <a:r>
              <a:rPr lang="en-US" dirty="0" err="1"/>
              <a:t>встречи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представителями</a:t>
            </a:r>
            <a:r>
              <a:rPr lang="en-US" dirty="0"/>
              <a:t> </a:t>
            </a:r>
            <a:r>
              <a:rPr lang="en-US" dirty="0" err="1"/>
              <a:t>разных</a:t>
            </a:r>
            <a:r>
              <a:rPr lang="en-US" dirty="0"/>
              <a:t> </a:t>
            </a:r>
            <a:r>
              <a:rPr lang="en-US" dirty="0" err="1"/>
              <a:t>профессии</a:t>
            </a:r>
            <a:r>
              <a:rPr lang="en-US" dirty="0"/>
              <a:t>̆ (</a:t>
            </a:r>
            <a:r>
              <a:rPr lang="en-US" dirty="0" err="1"/>
              <a:t>научныи</a:t>
            </a:r>
            <a:r>
              <a:rPr lang="en-US" dirty="0"/>
              <a:t>̆ </a:t>
            </a:r>
            <a:r>
              <a:rPr lang="en-US" dirty="0" err="1"/>
              <a:t>сотрудник</a:t>
            </a:r>
            <a:r>
              <a:rPr lang="en-US" dirty="0"/>
              <a:t> </a:t>
            </a:r>
            <a:r>
              <a:rPr lang="en-US" dirty="0" err="1"/>
              <a:t>РАНХиГС</a:t>
            </a:r>
            <a:r>
              <a:rPr lang="en-US" dirty="0"/>
              <a:t>, </a:t>
            </a:r>
            <a:r>
              <a:rPr lang="en-US" dirty="0" err="1"/>
              <a:t>юрист</a:t>
            </a:r>
            <a:r>
              <a:rPr lang="en-US" dirty="0"/>
              <a:t> НКО, </a:t>
            </a:r>
            <a:r>
              <a:rPr lang="en-US" dirty="0" err="1"/>
              <a:t>психотерапевт-психодраматист</a:t>
            </a:r>
            <a:r>
              <a:rPr lang="en-US" dirty="0"/>
              <a:t>, </a:t>
            </a:r>
            <a:r>
              <a:rPr lang="en-US" dirty="0" err="1"/>
              <a:t>кадровик</a:t>
            </a:r>
            <a:r>
              <a:rPr lang="en-US" dirty="0"/>
              <a:t> – </a:t>
            </a:r>
            <a:r>
              <a:rPr lang="en-US" dirty="0" err="1"/>
              <a:t>сотрудник</a:t>
            </a:r>
            <a:r>
              <a:rPr lang="en-US" dirty="0"/>
              <a:t> </a:t>
            </a:r>
            <a:r>
              <a:rPr lang="en-US" dirty="0" err="1"/>
              <a:t>программы</a:t>
            </a:r>
            <a:r>
              <a:rPr lang="en-US" dirty="0"/>
              <a:t> </a:t>
            </a:r>
            <a:r>
              <a:rPr lang="en-US" dirty="0" err="1"/>
              <a:t>Президентскии</a:t>
            </a:r>
            <a:r>
              <a:rPr lang="en-US" dirty="0"/>
              <a:t>̆ </a:t>
            </a:r>
            <a:r>
              <a:rPr lang="en-US" dirty="0" err="1"/>
              <a:t>резерв</a:t>
            </a:r>
            <a:r>
              <a:rPr lang="en-US" dirty="0"/>
              <a:t>, </a:t>
            </a:r>
            <a:r>
              <a:rPr lang="en-US" dirty="0" err="1"/>
              <a:t>главныи</a:t>
            </a:r>
            <a:r>
              <a:rPr lang="en-US" dirty="0"/>
              <a:t>̆ </a:t>
            </a:r>
            <a:r>
              <a:rPr lang="en-US" dirty="0" err="1"/>
              <a:t>технолог</a:t>
            </a:r>
            <a:r>
              <a:rPr lang="en-US" dirty="0"/>
              <a:t> </a:t>
            </a:r>
            <a:r>
              <a:rPr lang="en-US" dirty="0" err="1"/>
              <a:t>птицефабрики</a:t>
            </a:r>
            <a:r>
              <a:rPr lang="en-US" dirty="0"/>
              <a:t>, </a:t>
            </a:r>
            <a:r>
              <a:rPr lang="en-US" dirty="0" err="1"/>
              <a:t>спортивныи</a:t>
            </a:r>
            <a:r>
              <a:rPr lang="en-US" dirty="0"/>
              <a:t>̆ </a:t>
            </a:r>
            <a:r>
              <a:rPr lang="en-US" dirty="0" err="1"/>
              <a:t>журналист</a:t>
            </a:r>
            <a:r>
              <a:rPr lang="en-US" dirty="0"/>
              <a:t>, </a:t>
            </a:r>
            <a:r>
              <a:rPr lang="en-US" dirty="0" err="1"/>
              <a:t>хирург-интерн</a:t>
            </a:r>
            <a:r>
              <a:rPr lang="en-US" dirty="0"/>
              <a:t>). </a:t>
            </a:r>
          </a:p>
          <a:p>
            <a:pPr algn="just"/>
            <a:r>
              <a:rPr lang="en-US" dirty="0"/>
              <a:t> 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8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/>
        </p:nvSpPr>
        <p:spPr>
          <a:xfrm>
            <a:off x="323528" y="836712"/>
            <a:ext cx="2592006" cy="190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987824" y="836712"/>
            <a:ext cx="44217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Арина</a:t>
            </a:r>
            <a:r>
              <a:rPr lang="en-US" b="1" dirty="0"/>
              <a:t> </a:t>
            </a:r>
            <a:r>
              <a:rPr lang="en-US" b="1" dirty="0" err="1"/>
              <a:t>Сачкова</a:t>
            </a:r>
            <a:r>
              <a:rPr lang="en-US" b="1" dirty="0"/>
              <a:t> </a:t>
            </a:r>
          </a:p>
          <a:p>
            <a:r>
              <a:rPr lang="en-US" dirty="0" err="1"/>
              <a:t>Московский</a:t>
            </a:r>
            <a:r>
              <a:rPr lang="en-US" dirty="0"/>
              <a:t> </a:t>
            </a:r>
            <a:r>
              <a:rPr lang="en-US" dirty="0" err="1"/>
              <a:t>педагогический</a:t>
            </a:r>
            <a:r>
              <a:rPr lang="en-US" dirty="0"/>
              <a:t> </a:t>
            </a:r>
            <a:r>
              <a:rPr lang="en-US" dirty="0" err="1"/>
              <a:t>государственный</a:t>
            </a:r>
            <a:r>
              <a:rPr lang="en-US" dirty="0"/>
              <a:t> </a:t>
            </a:r>
            <a:r>
              <a:rPr lang="en-US" dirty="0" err="1"/>
              <a:t>университет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Учитель</a:t>
            </a:r>
            <a:r>
              <a:rPr lang="en-US" dirty="0"/>
              <a:t> </a:t>
            </a:r>
            <a:r>
              <a:rPr lang="en-US" dirty="0" err="1"/>
              <a:t>русского</a:t>
            </a:r>
            <a:r>
              <a:rPr lang="en-US" dirty="0"/>
              <a:t> </a:t>
            </a:r>
            <a:r>
              <a:rPr lang="en-US" dirty="0" err="1"/>
              <a:t>языка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литературы</a:t>
            </a:r>
            <a:r>
              <a:rPr lang="en-US" dirty="0"/>
              <a:t>, </a:t>
            </a:r>
            <a:r>
              <a:rPr lang="en-US" dirty="0" err="1"/>
              <a:t>английского</a:t>
            </a:r>
            <a:r>
              <a:rPr lang="en-US" dirty="0"/>
              <a:t> </a:t>
            </a:r>
            <a:r>
              <a:rPr lang="en-US" dirty="0" err="1"/>
              <a:t>языка</a:t>
            </a:r>
            <a:r>
              <a:rPr lang="en-US" dirty="0"/>
              <a:t> </a:t>
            </a:r>
            <a:r>
              <a:rPr lang="en-US" dirty="0" err="1"/>
              <a:t>Мичуринский</a:t>
            </a:r>
            <a:r>
              <a:rPr lang="en-US" dirty="0"/>
              <a:t> </a:t>
            </a:r>
            <a:r>
              <a:rPr lang="en-US" dirty="0" err="1"/>
              <a:t>район</a:t>
            </a:r>
            <a:r>
              <a:rPr lang="en-US" dirty="0"/>
              <a:t> </a:t>
            </a:r>
            <a:r>
              <a:rPr lang="en-US" dirty="0" err="1"/>
              <a:t>Кочетовская</a:t>
            </a:r>
            <a:r>
              <a:rPr lang="en-US" dirty="0"/>
              <a:t> СОШ </a:t>
            </a:r>
            <a:r>
              <a:rPr lang="en-US" dirty="0" err="1"/>
              <a:t>Глазковский</a:t>
            </a:r>
            <a:r>
              <a:rPr lang="en-US" dirty="0"/>
              <a:t> </a:t>
            </a:r>
            <a:r>
              <a:rPr lang="en-US" dirty="0" err="1"/>
              <a:t>филиал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356992"/>
            <a:ext cx="8964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Игровые</a:t>
            </a:r>
            <a:r>
              <a:rPr lang="en-US" b="1" dirty="0"/>
              <a:t> </a:t>
            </a:r>
            <a:r>
              <a:rPr lang="en-US" b="1" dirty="0" err="1"/>
              <a:t>методики</a:t>
            </a:r>
            <a:r>
              <a:rPr lang="en-US" b="1" dirty="0"/>
              <a:t>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уроках</a:t>
            </a:r>
            <a:r>
              <a:rPr lang="en-US" b="1" dirty="0"/>
              <a:t> </a:t>
            </a:r>
            <a:r>
              <a:rPr lang="en-US" b="1" dirty="0" err="1"/>
              <a:t>словесности</a:t>
            </a:r>
            <a:r>
              <a:rPr lang="en-US" b="1" dirty="0"/>
              <a:t> </a:t>
            </a:r>
            <a:endParaRPr lang="ru-RU" b="1" dirty="0"/>
          </a:p>
          <a:p>
            <a:r>
              <a:rPr lang="en-US" b="1" dirty="0" err="1"/>
              <a:t>Курс</a:t>
            </a:r>
            <a:r>
              <a:rPr lang="en-US" b="1" dirty="0"/>
              <a:t> </a:t>
            </a:r>
            <a:r>
              <a:rPr lang="en-US" b="1" dirty="0" err="1"/>
              <a:t>по</a:t>
            </a:r>
            <a:r>
              <a:rPr lang="en-US" b="1" dirty="0"/>
              <a:t> «</a:t>
            </a:r>
            <a:r>
              <a:rPr lang="en-US" b="1" dirty="0" err="1"/>
              <a:t>занимательному</a:t>
            </a:r>
            <a:r>
              <a:rPr lang="en-US" b="1" dirty="0"/>
              <a:t> </a:t>
            </a:r>
            <a:r>
              <a:rPr lang="en-US" b="1" dirty="0" err="1"/>
              <a:t>стихосложению</a:t>
            </a:r>
            <a:r>
              <a:rPr lang="en-US" b="1" dirty="0"/>
              <a:t>» </a:t>
            </a:r>
            <a:r>
              <a:rPr lang="en-US" dirty="0"/>
              <a:t>(</a:t>
            </a:r>
            <a:r>
              <a:rPr lang="en-US" dirty="0" err="1"/>
              <a:t>лимерики</a:t>
            </a:r>
            <a:r>
              <a:rPr lang="en-US" dirty="0"/>
              <a:t>, </a:t>
            </a:r>
            <a:r>
              <a:rPr lang="en-US" dirty="0" err="1"/>
              <a:t>хокку</a:t>
            </a:r>
            <a:r>
              <a:rPr lang="en-US" dirty="0"/>
              <a:t>, </a:t>
            </a:r>
            <a:r>
              <a:rPr lang="en-US" dirty="0" err="1"/>
              <a:t>танка</a:t>
            </a:r>
            <a:r>
              <a:rPr lang="en-US" dirty="0"/>
              <a:t>, </a:t>
            </a:r>
            <a:r>
              <a:rPr lang="en-US" dirty="0" err="1"/>
              <a:t>сенквейны</a:t>
            </a:r>
            <a:r>
              <a:rPr lang="en-US" dirty="0"/>
              <a:t>, </a:t>
            </a:r>
            <a:r>
              <a:rPr lang="en-US" dirty="0" err="1"/>
              <a:t>техники</a:t>
            </a:r>
            <a:r>
              <a:rPr lang="en-US" dirty="0"/>
              <a:t> black-out </a:t>
            </a:r>
            <a:r>
              <a:rPr lang="en-US" dirty="0" err="1"/>
              <a:t>и</a:t>
            </a:r>
            <a:r>
              <a:rPr lang="en-US" dirty="0"/>
              <a:t> cut-up, found poetry)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различные</a:t>
            </a:r>
            <a:r>
              <a:rPr lang="en-US" dirty="0"/>
              <a:t> </a:t>
            </a:r>
            <a:r>
              <a:rPr lang="en-US" dirty="0" err="1"/>
              <a:t>игры</a:t>
            </a:r>
            <a:r>
              <a:rPr lang="en-US" dirty="0"/>
              <a:t> </a:t>
            </a:r>
            <a:r>
              <a:rPr lang="en-US" dirty="0" err="1"/>
              <a:t>со</a:t>
            </a:r>
            <a:r>
              <a:rPr lang="en-US" dirty="0"/>
              <a:t> </a:t>
            </a:r>
            <a:r>
              <a:rPr lang="en-US" dirty="0" err="1"/>
              <a:t>словами</a:t>
            </a:r>
            <a:r>
              <a:rPr lang="en-US" dirty="0"/>
              <a:t> (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ребусов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шарад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метаграмм</a:t>
            </a:r>
            <a:r>
              <a:rPr lang="en-US" dirty="0"/>
              <a:t>). </a:t>
            </a:r>
          </a:p>
          <a:p>
            <a:r>
              <a:rPr lang="en-US" b="1" dirty="0"/>
              <a:t>«</a:t>
            </a:r>
            <a:r>
              <a:rPr lang="en-US" b="1" dirty="0" err="1"/>
              <a:t>Мастерская</a:t>
            </a:r>
            <a:r>
              <a:rPr lang="en-US" b="1" dirty="0"/>
              <a:t>» </a:t>
            </a:r>
            <a:r>
              <a:rPr lang="en-US" dirty="0"/>
              <a:t>— </a:t>
            </a:r>
            <a:r>
              <a:rPr lang="en-US" dirty="0" err="1"/>
              <a:t>рукоделие</a:t>
            </a:r>
            <a:r>
              <a:rPr lang="en-US" dirty="0"/>
              <a:t>, </a:t>
            </a:r>
            <a:r>
              <a:rPr lang="en-US" dirty="0" err="1"/>
              <a:t>декоративное</a:t>
            </a:r>
            <a:r>
              <a:rPr lang="en-US" dirty="0"/>
              <a:t> </a:t>
            </a:r>
            <a:r>
              <a:rPr lang="en-US" dirty="0" err="1"/>
              <a:t>творчество</a:t>
            </a:r>
            <a:r>
              <a:rPr lang="en-US" dirty="0"/>
              <a:t>. </a:t>
            </a:r>
          </a:p>
          <a:p>
            <a:r>
              <a:rPr lang="en-US" b="1" dirty="0"/>
              <a:t>«</a:t>
            </a:r>
            <a:r>
              <a:rPr lang="en-US" b="1" dirty="0" err="1"/>
              <a:t>Простые</a:t>
            </a:r>
            <a:r>
              <a:rPr lang="en-US" b="1" dirty="0"/>
              <a:t> </a:t>
            </a:r>
            <a:r>
              <a:rPr lang="en-US" b="1" dirty="0" err="1"/>
              <a:t>истины</a:t>
            </a:r>
            <a:r>
              <a:rPr lang="en-US" b="1" dirty="0"/>
              <a:t>» </a:t>
            </a:r>
            <a:r>
              <a:rPr lang="en-US" dirty="0"/>
              <a:t>– </a:t>
            </a:r>
            <a:r>
              <a:rPr lang="en-US" dirty="0" err="1"/>
              <a:t>дискуссионныи</a:t>
            </a:r>
            <a:r>
              <a:rPr lang="en-US" dirty="0"/>
              <a:t>̆ </a:t>
            </a:r>
            <a:r>
              <a:rPr lang="en-US" dirty="0" err="1"/>
              <a:t>клуб</a:t>
            </a:r>
            <a:r>
              <a:rPr lang="en-US" dirty="0"/>
              <a:t>, </a:t>
            </a:r>
            <a:r>
              <a:rPr lang="en-US" dirty="0" err="1"/>
              <a:t>возможность</a:t>
            </a:r>
            <a:r>
              <a:rPr lang="en-US" dirty="0"/>
              <a:t> </a:t>
            </a:r>
            <a:r>
              <a:rPr lang="en-US" dirty="0" err="1"/>
              <a:t>поговорить</a:t>
            </a:r>
            <a:r>
              <a:rPr lang="en-US" dirty="0"/>
              <a:t> </a:t>
            </a:r>
            <a:r>
              <a:rPr lang="en-US" dirty="0" err="1"/>
              <a:t>про</a:t>
            </a:r>
            <a:r>
              <a:rPr lang="en-US" dirty="0"/>
              <a:t> </a:t>
            </a:r>
            <a:r>
              <a:rPr lang="en-US" dirty="0" err="1"/>
              <a:t>темпераменты</a:t>
            </a:r>
            <a:r>
              <a:rPr lang="en-US" dirty="0"/>
              <a:t>, </a:t>
            </a:r>
            <a:r>
              <a:rPr lang="en-US" dirty="0" err="1"/>
              <a:t>типы</a:t>
            </a:r>
            <a:r>
              <a:rPr lang="en-US" dirty="0"/>
              <a:t> </a:t>
            </a:r>
            <a:r>
              <a:rPr lang="en-US" dirty="0" err="1"/>
              <a:t>личности</a:t>
            </a:r>
            <a:r>
              <a:rPr lang="en-US" dirty="0"/>
              <a:t>, </a:t>
            </a:r>
            <a:r>
              <a:rPr lang="en-US" dirty="0" err="1"/>
              <a:t>современное</a:t>
            </a:r>
            <a:r>
              <a:rPr lang="en-US" dirty="0"/>
              <a:t> </a:t>
            </a:r>
            <a:r>
              <a:rPr lang="en-US" dirty="0" err="1"/>
              <a:t>состояние</a:t>
            </a:r>
            <a:r>
              <a:rPr lang="en-US" dirty="0"/>
              <a:t> </a:t>
            </a:r>
            <a:r>
              <a:rPr lang="en-US" dirty="0" err="1"/>
              <a:t>науки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искусства</a:t>
            </a:r>
            <a:r>
              <a:rPr lang="en-US" dirty="0"/>
              <a:t>, </a:t>
            </a:r>
            <a:r>
              <a:rPr lang="en-US" dirty="0" err="1"/>
              <a:t>про</a:t>
            </a:r>
            <a:r>
              <a:rPr lang="en-US" dirty="0"/>
              <a:t> </a:t>
            </a:r>
            <a:r>
              <a:rPr lang="en-US" dirty="0" err="1"/>
              <a:t>культуру</a:t>
            </a:r>
            <a:r>
              <a:rPr lang="en-US" dirty="0"/>
              <a:t> </a:t>
            </a:r>
            <a:r>
              <a:rPr lang="en-US" dirty="0" err="1"/>
              <a:t>отношении</a:t>
            </a:r>
            <a:r>
              <a:rPr lang="en-US" dirty="0"/>
              <a:t>̆, </a:t>
            </a:r>
            <a:r>
              <a:rPr lang="en-US" dirty="0" err="1"/>
              <a:t>традиции</a:t>
            </a:r>
            <a:r>
              <a:rPr lang="en-US" dirty="0"/>
              <a:t> </a:t>
            </a:r>
            <a:r>
              <a:rPr lang="en-US" dirty="0" err="1"/>
              <a:t>разных</a:t>
            </a:r>
            <a:r>
              <a:rPr lang="en-US" dirty="0"/>
              <a:t> </a:t>
            </a:r>
            <a:r>
              <a:rPr lang="en-US" dirty="0" err="1"/>
              <a:t>народов</a:t>
            </a:r>
            <a:r>
              <a:rPr lang="en-US" dirty="0"/>
              <a:t>, </a:t>
            </a:r>
            <a:r>
              <a:rPr lang="en-US" dirty="0" err="1"/>
              <a:t>смотреть</a:t>
            </a:r>
            <a:r>
              <a:rPr lang="en-US" dirty="0"/>
              <a:t> </a:t>
            </a:r>
            <a:r>
              <a:rPr lang="en-US" dirty="0" err="1"/>
              <a:t>фильмы</a:t>
            </a:r>
            <a:r>
              <a:rPr lang="en-US" dirty="0"/>
              <a:t>. </a:t>
            </a:r>
          </a:p>
          <a:p>
            <a:r>
              <a:rPr lang="en-US" dirty="0" err="1"/>
              <a:t>Проект</a:t>
            </a:r>
            <a:r>
              <a:rPr lang="en-US" dirty="0"/>
              <a:t> </a:t>
            </a:r>
            <a:r>
              <a:rPr lang="en-US" dirty="0" err="1"/>
              <a:t>мобильнои</a:t>
            </a:r>
            <a:r>
              <a:rPr lang="en-US" dirty="0"/>
              <a:t>̆ </a:t>
            </a:r>
            <a:r>
              <a:rPr lang="en-US" dirty="0" err="1"/>
              <a:t>библиотеки</a:t>
            </a:r>
            <a:r>
              <a:rPr lang="en-US" dirty="0"/>
              <a:t> </a:t>
            </a:r>
            <a:r>
              <a:rPr lang="en-US" b="1" dirty="0"/>
              <a:t>«</a:t>
            </a:r>
            <a:r>
              <a:rPr lang="en-US" b="1" dirty="0" err="1"/>
              <a:t>Книжныи</a:t>
            </a:r>
            <a:r>
              <a:rPr lang="en-US" b="1" dirty="0"/>
              <a:t>̆ </a:t>
            </a:r>
            <a:r>
              <a:rPr lang="en-US" b="1" dirty="0" err="1"/>
              <a:t>экспресс</a:t>
            </a:r>
            <a:r>
              <a:rPr lang="en-US" b="1" dirty="0"/>
              <a:t>». </a:t>
            </a:r>
            <a:endParaRPr lang="en-US" dirty="0"/>
          </a:p>
          <a:p>
            <a:r>
              <a:rPr lang="en-US" b="1" dirty="0" err="1"/>
              <a:t>Участие</a:t>
            </a:r>
            <a:r>
              <a:rPr lang="en-US" b="1" dirty="0"/>
              <a:t> </a:t>
            </a:r>
            <a:r>
              <a:rPr lang="en-US" b="1" dirty="0" err="1"/>
              <a:t>в</a:t>
            </a:r>
            <a:r>
              <a:rPr lang="en-US" b="1" dirty="0"/>
              <a:t> </a:t>
            </a:r>
            <a:r>
              <a:rPr lang="en-US" b="1" dirty="0" err="1"/>
              <a:t>благотворительнои</a:t>
            </a:r>
            <a:r>
              <a:rPr lang="en-US" b="1" dirty="0"/>
              <a:t>̆ </a:t>
            </a:r>
            <a:r>
              <a:rPr lang="en-US" b="1" dirty="0" err="1"/>
              <a:t>программе</a:t>
            </a:r>
            <a:r>
              <a:rPr lang="en-US" b="1" dirty="0"/>
              <a:t> «</a:t>
            </a:r>
            <a:r>
              <a:rPr lang="en-US" b="1" dirty="0" err="1"/>
              <a:t>Старость</a:t>
            </a:r>
            <a:r>
              <a:rPr lang="en-US" b="1" dirty="0"/>
              <a:t> </a:t>
            </a:r>
            <a:r>
              <a:rPr lang="en-US" b="1" dirty="0" err="1"/>
              <a:t>в</a:t>
            </a:r>
            <a:r>
              <a:rPr lang="en-US" b="1" dirty="0"/>
              <a:t> </a:t>
            </a:r>
            <a:r>
              <a:rPr lang="en-US" b="1" dirty="0" err="1"/>
              <a:t>радость</a:t>
            </a:r>
            <a:r>
              <a:rPr lang="en-US" b="1" dirty="0"/>
              <a:t>» </a:t>
            </a:r>
            <a:r>
              <a:rPr lang="en-US" dirty="0"/>
              <a:t>— </a:t>
            </a:r>
            <a:r>
              <a:rPr lang="en-US" dirty="0" err="1"/>
              <a:t>организация</a:t>
            </a:r>
            <a:r>
              <a:rPr lang="en-US" dirty="0"/>
              <a:t> </a:t>
            </a:r>
            <a:r>
              <a:rPr lang="en-US" dirty="0" err="1"/>
              <a:t>посещении</a:t>
            </a:r>
            <a:r>
              <a:rPr lang="en-US" dirty="0"/>
              <a:t>̆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неформального</a:t>
            </a:r>
            <a:r>
              <a:rPr lang="en-US" dirty="0"/>
              <a:t> </a:t>
            </a:r>
            <a:r>
              <a:rPr lang="en-US" dirty="0" err="1"/>
              <a:t>общения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бабушками</a:t>
            </a:r>
            <a:r>
              <a:rPr lang="en-US" dirty="0"/>
              <a:t>, </a:t>
            </a:r>
            <a:r>
              <a:rPr lang="en-US" dirty="0" err="1"/>
              <a:t>помощь</a:t>
            </a:r>
            <a:r>
              <a:rPr lang="en-US" dirty="0"/>
              <a:t> </a:t>
            </a:r>
            <a:r>
              <a:rPr lang="en-US" dirty="0" err="1"/>
              <a:t>отделениям</a:t>
            </a:r>
            <a:r>
              <a:rPr lang="en-US" dirty="0"/>
              <a:t> </a:t>
            </a:r>
            <a:r>
              <a:rPr lang="en-US" dirty="0" err="1"/>
              <a:t>сестринского</a:t>
            </a:r>
            <a:r>
              <a:rPr lang="en-US" dirty="0"/>
              <a:t> </a:t>
            </a:r>
            <a:r>
              <a:rPr lang="en-US" dirty="0" err="1"/>
              <a:t>ухода</a:t>
            </a:r>
            <a:r>
              <a:rPr lang="en-US" dirty="0"/>
              <a:t> </a:t>
            </a:r>
            <a:r>
              <a:rPr lang="en-US" dirty="0" err="1"/>
              <a:t>домов</a:t>
            </a:r>
            <a:r>
              <a:rPr lang="en-US" dirty="0"/>
              <a:t> </a:t>
            </a:r>
            <a:r>
              <a:rPr lang="en-US" dirty="0" err="1"/>
              <a:t>престарелых</a:t>
            </a:r>
            <a:r>
              <a:rPr lang="en-US" dirty="0"/>
              <a:t> </a:t>
            </a:r>
            <a:r>
              <a:rPr lang="en-US" dirty="0" err="1"/>
              <a:t>Мичуринского</a:t>
            </a:r>
            <a:r>
              <a:rPr lang="en-US" dirty="0"/>
              <a:t> </a:t>
            </a:r>
            <a:r>
              <a:rPr lang="en-US" dirty="0" err="1"/>
              <a:t>района</a:t>
            </a:r>
            <a:r>
              <a:rPr lang="en-US" dirty="0"/>
              <a:t> </a:t>
            </a:r>
            <a:r>
              <a:rPr lang="en-US" dirty="0" err="1"/>
              <a:t>Тамбовскои</a:t>
            </a:r>
            <a:r>
              <a:rPr lang="en-US" dirty="0"/>
              <a:t>̆ </a:t>
            </a:r>
            <a:r>
              <a:rPr lang="en-US" dirty="0" err="1"/>
              <a:t>области</a:t>
            </a:r>
            <a:r>
              <a:rPr lang="en-US" dirty="0"/>
              <a:t>.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06" y="142852"/>
            <a:ext cx="7572428" cy="785818"/>
          </a:xfrm>
        </p:spPr>
        <p:txBody>
          <a:bodyPr>
            <a:normAutofit/>
          </a:bodyPr>
          <a:lstStyle/>
          <a:p>
            <a:r>
              <a:rPr lang="ru-RU" sz="2000" b="1" dirty="0"/>
              <a:t>Планы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1406" y="764704"/>
            <a:ext cx="8929750" cy="60640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1225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850" indent="-195263" algn="l" defTabSz="911225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65138" indent="-265113" algn="l" defTabSz="911225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25475" indent="-157163" algn="l" defTabSz="911225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62000" indent="-131763" algn="l" defTabSz="911225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63409" indent="-132535" algn="l" defTabSz="91159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63409" indent="-132535" algn="l" defTabSz="91159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63409" indent="-132535" algn="l" defTabSz="91159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63409" indent="-132535" algn="l" defTabSz="91159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dirty="0"/>
          </a:p>
          <a:p>
            <a:pPr marL="0" indent="0" algn="just">
              <a:buNone/>
            </a:pPr>
            <a:r>
              <a:rPr lang="ru-RU" sz="2100" b="1" kern="0" dirty="0">
                <a:solidFill>
                  <a:srgbClr val="049536"/>
                </a:solidFill>
              </a:rPr>
              <a:t>1. Стратегия 2016-2017: год «качества» и повышения эффективности процессов</a:t>
            </a:r>
          </a:p>
          <a:p>
            <a:pPr marL="0" indent="0" algn="just">
              <a:buNone/>
            </a:pPr>
            <a:endParaRPr lang="ru-RU" sz="2100" kern="0" dirty="0"/>
          </a:p>
          <a:p>
            <a:pPr algn="just"/>
            <a:r>
              <a:rPr lang="ru-RU" sz="1900" i="1" kern="0" dirty="0"/>
              <a:t>ключевая цель</a:t>
            </a:r>
            <a:r>
              <a:rPr lang="ru-RU" sz="1900" kern="0" dirty="0"/>
              <a:t>: выстроить переход от </a:t>
            </a:r>
            <a:r>
              <a:rPr lang="ru-RU" sz="1900" kern="0" dirty="0" err="1"/>
              <a:t>стартапа</a:t>
            </a:r>
            <a:r>
              <a:rPr lang="ru-RU" sz="1900" kern="0" dirty="0"/>
              <a:t> к бизнес-модели и повысить управляемость проектом (формирование </a:t>
            </a:r>
            <a:r>
              <a:rPr lang="en-US" sz="1900" kern="0" dirty="0"/>
              <a:t>KPI</a:t>
            </a:r>
            <a:r>
              <a:rPr lang="ru-RU" sz="1900" kern="0" dirty="0"/>
              <a:t>, технологий и продуктов, автоматизация процессов); </a:t>
            </a:r>
          </a:p>
          <a:p>
            <a:pPr algn="just"/>
            <a:r>
              <a:rPr lang="ru-RU" sz="1900" kern="0" dirty="0"/>
              <a:t>программа не планирует выход в новые регионы в 2017г: закрепляем отношения</a:t>
            </a:r>
            <a:r>
              <a:rPr lang="en-US" sz="1900" kern="0" dirty="0"/>
              <a:t> </a:t>
            </a:r>
            <a:r>
              <a:rPr lang="ru-RU" sz="1900" kern="0" dirty="0"/>
              <a:t>и формируем качество присутствия </a:t>
            </a:r>
            <a:r>
              <a:rPr lang="ru-RU" sz="1900" dirty="0"/>
              <a:t>для создания  и проявления эффектов реализации программы</a:t>
            </a:r>
            <a:r>
              <a:rPr lang="ru-RU" sz="1900" i="1" dirty="0"/>
              <a:t>.  </a:t>
            </a:r>
          </a:p>
          <a:p>
            <a:pPr algn="just"/>
            <a:r>
              <a:rPr lang="ru-RU" sz="1900" i="1" dirty="0"/>
              <a:t>принципы политики присутствия в территории:</a:t>
            </a:r>
          </a:p>
          <a:p>
            <a:pPr>
              <a:buNone/>
            </a:pPr>
            <a:r>
              <a:rPr lang="ru-RU" sz="1900" dirty="0"/>
              <a:t>-     участники программы работают в 15% школ  на территории</a:t>
            </a:r>
          </a:p>
          <a:p>
            <a:pPr>
              <a:buFontTx/>
              <a:buChar char="-"/>
            </a:pPr>
            <a:r>
              <a:rPr lang="ru-RU" sz="1900" dirty="0"/>
              <a:t>участники программы составляют 10% от общего педагогического состава на территории</a:t>
            </a:r>
          </a:p>
          <a:p>
            <a:pPr marL="0" indent="0">
              <a:buClr>
                <a:srgbClr val="048F36"/>
              </a:buClr>
              <a:buFontTx/>
              <a:buChar char="-"/>
              <a:defRPr/>
            </a:pPr>
            <a:endParaRPr lang="ru-RU" sz="1900" dirty="0"/>
          </a:p>
          <a:p>
            <a:pPr>
              <a:buNone/>
            </a:pPr>
            <a:r>
              <a:rPr lang="ru-RU" sz="1900" b="1" dirty="0">
                <a:solidFill>
                  <a:srgbClr val="049536"/>
                </a:solidFill>
              </a:rPr>
              <a:t>2. Стратегия  в среднесрочной перспективе 2015-2020: концентрация в территориях ближнего окружения к Москве (до 500 км).</a:t>
            </a:r>
          </a:p>
          <a:p>
            <a:pPr>
              <a:buNone/>
            </a:pPr>
            <a:endParaRPr lang="ru-RU" sz="1900" dirty="0"/>
          </a:p>
          <a:p>
            <a:pPr>
              <a:buNone/>
            </a:pPr>
            <a:r>
              <a:rPr lang="ru-RU" sz="1900" dirty="0"/>
              <a:t>Вероятностное движение в регионы: Вологда, Ярославль, Липецк..</a:t>
            </a:r>
          </a:p>
          <a:p>
            <a:pPr>
              <a:buNone/>
            </a:pPr>
            <a:endParaRPr lang="ru-RU" sz="1900" dirty="0"/>
          </a:p>
          <a:p>
            <a:pPr>
              <a:buNone/>
            </a:pPr>
            <a:r>
              <a:rPr lang="ru-RU" sz="1900" b="1" dirty="0">
                <a:solidFill>
                  <a:srgbClr val="049536"/>
                </a:solidFill>
              </a:rPr>
              <a:t>3.  Стратегия  развития программы в долгосрочной перспективе 2015-2025</a:t>
            </a:r>
          </a:p>
          <a:p>
            <a:pPr>
              <a:buNone/>
            </a:pPr>
            <a:endParaRPr lang="ru-RU" sz="1900" dirty="0"/>
          </a:p>
          <a:p>
            <a:pPr>
              <a:buNone/>
            </a:pPr>
            <a:r>
              <a:rPr lang="ru-RU" sz="1900" dirty="0"/>
              <a:t>Развитие в долгосрочной перспективе связано в выходом в дальние регионы в 2020 г.: Сибирский федеральный округ, Дальневосточный федеральный округ и другие. </a:t>
            </a:r>
          </a:p>
          <a:p>
            <a:pPr>
              <a:buNone/>
            </a:pPr>
            <a:r>
              <a:rPr lang="ru-RU" sz="1900" dirty="0"/>
              <a:t>       Формат - удаленный офис, создание сети филиалов проекта.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Picture 4" descr="https://e.mail.ru/cgi-bin/getattach?file=image1.JPG&amp;id=14461980670000000349;0;1&amp;mode=attachment&amp;&amp;x-email=mmar%40mail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214" y="158778"/>
            <a:ext cx="1571636" cy="67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72"/>
          <a:stretch>
            <a:fillRect/>
          </a:stretch>
        </p:blipFill>
        <p:spPr>
          <a:xfrm>
            <a:off x="6753271" y="285728"/>
            <a:ext cx="642942" cy="47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4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01715"/>
            <a:ext cx="6916719" cy="29832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Логика программы</a:t>
            </a:r>
            <a:endParaRPr lang="ru-R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3750" t="22500" r="30390" b="15000"/>
          <a:stretch>
            <a:fillRect/>
          </a:stretch>
        </p:blipFill>
        <p:spPr bwMode="auto">
          <a:xfrm>
            <a:off x="357158" y="571480"/>
            <a:ext cx="8572560" cy="630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961</Words>
  <Application>Microsoft Office PowerPoint</Application>
  <PresentationFormat>Экран (4:3)</PresentationFormat>
  <Paragraphs>114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Программа «Учитель для России»</vt:lpstr>
      <vt:lpstr>Важные социальные результаты программы 2015-2016</vt:lpstr>
      <vt:lpstr>Наши  учителя</vt:lpstr>
      <vt:lpstr>Презентация PowerPoint</vt:lpstr>
      <vt:lpstr>Как наши учителя меняют среду в школе: примеры  внеурочной и волонтерской деятельности</vt:lpstr>
      <vt:lpstr>Презентация PowerPoint</vt:lpstr>
      <vt:lpstr>Планы</vt:lpstr>
      <vt:lpstr>Логика программы</vt:lpstr>
      <vt:lpstr>Teach for all – в мире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Татьяна Юрьевна Егорова</cp:lastModifiedBy>
  <cp:revision>102</cp:revision>
  <dcterms:created xsi:type="dcterms:W3CDTF">2016-10-06T16:57:43Z</dcterms:created>
  <dcterms:modified xsi:type="dcterms:W3CDTF">2017-01-13T10:26:07Z</dcterms:modified>
</cp:coreProperties>
</file>