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308" r:id="rId2"/>
    <p:sldId id="309" r:id="rId3"/>
    <p:sldId id="297" r:id="rId4"/>
    <p:sldId id="303" r:id="rId5"/>
    <p:sldId id="307" r:id="rId6"/>
    <p:sldId id="31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33CC"/>
    <a:srgbClr val="00FF99"/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29" autoAdjust="0"/>
  </p:normalViewPr>
  <p:slideViewPr>
    <p:cSldViewPr snapToGrid="0">
      <p:cViewPr>
        <p:scale>
          <a:sx n="90" d="100"/>
          <a:sy n="90" d="100"/>
        </p:scale>
        <p:origin x="-1188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361A4-A6D4-4000-8C79-A993CF738B44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5FB27-298B-4609-9650-6A37ABD57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64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AB1D8-8D5B-41E9-957A-FC7F7337054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03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20.09.2019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ro.yar.ru/index.php?id=141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ectorat@iro.yar.ru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pereplet-iro.ru/" TargetMode="External"/><Relationship Id="rId4" Type="http://schemas.openxmlformats.org/officeDocument/2006/relationships/hyperlink" Target="http://www.iro.yar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402" y="3061341"/>
            <a:ext cx="9144000" cy="1392963"/>
          </a:xfrm>
        </p:spPr>
        <p:txBody>
          <a:bodyPr>
            <a:noAutofit/>
          </a:bodyPr>
          <a:lstStyle/>
          <a:p>
            <a:r>
              <a:rPr lang="ru-RU" sz="4000" b="1" i="1" dirty="0">
                <a:solidFill>
                  <a:srgbClr val="B25A4C"/>
                </a:solidFill>
              </a:rPr>
              <a:t>	</a:t>
            </a:r>
            <a:r>
              <a:rPr lang="ru-RU" sz="4000" b="1" i="1" dirty="0">
                <a:solidFill>
                  <a:srgbClr val="C00000"/>
                </a:solidFill>
              </a:rPr>
              <a:t>Лучшие практики деятельности общественно-деловых и профессионально-педагогических объединений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899" y="25098"/>
            <a:ext cx="9388272" cy="10522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30028" y="1310123"/>
            <a:ext cx="4698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Дискуссионная площадка «Педсовет 76.РФ»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781" y="5838534"/>
            <a:ext cx="8765219" cy="1019466"/>
          </a:xfrm>
          <a:prstGeom prst="rect">
            <a:avLst/>
          </a:prstGeom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5297824" y="5767059"/>
            <a:ext cx="1736719" cy="521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1600" dirty="0" smtClean="0"/>
              <a:t>19 сентября 2019</a:t>
            </a:r>
          </a:p>
        </p:txBody>
      </p:sp>
    </p:spTree>
    <p:extLst>
      <p:ext uri="{BB962C8B-B14F-4D97-AF65-F5344CB8AC3E}">
        <p14:creationId xmlns:p14="http://schemas.microsoft.com/office/powerpoint/2010/main" val="31316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7814" y="2689991"/>
            <a:ext cx="9144000" cy="1392963"/>
          </a:xfrm>
        </p:spPr>
        <p:txBody>
          <a:bodyPr>
            <a:noAutofit/>
          </a:bodyPr>
          <a:lstStyle/>
          <a:p>
            <a:r>
              <a:rPr lang="ru-RU" sz="4000" b="1" i="1" dirty="0">
                <a:solidFill>
                  <a:srgbClr val="B25A4C"/>
                </a:solidFill>
              </a:rPr>
              <a:t>	</a:t>
            </a:r>
            <a:r>
              <a:rPr lang="ru-RU" altLang="ru-RU" sz="4000" b="1" i="1" dirty="0">
                <a:solidFill>
                  <a:srgbClr val="C00000"/>
                </a:solidFill>
              </a:rPr>
              <a:t> </a:t>
            </a:r>
            <a:r>
              <a:rPr lang="ru-RU" altLang="ru-RU" sz="4000" b="1" i="1" dirty="0" smtClean="0">
                <a:solidFill>
                  <a:srgbClr val="C00000"/>
                </a:solidFill>
              </a:rPr>
              <a:t>Профессиональные </a:t>
            </a:r>
            <a:r>
              <a:rPr lang="ru-RU" altLang="ru-RU" sz="4000" b="1" i="1" dirty="0">
                <a:solidFill>
                  <a:srgbClr val="C00000"/>
                </a:solidFill>
              </a:rPr>
              <a:t>объединения  Ярославской области 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899" y="25098"/>
            <a:ext cx="9388272" cy="10522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30028" y="1310123"/>
            <a:ext cx="4698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Дискуссионная площадка «Педсовет 76.РФ»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781" y="5838534"/>
            <a:ext cx="8765219" cy="1019466"/>
          </a:xfrm>
          <a:prstGeom prst="rect">
            <a:avLst/>
          </a:prstGeom>
        </p:spPr>
      </p:pic>
      <p:sp>
        <p:nvSpPr>
          <p:cNvPr id="11" name="Подзаголовок 2"/>
          <p:cNvSpPr txBox="1">
            <a:spLocks/>
          </p:cNvSpPr>
          <p:nvPr/>
        </p:nvSpPr>
        <p:spPr>
          <a:xfrm>
            <a:off x="8633252" y="5245683"/>
            <a:ext cx="3317322" cy="521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1600" dirty="0" smtClean="0"/>
              <a:t>Смирнова Алевтина Николаевна, проректор ГАУ ДПО ЯО ИРО, </a:t>
            </a:r>
            <a:r>
              <a:rPr lang="ru-RU" sz="1600" dirty="0" err="1" smtClean="0"/>
              <a:t>к.п.н</a:t>
            </a:r>
            <a:r>
              <a:rPr lang="ru-RU" sz="1600" dirty="0" smtClean="0"/>
              <a:t>.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297824" y="5767059"/>
            <a:ext cx="1736719" cy="521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1600" dirty="0" smtClean="0"/>
              <a:t>19 сентября 2019</a:t>
            </a:r>
          </a:p>
        </p:txBody>
      </p:sp>
    </p:spTree>
    <p:extLst>
      <p:ext uri="{BB962C8B-B14F-4D97-AF65-F5344CB8AC3E}">
        <p14:creationId xmlns:p14="http://schemas.microsoft.com/office/powerpoint/2010/main" val="8906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5273173" y="777517"/>
            <a:ext cx="2285284" cy="107893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683268" y="824209"/>
            <a:ext cx="185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Ассоциации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538212" y="2998933"/>
            <a:ext cx="16675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Региональные </a:t>
            </a:r>
          </a:p>
          <a:p>
            <a:pPr algn="ctr"/>
            <a:r>
              <a:rPr lang="ru-RU" dirty="0" smtClean="0"/>
              <a:t>методические </a:t>
            </a:r>
          </a:p>
          <a:p>
            <a:pPr algn="ctr"/>
            <a:r>
              <a:rPr lang="ru-RU" dirty="0" smtClean="0"/>
              <a:t>объединения</a:t>
            </a:r>
          </a:p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506721" y="933118"/>
            <a:ext cx="1867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Сетевые </a:t>
            </a:r>
          </a:p>
          <a:p>
            <a:pPr algn="ctr"/>
            <a:r>
              <a:rPr lang="ru-RU" dirty="0" smtClean="0"/>
              <a:t>сообщества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558599" y="3085557"/>
            <a:ext cx="432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Объединения работников </a:t>
            </a:r>
            <a:endParaRPr lang="ru-RU" dirty="0"/>
          </a:p>
          <a:p>
            <a:pPr algn="ctr"/>
            <a:r>
              <a:rPr lang="ru-RU" dirty="0" smtClean="0"/>
              <a:t>профессионального  образования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13378" y="1383073"/>
            <a:ext cx="38524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1600" dirty="0" smtClean="0"/>
              <a:t>Учителей: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1600" dirty="0" smtClean="0"/>
              <a:t>английского </a:t>
            </a:r>
            <a:r>
              <a:rPr lang="ru-RU" altLang="ru-RU" sz="1600" dirty="0"/>
              <a:t>языка </a:t>
            </a:r>
            <a:r>
              <a:rPr lang="ru-RU" altLang="ru-RU" sz="1600" dirty="0" smtClean="0"/>
              <a:t> «</a:t>
            </a:r>
            <a:r>
              <a:rPr lang="en-US" altLang="ru-RU" sz="1600" dirty="0" smtClean="0"/>
              <a:t>YARTEA</a:t>
            </a:r>
            <a:r>
              <a:rPr lang="ru-RU" altLang="ru-RU" sz="1600" dirty="0" smtClean="0"/>
              <a:t>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1600" dirty="0" smtClean="0"/>
              <a:t>литературы </a:t>
            </a:r>
            <a:r>
              <a:rPr lang="ru-RU" altLang="ru-RU" sz="1600" dirty="0"/>
              <a:t>и русского языка «</a:t>
            </a:r>
            <a:r>
              <a:rPr lang="ru-RU" sz="1600" dirty="0"/>
              <a:t>АССУЛ</a:t>
            </a:r>
            <a:r>
              <a:rPr lang="ru-RU" sz="1600" dirty="0" smtClean="0"/>
              <a:t>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1600" dirty="0" smtClean="0"/>
              <a:t>истории </a:t>
            </a:r>
            <a:r>
              <a:rPr lang="ru-RU" altLang="ru-RU" sz="1600" dirty="0"/>
              <a:t>и </a:t>
            </a:r>
            <a:r>
              <a:rPr lang="ru-RU" altLang="ru-RU" sz="1600" dirty="0" smtClean="0"/>
              <a:t>обществознания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1600" dirty="0" smtClean="0"/>
              <a:t>математики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1600" dirty="0" smtClean="0"/>
              <a:t>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58457" y="540284"/>
            <a:ext cx="36885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altLang="ru-RU" sz="1600" dirty="0" smtClean="0"/>
              <a:t>Методистов ММС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altLang="ru-RU" sz="1600" dirty="0" smtClean="0"/>
              <a:t>Учителей немецкого языка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sz="1600" dirty="0" smtClean="0"/>
              <a:t>Школа </a:t>
            </a:r>
            <a:r>
              <a:rPr lang="ru-RU" sz="1600" dirty="0"/>
              <a:t>педагогических </a:t>
            </a:r>
            <a:r>
              <a:rPr lang="ru-RU" sz="1600" dirty="0" smtClean="0"/>
              <a:t>лидеров </a:t>
            </a:r>
            <a:endParaRPr lang="ru-RU" sz="16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sz="1600" dirty="0" smtClean="0"/>
              <a:t>Эффективные </a:t>
            </a:r>
            <a:r>
              <a:rPr lang="ru-RU" sz="1600" dirty="0"/>
              <a:t>школы </a:t>
            </a:r>
            <a:r>
              <a:rPr lang="ru-RU" sz="1600" dirty="0" smtClean="0"/>
              <a:t>76.ru</a:t>
            </a:r>
            <a:endParaRPr lang="ru-RU" sz="16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sz="1600" dirty="0" smtClean="0"/>
              <a:t>Дети</a:t>
            </a:r>
            <a:r>
              <a:rPr lang="ru-RU" sz="1600" dirty="0"/>
              <a:t>. Творчество. </a:t>
            </a:r>
            <a:r>
              <a:rPr lang="ru-RU" sz="1600" dirty="0" smtClean="0"/>
              <a:t>Образование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sz="1600" dirty="0" err="1"/>
              <a:t>Тьюторов</a:t>
            </a:r>
            <a:r>
              <a:rPr lang="ru-RU" sz="1600" dirty="0"/>
              <a:t> по введению ФГОС ДО</a:t>
            </a:r>
            <a:endParaRPr lang="en-US" altLang="ru-RU" sz="1600" dirty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sz="1600" dirty="0" smtClean="0"/>
              <a:t>Учителей </a:t>
            </a:r>
            <a:r>
              <a:rPr lang="ru-RU" sz="1600" dirty="0"/>
              <a:t>музыки </a:t>
            </a:r>
            <a:endParaRPr lang="ru-RU" sz="1600" dirty="0" smtClean="0"/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sz="1600" dirty="0"/>
              <a:t>Педагогов-психологов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sz="1600" dirty="0" smtClean="0"/>
              <a:t>Учителей информатики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sz="1600" dirty="0" smtClean="0"/>
              <a:t>…</a:t>
            </a:r>
            <a:endParaRPr lang="ru-RU" sz="1600" dirty="0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389316" y="117826"/>
            <a:ext cx="9366201" cy="4962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i="1" dirty="0" smtClean="0">
                <a:solidFill>
                  <a:srgbClr val="C00000"/>
                </a:solidFill>
              </a:rPr>
              <a:t>Региональные профессиональные объединения  Ярославской области  </a:t>
            </a:r>
            <a:endParaRPr lang="ru-RU" sz="24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114542" y="3971936"/>
            <a:ext cx="59814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altLang="ru-RU" sz="1600" dirty="0" smtClean="0"/>
              <a:t>Учителей </a:t>
            </a:r>
            <a:r>
              <a:rPr lang="ru-RU" altLang="ru-RU" sz="1600" dirty="0"/>
              <a:t>начальных </a:t>
            </a:r>
            <a:r>
              <a:rPr lang="ru-RU" altLang="ru-RU" sz="1600" dirty="0" smtClean="0"/>
              <a:t>классов </a:t>
            </a:r>
            <a:r>
              <a:rPr lang="ru-RU" altLang="ru-RU" sz="1600" dirty="0"/>
              <a:t>«УНО» </a:t>
            </a:r>
          </a:p>
          <a:p>
            <a:pPr marL="177800" indent="-17780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altLang="ru-RU" sz="1600" dirty="0" smtClean="0"/>
              <a:t>Учителей  биологии, химии, физики, математики, технологии </a:t>
            </a:r>
            <a:r>
              <a:rPr lang="ru-RU" altLang="ru-RU" sz="1600" dirty="0"/>
              <a:t>«ТЕМП» </a:t>
            </a:r>
          </a:p>
          <a:p>
            <a:pPr marL="177800" indent="-17780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sz="1600" dirty="0" smtClean="0"/>
              <a:t>Специалистов ММС, курирующих историю </a:t>
            </a:r>
            <a:r>
              <a:rPr lang="ru-RU" sz="1600" dirty="0"/>
              <a:t>«СМС - форум» </a:t>
            </a:r>
          </a:p>
          <a:p>
            <a:pPr marL="177800" indent="-17780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altLang="ru-RU" sz="1600" dirty="0" smtClean="0"/>
              <a:t>Координаторов-медиаторов</a:t>
            </a:r>
          </a:p>
          <a:p>
            <a:pPr marL="177800" indent="-177800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678256" algn="l"/>
              </a:tabLst>
            </a:pPr>
            <a:r>
              <a:rPr lang="ru-RU" altLang="ru-RU" sz="1600" dirty="0" smtClean="0"/>
              <a:t>Учителей-логопедов</a:t>
            </a:r>
            <a:endParaRPr lang="ru-RU" altLang="ru-RU" sz="1600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600" dirty="0" smtClean="0"/>
              <a:t>Инструкторов </a:t>
            </a:r>
            <a:r>
              <a:rPr lang="ru-RU" sz="1600" dirty="0"/>
              <a:t>по физической культуре </a:t>
            </a:r>
            <a:r>
              <a:rPr lang="ru-RU" sz="1600" dirty="0" smtClean="0"/>
              <a:t>ДОО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600" dirty="0" smtClean="0"/>
              <a:t>Учителей физической культуры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600" dirty="0" smtClean="0"/>
              <a:t>Социальных педагогов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600" dirty="0" smtClean="0"/>
              <a:t>Библиотекарей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600" dirty="0" smtClean="0"/>
              <a:t>…</a:t>
            </a:r>
            <a:endParaRPr lang="ru-RU" sz="1600" dirty="0"/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1623701" y="761468"/>
            <a:ext cx="1974078" cy="494815"/>
          </a:xfrm>
          <a:prstGeom prst="wedgeRoundRectCallou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ьная выноска 21"/>
          <p:cNvSpPr/>
          <p:nvPr/>
        </p:nvSpPr>
        <p:spPr>
          <a:xfrm>
            <a:off x="3077198" y="2945853"/>
            <a:ext cx="2589535" cy="1170914"/>
          </a:xfrm>
          <a:prstGeom prst="wedgeEllipseCallou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6558599" y="3166725"/>
            <a:ext cx="4320275" cy="686886"/>
          </a:xfrm>
          <a:prstGeom prst="wedgeRoundRectCallou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867702" y="4056603"/>
            <a:ext cx="62493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/>
              <a:t>Областные методические объединения </a:t>
            </a:r>
            <a:r>
              <a:rPr lang="ru-RU" dirty="0" smtClean="0"/>
              <a:t>руководителей</a:t>
            </a:r>
            <a:endParaRPr lang="ru-RU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/>
              <a:t>Областные методические объединения </a:t>
            </a:r>
            <a:r>
              <a:rPr lang="ru-RU" dirty="0" smtClean="0"/>
              <a:t>преподавателей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профессионального </a:t>
            </a:r>
            <a:r>
              <a:rPr lang="ru-RU" dirty="0"/>
              <a:t>учебного цикла и </a:t>
            </a:r>
            <a:r>
              <a:rPr lang="ru-RU" dirty="0" smtClean="0"/>
              <a:t>мастеров </a:t>
            </a:r>
            <a:r>
              <a:rPr lang="ru-RU" dirty="0"/>
              <a:t>производственного обучения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общеобразовательного </a:t>
            </a:r>
            <a:r>
              <a:rPr lang="ru-RU" dirty="0"/>
              <a:t>учебного цикла по предметным областям ФГОС </a:t>
            </a:r>
            <a:r>
              <a:rPr lang="ru-RU" dirty="0" smtClean="0"/>
              <a:t>СОО</a:t>
            </a:r>
            <a:endParaRPr lang="ru-RU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6835" cy="502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060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39"/>
          <p:cNvPicPr/>
          <p:nvPr/>
        </p:nvPicPr>
        <p:blipFill rotWithShape="1">
          <a:blip r:embed="rId2"/>
          <a:srcRect l="25500" t="6557" r="25905" b="5359"/>
          <a:stretch/>
        </p:blipFill>
        <p:spPr bwMode="auto">
          <a:xfrm>
            <a:off x="135802" y="0"/>
            <a:ext cx="5776111" cy="59662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1" name="Рисунок 40"/>
          <p:cNvPicPr/>
          <p:nvPr/>
        </p:nvPicPr>
        <p:blipFill rotWithShape="1">
          <a:blip r:embed="rId3"/>
          <a:srcRect l="25339" t="6842" r="26235" b="4198"/>
          <a:stretch/>
        </p:blipFill>
        <p:spPr bwMode="auto">
          <a:xfrm>
            <a:off x="5911913" y="1118103"/>
            <a:ext cx="6120142" cy="57398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14792" y="374386"/>
            <a:ext cx="4304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hlinkClick r:id="rId4"/>
              </a:rPr>
              <a:t>http://</a:t>
            </a:r>
            <a:r>
              <a:rPr lang="en-US" u="sng" dirty="0" smtClean="0">
                <a:hlinkClick r:id="rId4"/>
              </a:rPr>
              <a:t>www.iro.yar.ru/index.php?id=1410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2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63772" y="1258432"/>
            <a:ext cx="11663943" cy="5469445"/>
            <a:chOff x="216530" y="548681"/>
            <a:chExt cx="8747957" cy="5328592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216530" y="548681"/>
              <a:ext cx="8747957" cy="532859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1018464" y="980934"/>
              <a:ext cx="7128792" cy="4440908"/>
              <a:chOff x="66675" y="4481970"/>
              <a:chExt cx="6679859" cy="3685519"/>
            </a:xfrm>
          </p:grpSpPr>
          <p:sp>
            <p:nvSpPr>
              <p:cNvPr id="11" name="Надпись 2"/>
              <p:cNvSpPr txBox="1">
                <a:spLocks noChangeArrowheads="1"/>
              </p:cNvSpPr>
              <p:nvPr/>
            </p:nvSpPr>
            <p:spPr bwMode="auto">
              <a:xfrm>
                <a:off x="161925" y="6953250"/>
                <a:ext cx="6267450" cy="2667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400" i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Школьный </a:t>
                </a:r>
                <a:r>
                  <a:rPr lang="ru-RU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уровень</a:t>
                </a:r>
                <a:endParaRPr lang="ru-RU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" name="Надпись 2"/>
              <p:cNvSpPr txBox="1">
                <a:spLocks noChangeArrowheads="1"/>
              </p:cNvSpPr>
              <p:nvPr/>
            </p:nvSpPr>
            <p:spPr bwMode="auto">
              <a:xfrm>
                <a:off x="161925" y="4481970"/>
                <a:ext cx="6267450" cy="3091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Муниципальный уровень</a:t>
                </a:r>
                <a:endParaRPr lang="ru-RU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endParaRPr lang="ru-RU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ru-RU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>
                  <a:spcAft>
                    <a:spcPts val="0"/>
                  </a:spcAft>
                </a:pPr>
                <a:r>
                  <a:rPr lang="ru-RU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3" name="Надпись 2"/>
              <p:cNvSpPr txBox="1">
                <a:spLocks noChangeArrowheads="1"/>
              </p:cNvSpPr>
              <p:nvPr/>
            </p:nvSpPr>
            <p:spPr bwMode="auto">
              <a:xfrm>
                <a:off x="371475" y="5133975"/>
                <a:ext cx="1353184" cy="53639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Местные отделения региональных Ассоциаций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4" name="Надпись 2"/>
              <p:cNvSpPr txBox="1">
                <a:spLocks noChangeArrowheads="1"/>
              </p:cNvSpPr>
              <p:nvPr/>
            </p:nvSpPr>
            <p:spPr bwMode="auto">
              <a:xfrm>
                <a:off x="1905000" y="5048250"/>
                <a:ext cx="1455419" cy="53639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Муниципальные (районные, городские) методические объединения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16" name="Прямая со стрелкой 15"/>
              <p:cNvCxnSpPr/>
              <p:nvPr/>
            </p:nvCxnSpPr>
            <p:spPr>
              <a:xfrm flipH="1">
                <a:off x="1047750" y="4800600"/>
                <a:ext cx="5854" cy="333131"/>
              </a:xfrm>
              <a:prstGeom prst="straightConnector1">
                <a:avLst/>
              </a:prstGeom>
              <a:ln w="19050">
                <a:solidFill>
                  <a:srgbClr val="0033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 стрелкой 16"/>
              <p:cNvCxnSpPr/>
              <p:nvPr/>
            </p:nvCxnSpPr>
            <p:spPr>
              <a:xfrm>
                <a:off x="5648325" y="4810125"/>
                <a:ext cx="0" cy="320702"/>
              </a:xfrm>
              <a:prstGeom prst="straightConnector1">
                <a:avLst/>
              </a:prstGeom>
              <a:ln w="19050">
                <a:solidFill>
                  <a:srgbClr val="0033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Надпись 2"/>
              <p:cNvSpPr txBox="1">
                <a:spLocks noChangeArrowheads="1"/>
              </p:cNvSpPr>
              <p:nvPr/>
            </p:nvSpPr>
            <p:spPr bwMode="auto">
              <a:xfrm>
                <a:off x="5114703" y="5105264"/>
                <a:ext cx="1023620" cy="3430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Клубы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19" name="Прямая со стрелкой 18"/>
              <p:cNvCxnSpPr/>
              <p:nvPr/>
            </p:nvCxnSpPr>
            <p:spPr>
              <a:xfrm>
                <a:off x="2628900" y="4800600"/>
                <a:ext cx="0" cy="22560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Надпись 2"/>
              <p:cNvSpPr txBox="1">
                <a:spLocks noChangeArrowheads="1"/>
              </p:cNvSpPr>
              <p:nvPr/>
            </p:nvSpPr>
            <p:spPr bwMode="auto">
              <a:xfrm>
                <a:off x="66675" y="7467600"/>
                <a:ext cx="1447800" cy="3831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Методические </a:t>
                </a:r>
                <a:r>
                  <a:rPr lang="ru-RU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объединения</a:t>
                </a:r>
                <a:endParaRPr lang="ru-RU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" name="Надпись 2"/>
              <p:cNvSpPr txBox="1">
                <a:spLocks noChangeArrowheads="1"/>
              </p:cNvSpPr>
              <p:nvPr/>
            </p:nvSpPr>
            <p:spPr bwMode="auto">
              <a:xfrm>
                <a:off x="1676400" y="7486650"/>
                <a:ext cx="1807559" cy="3831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Временные творческие группы (коллективы)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6" name="Надпись 2"/>
              <p:cNvSpPr txBox="1">
                <a:spLocks noChangeArrowheads="1"/>
              </p:cNvSpPr>
              <p:nvPr/>
            </p:nvSpPr>
            <p:spPr bwMode="auto">
              <a:xfrm>
                <a:off x="5229225" y="7477125"/>
                <a:ext cx="1517309" cy="6903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Команды обучающихся учителей (КОУЧ)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27" name="Прямая со стрелкой 26"/>
              <p:cNvCxnSpPr/>
              <p:nvPr/>
            </p:nvCxnSpPr>
            <p:spPr>
              <a:xfrm>
                <a:off x="2609850" y="7239000"/>
                <a:ext cx="0" cy="23608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Надпись 2"/>
              <p:cNvSpPr txBox="1">
                <a:spLocks noChangeArrowheads="1"/>
              </p:cNvSpPr>
              <p:nvPr/>
            </p:nvSpPr>
            <p:spPr bwMode="auto">
              <a:xfrm>
                <a:off x="3533775" y="5114925"/>
                <a:ext cx="1280160" cy="53639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Межшкольные методические объединения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9" name="Надпись 2"/>
              <p:cNvSpPr txBox="1">
                <a:spLocks noChangeArrowheads="1"/>
              </p:cNvSpPr>
              <p:nvPr/>
            </p:nvSpPr>
            <p:spPr bwMode="auto">
              <a:xfrm>
                <a:off x="1552575" y="6057900"/>
                <a:ext cx="1126490" cy="453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Проблемные группы</a:t>
                </a:r>
                <a:endParaRPr lang="ru-RU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0" name="Надпись 2"/>
              <p:cNvSpPr txBox="1">
                <a:spLocks noChangeArrowheads="1"/>
              </p:cNvSpPr>
              <p:nvPr/>
            </p:nvSpPr>
            <p:spPr bwMode="auto">
              <a:xfrm>
                <a:off x="2828925" y="6057900"/>
                <a:ext cx="1090930" cy="453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Творческие группы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1" name="Надпись 2"/>
              <p:cNvSpPr txBox="1">
                <a:spLocks noChangeArrowheads="1"/>
              </p:cNvSpPr>
              <p:nvPr/>
            </p:nvSpPr>
            <p:spPr bwMode="auto">
              <a:xfrm>
                <a:off x="3990975" y="5857875"/>
                <a:ext cx="1184910" cy="453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Методические лаборатории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32" name="Прямая со стрелкой 31"/>
              <p:cNvCxnSpPr/>
              <p:nvPr/>
            </p:nvCxnSpPr>
            <p:spPr>
              <a:xfrm>
                <a:off x="1809750" y="4810125"/>
                <a:ext cx="0" cy="1257300"/>
              </a:xfrm>
              <a:prstGeom prst="straightConnector1">
                <a:avLst/>
              </a:prstGeom>
              <a:ln w="19050">
                <a:solidFill>
                  <a:srgbClr val="0033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 стрелкой 32"/>
              <p:cNvCxnSpPr/>
              <p:nvPr/>
            </p:nvCxnSpPr>
            <p:spPr>
              <a:xfrm>
                <a:off x="4171950" y="4791075"/>
                <a:ext cx="0" cy="31629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 стрелкой 33"/>
              <p:cNvCxnSpPr/>
              <p:nvPr/>
            </p:nvCxnSpPr>
            <p:spPr>
              <a:xfrm flipH="1">
                <a:off x="3448050" y="4791075"/>
                <a:ext cx="6984" cy="1264088"/>
              </a:xfrm>
              <a:prstGeom prst="straightConnector1">
                <a:avLst/>
              </a:prstGeom>
              <a:ln w="19050">
                <a:solidFill>
                  <a:srgbClr val="0033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 стрелкой 34"/>
              <p:cNvCxnSpPr/>
              <p:nvPr/>
            </p:nvCxnSpPr>
            <p:spPr>
              <a:xfrm>
                <a:off x="6257925" y="4800600"/>
                <a:ext cx="0" cy="1012796"/>
              </a:xfrm>
              <a:prstGeom prst="straightConnector1">
                <a:avLst/>
              </a:prstGeom>
              <a:ln w="19050">
                <a:solidFill>
                  <a:srgbClr val="0033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Стрелка вниз 35"/>
              <p:cNvSpPr/>
              <p:nvPr/>
            </p:nvSpPr>
            <p:spPr>
              <a:xfrm>
                <a:off x="3219450" y="6600825"/>
                <a:ext cx="138989" cy="248717"/>
              </a:xfrm>
              <a:prstGeom prst="downArrow">
                <a:avLst/>
              </a:prstGeom>
              <a:ln w="19050"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" name="Надпись 2"/>
              <p:cNvSpPr txBox="1">
                <a:spLocks noChangeArrowheads="1"/>
              </p:cNvSpPr>
              <p:nvPr/>
            </p:nvSpPr>
            <p:spPr bwMode="auto">
              <a:xfrm>
                <a:off x="5238750" y="5810250"/>
                <a:ext cx="1367790" cy="8337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Группы реализации муниципальных проектов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38" name="Прямая со стрелкой 37"/>
              <p:cNvCxnSpPr/>
              <p:nvPr/>
            </p:nvCxnSpPr>
            <p:spPr>
              <a:xfrm>
                <a:off x="285750" y="4791075"/>
                <a:ext cx="0" cy="1282374"/>
              </a:xfrm>
              <a:prstGeom prst="straightConnector1">
                <a:avLst/>
              </a:prstGeom>
              <a:ln w="19050">
                <a:solidFill>
                  <a:srgbClr val="0033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Надпись 2"/>
              <p:cNvSpPr txBox="1">
                <a:spLocks noChangeArrowheads="1"/>
              </p:cNvSpPr>
              <p:nvPr/>
            </p:nvSpPr>
            <p:spPr bwMode="auto">
              <a:xfrm>
                <a:off x="76200" y="6076950"/>
                <a:ext cx="1090930" cy="4533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Школы мастерства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40" name="Прямая со стрелкой 39"/>
              <p:cNvCxnSpPr/>
              <p:nvPr/>
            </p:nvCxnSpPr>
            <p:spPr>
              <a:xfrm flipH="1">
                <a:off x="4933950" y="4800600"/>
                <a:ext cx="6985" cy="1052830"/>
              </a:xfrm>
              <a:prstGeom prst="straightConnector1">
                <a:avLst/>
              </a:prstGeom>
              <a:ln w="19050">
                <a:solidFill>
                  <a:srgbClr val="0033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 стрелкой 41"/>
              <p:cNvCxnSpPr/>
              <p:nvPr/>
            </p:nvCxnSpPr>
            <p:spPr>
              <a:xfrm>
                <a:off x="1609725" y="7219950"/>
                <a:ext cx="0" cy="888095"/>
              </a:xfrm>
              <a:prstGeom prst="straightConnector1">
                <a:avLst/>
              </a:prstGeom>
              <a:ln w="19050">
                <a:solidFill>
                  <a:srgbClr val="0033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 стрелкой 42"/>
              <p:cNvCxnSpPr/>
              <p:nvPr/>
            </p:nvCxnSpPr>
            <p:spPr>
              <a:xfrm>
                <a:off x="4362450" y="7239000"/>
                <a:ext cx="1" cy="225348"/>
              </a:xfrm>
              <a:prstGeom prst="straightConnector1">
                <a:avLst/>
              </a:prstGeom>
              <a:ln w="19050">
                <a:solidFill>
                  <a:srgbClr val="0033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Надпись 2"/>
            <p:cNvSpPr txBox="1">
              <a:spLocks noChangeArrowheads="1"/>
            </p:cNvSpPr>
            <p:nvPr/>
          </p:nvSpPr>
          <p:spPr bwMode="auto">
            <a:xfrm>
              <a:off x="4844979" y="4599416"/>
              <a:ext cx="1409700" cy="5291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Метапредметные</a:t>
              </a:r>
              <a:r>
                <a:rPr lang="ru-RU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объединения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Надпись 2"/>
            <p:cNvSpPr txBox="1">
              <a:spLocks noChangeArrowheads="1"/>
            </p:cNvSpPr>
            <p:nvPr/>
          </p:nvSpPr>
          <p:spPr bwMode="auto">
            <a:xfrm>
              <a:off x="2410610" y="5389842"/>
              <a:ext cx="514350" cy="2863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Др.</a:t>
              </a:r>
              <a:endPara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6" name="Прямая со стрелкой 45"/>
            <p:cNvCxnSpPr/>
            <p:nvPr/>
          </p:nvCxnSpPr>
          <p:spPr>
            <a:xfrm>
              <a:off x="7236296" y="4298555"/>
              <a:ext cx="0" cy="271536"/>
            </a:xfrm>
            <a:prstGeom prst="straightConnector1">
              <a:avLst/>
            </a:prstGeom>
            <a:ln w="1905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/>
            <p:nvPr/>
          </p:nvCxnSpPr>
          <p:spPr>
            <a:xfrm flipH="1">
              <a:off x="1691680" y="4284985"/>
              <a:ext cx="2252" cy="285106"/>
            </a:xfrm>
            <a:prstGeom prst="straightConnector1">
              <a:avLst/>
            </a:prstGeom>
            <a:ln w="1905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7545" cy="707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Заголовок 1"/>
          <p:cNvSpPr txBox="1">
            <a:spLocks/>
          </p:cNvSpPr>
          <p:nvPr/>
        </p:nvSpPr>
        <p:spPr>
          <a:xfrm>
            <a:off x="1389316" y="117826"/>
            <a:ext cx="9366201" cy="7157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2400" b="1" i="1" dirty="0" smtClean="0">
                <a:solidFill>
                  <a:srgbClr val="C00000"/>
                </a:solidFill>
              </a:rPr>
              <a:t>Муниципальные и школьные профессиональные объединения  Ярославской области  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08486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1728905" y="334434"/>
            <a:ext cx="8481895" cy="990600"/>
          </a:xfrm>
          <a:prstGeom prst="rect">
            <a:avLst/>
          </a:prstGeom>
        </p:spPr>
        <p:txBody>
          <a:bodyPr vert="horz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/>
              <a:t>ГАУ ДПО ЯО </a:t>
            </a:r>
            <a:br>
              <a:rPr lang="ru-RU" dirty="0" smtClean="0"/>
            </a:br>
            <a:r>
              <a:rPr lang="ru-RU" dirty="0" smtClean="0"/>
              <a:t>«Институт развития образования»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71792" y="2276872"/>
            <a:ext cx="81323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Адрес: 150014, </a:t>
            </a:r>
            <a:r>
              <a:rPr lang="en-US" sz="2400" dirty="0" smtClean="0"/>
              <a:t> </a:t>
            </a:r>
            <a:r>
              <a:rPr lang="ru-RU" sz="2400" dirty="0" smtClean="0"/>
              <a:t>г</a:t>
            </a:r>
            <a:r>
              <a:rPr lang="ru-RU" sz="2400" dirty="0"/>
              <a:t>. Ярославль, </a:t>
            </a:r>
            <a:r>
              <a:rPr lang="en-US" sz="2400" dirty="0" smtClean="0"/>
              <a:t> </a:t>
            </a:r>
            <a:r>
              <a:rPr lang="ru-RU" sz="2400" dirty="0" smtClean="0"/>
              <a:t>ул</a:t>
            </a:r>
            <a:r>
              <a:rPr lang="ru-RU" sz="2400" dirty="0"/>
              <a:t>. Богдановича, </a:t>
            </a:r>
            <a:r>
              <a:rPr lang="ru-RU" sz="2400" dirty="0" smtClean="0"/>
              <a:t>16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Телефон (4852) </a:t>
            </a:r>
            <a:r>
              <a:rPr lang="ru-RU" sz="2400" dirty="0" smtClean="0"/>
              <a:t>23-06-82 </a:t>
            </a:r>
            <a:endParaRPr lang="ru-RU" sz="2400" dirty="0"/>
          </a:p>
          <a:p>
            <a:pPr algn="ctr"/>
            <a:r>
              <a:rPr lang="ru-RU" sz="2400" dirty="0"/>
              <a:t>Телефон/факс (4852) 23-09-56 </a:t>
            </a:r>
          </a:p>
          <a:p>
            <a:pPr algn="ctr"/>
            <a:r>
              <a:rPr lang="en-US" sz="2400" smtClean="0"/>
              <a:t>E</a:t>
            </a:r>
            <a:r>
              <a:rPr lang="ru-RU" sz="2400" smtClean="0"/>
              <a:t>-</a:t>
            </a:r>
            <a:r>
              <a:rPr lang="ru-RU" sz="2400" dirty="0" err="1" smtClean="0"/>
              <a:t>mail</a:t>
            </a:r>
            <a:r>
              <a:rPr lang="ru-RU" sz="2400" dirty="0"/>
              <a:t>: </a:t>
            </a:r>
            <a:r>
              <a:rPr lang="ru-RU" sz="2400" dirty="0">
                <a:hlinkClick r:id="rId3"/>
              </a:rPr>
              <a:t>rectorat@iro.yar.ru</a:t>
            </a:r>
            <a:r>
              <a:rPr lang="ru-RU" sz="2400" dirty="0"/>
              <a:t> </a:t>
            </a:r>
            <a:endParaRPr lang="en-US" sz="2400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Сайт </a:t>
            </a: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www.iro.yar.ru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Книжный интернет</a:t>
            </a:r>
            <a:r>
              <a:rPr lang="en-US" sz="2400" dirty="0" smtClean="0"/>
              <a:t>-</a:t>
            </a:r>
            <a:r>
              <a:rPr lang="ru-RU" sz="2400" dirty="0" smtClean="0"/>
              <a:t>магазин ИРО </a:t>
            </a:r>
            <a:r>
              <a:rPr lang="en-US" sz="2400" dirty="0">
                <a:hlinkClick r:id="rId5"/>
              </a:rPr>
              <a:t>https://pereplet-iro.ru</a:t>
            </a:r>
            <a:r>
              <a:rPr lang="en-US" sz="2400" dirty="0" smtClean="0">
                <a:hlinkClick r:id="rId5"/>
              </a:rPr>
              <a:t>/</a:t>
            </a:r>
            <a:r>
              <a:rPr lang="ru-RU" sz="2400" dirty="0" smtClean="0"/>
              <a:t> </a:t>
            </a:r>
            <a:endParaRPr lang="ru-RU" sz="2400" dirty="0"/>
          </a:p>
          <a:p>
            <a:pPr algn="ctr"/>
            <a:endParaRPr lang="ru-RU" sz="2400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"/>
            <a:ext cx="1616148" cy="16594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0800" y="526568"/>
            <a:ext cx="1774286" cy="108000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2422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217</Words>
  <Application>Microsoft Office PowerPoint</Application>
  <PresentationFormat>Произвольный</PresentationFormat>
  <Paragraphs>76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2_Тема Office</vt:lpstr>
      <vt:lpstr> Лучшие практики деятельности общественно-деловых и профессионально-педагогических объединений</vt:lpstr>
      <vt:lpstr>  Профессиональные объединения  Ярославской области </vt:lpstr>
      <vt:lpstr>Презентация PowerPoint</vt:lpstr>
      <vt:lpstr>Презентация PowerPoint</vt:lpstr>
      <vt:lpstr>Презентация PowerPoint</vt:lpstr>
      <vt:lpstr>ГАУ ДПО ЯО  «Институт развития образования»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Наталья Николаевна Новикова</cp:lastModifiedBy>
  <cp:revision>105</cp:revision>
  <cp:lastPrinted>2017-10-28T14:48:54Z</cp:lastPrinted>
  <dcterms:created xsi:type="dcterms:W3CDTF">2017-01-30T13:00:35Z</dcterms:created>
  <dcterms:modified xsi:type="dcterms:W3CDTF">2019-09-20T08:47:24Z</dcterms:modified>
</cp:coreProperties>
</file>