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59" r:id="rId3"/>
    <p:sldId id="262" r:id="rId4"/>
    <p:sldId id="265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9" r:id="rId17"/>
    <p:sldId id="267" r:id="rId18"/>
    <p:sldId id="268" r:id="rId19"/>
    <p:sldId id="283" r:id="rId20"/>
    <p:sldId id="288" r:id="rId21"/>
    <p:sldId id="266" r:id="rId22"/>
    <p:sldId id="270" r:id="rId23"/>
    <p:sldId id="286" r:id="rId24"/>
    <p:sldId id="287" r:id="rId25"/>
    <p:sldId id="264" r:id="rId26"/>
    <p:sldId id="26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D36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0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30CFE-85CE-4B14-AF97-27C334666EC1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AE98E-627F-4B9A-BBD5-F9377291E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9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CEFDE87-A142-4016-8F0D-A785BB5E2EC8}" type="slidenum">
              <a:rPr lang="ru-RU" altLang="ru-RU" sz="1200"/>
              <a:pPr algn="r" eaLnBrk="1" hangingPunct="1"/>
              <a:t>10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91926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6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19.09.2019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human@iro.yar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a.solov2010@yandex.r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6802" y="4076944"/>
            <a:ext cx="5678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Томчук С.А., канд. псих. наук, заведующий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кафедрой гуманитарных дисциплин ГАУ ДПО ЯО ИРО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Соловьева М.А., </a:t>
            </a:r>
            <a:r>
              <a:rPr lang="ru-RU" dirty="0"/>
              <a:t>председатель регионального отделения Общероссийской общественной организации АССУЛ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4783" y="583588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2019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67665" y="2166383"/>
            <a:ext cx="95079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Вариативные формы </a:t>
            </a:r>
            <a:r>
              <a:rPr 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организации </a:t>
            </a:r>
            <a:r>
              <a:rPr lang="ru-RU" sz="32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профессионально-педагогических сообществ </a:t>
            </a:r>
            <a:endParaRPr lang="en-US" sz="3200" b="1" spc="50" dirty="0" smtClean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</a:t>
            </a:r>
            <a:r>
              <a:rPr lang="ru-RU" sz="32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средство эффективного саморазвития учителя</a:t>
            </a:r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Прямоугольник 7"/>
          <p:cNvSpPr>
            <a:spLocks noChangeArrowheads="1"/>
          </p:cNvSpPr>
          <p:nvPr/>
        </p:nvSpPr>
        <p:spPr bwMode="auto">
          <a:xfrm>
            <a:off x="1828800" y="1524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rgbClr val="C00000"/>
              </a:solidFill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5" name="Рисунок 14" descr="CAM0319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845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1"/>
          <p:cNvSpPr>
            <a:spLocks noChangeArrowheads="1"/>
          </p:cNvSpPr>
          <p:nvPr/>
        </p:nvSpPr>
        <p:spPr bwMode="auto">
          <a:xfrm>
            <a:off x="1435168" y="4590981"/>
            <a:ext cx="93216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000066"/>
                </a:solidFill>
              </a:rPr>
              <a:t>В работе школы принимали участие представители Москвы, Иванова и Ярославской области. В числе делегации были представители </a:t>
            </a:r>
            <a:r>
              <a:rPr lang="ru-RU" altLang="ru-RU" dirty="0" err="1">
                <a:solidFill>
                  <a:srgbClr val="000066"/>
                </a:solidFill>
              </a:rPr>
              <a:t>гг.Рыбинска</a:t>
            </a:r>
            <a:r>
              <a:rPr lang="ru-RU" altLang="ru-RU" dirty="0">
                <a:solidFill>
                  <a:srgbClr val="000066"/>
                </a:solidFill>
              </a:rPr>
              <a:t> Белякова Л.М. ( МОУ СОШ №35), </a:t>
            </a:r>
            <a:r>
              <a:rPr lang="ru-RU" altLang="ru-RU" dirty="0" err="1">
                <a:solidFill>
                  <a:srgbClr val="000066"/>
                </a:solidFill>
              </a:rPr>
              <a:t>Бардыкина</a:t>
            </a:r>
            <a:r>
              <a:rPr lang="ru-RU" altLang="ru-RU" dirty="0">
                <a:solidFill>
                  <a:srgbClr val="000066"/>
                </a:solidFill>
              </a:rPr>
              <a:t> Е.Б.(МОУ СОШ №23), Ярославля Ольшанская М.А. (МОУ СОШ 76), Тутаева Воробьева Л.А. (МОУ СОШ 7), Данилова </a:t>
            </a:r>
            <a:r>
              <a:rPr lang="ru-RU" altLang="ru-RU" dirty="0" err="1">
                <a:solidFill>
                  <a:srgbClr val="000066"/>
                </a:solidFill>
              </a:rPr>
              <a:t>Казюлина</a:t>
            </a:r>
            <a:r>
              <a:rPr lang="ru-RU" altLang="ru-RU" dirty="0">
                <a:solidFill>
                  <a:srgbClr val="000066"/>
                </a:solidFill>
              </a:rPr>
              <a:t> Е.В. (МОУ СОШ 2), Углича </a:t>
            </a:r>
            <a:r>
              <a:rPr lang="ru-RU" altLang="ru-RU" dirty="0" err="1">
                <a:solidFill>
                  <a:srgbClr val="000066"/>
                </a:solidFill>
              </a:rPr>
              <a:t>Пятницына</a:t>
            </a:r>
            <a:r>
              <a:rPr lang="ru-RU" altLang="ru-RU" dirty="0">
                <a:solidFill>
                  <a:srgbClr val="000066"/>
                </a:solidFill>
              </a:rPr>
              <a:t> Н.Л.; Рыбинского района </a:t>
            </a:r>
            <a:r>
              <a:rPr lang="ru-RU" altLang="ru-RU" dirty="0" err="1">
                <a:solidFill>
                  <a:srgbClr val="000066"/>
                </a:solidFill>
              </a:rPr>
              <a:t>Бородинова</a:t>
            </a:r>
            <a:r>
              <a:rPr lang="ru-RU" altLang="ru-RU" dirty="0">
                <a:solidFill>
                  <a:srgbClr val="000066"/>
                </a:solidFill>
              </a:rPr>
              <a:t> Л.М.; ЯГПУ </a:t>
            </a:r>
            <a:r>
              <a:rPr lang="ru-RU" altLang="ru-RU" dirty="0" err="1">
                <a:solidFill>
                  <a:srgbClr val="000066"/>
                </a:solidFill>
              </a:rPr>
              <a:t>им.К.Д.Ушинского</a:t>
            </a:r>
            <a:r>
              <a:rPr lang="ru-RU" altLang="ru-RU" dirty="0">
                <a:solidFill>
                  <a:srgbClr val="000066"/>
                </a:solidFill>
              </a:rPr>
              <a:t> Лукьянчикова Н.В., </a:t>
            </a:r>
            <a:r>
              <a:rPr lang="ru-RU" altLang="ru-RU" dirty="0" err="1">
                <a:solidFill>
                  <a:srgbClr val="000066"/>
                </a:solidFill>
              </a:rPr>
              <a:t>Шустина</a:t>
            </a:r>
            <a:r>
              <a:rPr lang="ru-RU" altLang="ru-RU" dirty="0">
                <a:solidFill>
                  <a:srgbClr val="000066"/>
                </a:solidFill>
              </a:rPr>
              <a:t> И.В.; руководитель Соловьева М.А.</a:t>
            </a:r>
          </a:p>
        </p:txBody>
      </p:sp>
    </p:spTree>
    <p:extLst>
      <p:ext uri="{BB962C8B-B14F-4D97-AF65-F5344CB8AC3E}">
        <p14:creationId xmlns:p14="http://schemas.microsoft.com/office/powerpoint/2010/main" val="7837911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8240" y="2132013"/>
            <a:ext cx="9144000" cy="23876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0066"/>
                </a:solidFill>
              </a:rPr>
              <a:t>2015/2016 год</a:t>
            </a:r>
            <a:br>
              <a:rPr lang="ru-RU" altLang="ru-RU" b="1" dirty="0" smtClean="0">
                <a:solidFill>
                  <a:srgbClr val="000066"/>
                </a:solidFill>
              </a:rPr>
            </a:br>
            <a:r>
              <a:rPr lang="ru-RU" altLang="ru-RU" b="1" dirty="0" smtClean="0">
                <a:solidFill>
                  <a:srgbClr val="000066"/>
                </a:solidFill>
              </a:rPr>
              <a:t>Второй грант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800600"/>
            <a:ext cx="86106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dirty="0" smtClean="0">
                <a:solidFill>
                  <a:srgbClr val="C00000"/>
                </a:solidFill>
              </a:rPr>
              <a:t>Социально-значимый проект 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dirty="0" smtClean="0">
                <a:solidFill>
                  <a:srgbClr val="C00000"/>
                </a:solidFill>
              </a:rPr>
              <a:t>«Всероссийский съезд краеведов-филологов». Ярославль</a:t>
            </a:r>
            <a:endParaRPr lang="ru-RU" altLang="ru-RU" dirty="0" smtClean="0"/>
          </a:p>
        </p:txBody>
      </p:sp>
      <p:pic>
        <p:nvPicPr>
          <p:cNvPr id="20484" name="Picture 4" descr="ribinsk_primet_sezd_kraevedov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3520" y="883921"/>
            <a:ext cx="25146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IMG_20190815_12494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2550" y="784226"/>
            <a:ext cx="14668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0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501186"/>
            <a:ext cx="9144000" cy="2387600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0066"/>
                </a:solidFill>
              </a:rPr>
              <a:t>2016/2017 год</a:t>
            </a:r>
            <a:br>
              <a:rPr lang="ru-RU" altLang="ru-RU" b="1" dirty="0" smtClean="0">
                <a:solidFill>
                  <a:srgbClr val="000066"/>
                </a:solidFill>
              </a:rPr>
            </a:br>
            <a:r>
              <a:rPr lang="ru-RU" altLang="ru-RU" b="1" dirty="0" smtClean="0">
                <a:solidFill>
                  <a:srgbClr val="000066"/>
                </a:solidFill>
              </a:rPr>
              <a:t>Третий грант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114800"/>
            <a:ext cx="83820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b="1" dirty="0">
                <a:solidFill>
                  <a:srgbClr val="000066"/>
                </a:solidFill>
              </a:rPr>
              <a:t>Социально-значимый проект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b="1" dirty="0">
                <a:solidFill>
                  <a:srgbClr val="000066"/>
                </a:solidFill>
              </a:rPr>
              <a:t>«</a:t>
            </a:r>
            <a:r>
              <a:rPr lang="en-US" altLang="ru-RU" b="1" dirty="0">
                <a:solidFill>
                  <a:srgbClr val="000066"/>
                </a:solidFill>
              </a:rPr>
              <a:t>II </a:t>
            </a:r>
            <a:r>
              <a:rPr lang="ru-RU" altLang="ru-RU" b="1" dirty="0">
                <a:solidFill>
                  <a:srgbClr val="000066"/>
                </a:solidFill>
              </a:rPr>
              <a:t>Всероссийский съезд краеведов-филологов. Краеведение и туризм: перспективы развития образовательного туризма», посвященный 50-летию туристского маршрута «Золотое кольцо России». Ярославль</a:t>
            </a:r>
          </a:p>
        </p:txBody>
      </p:sp>
      <p:pic>
        <p:nvPicPr>
          <p:cNvPr id="21508" name="Picture 4" descr="ribinsk_primet_sezd_kraevedov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320" y="574879"/>
            <a:ext cx="27432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IMG_20190815_1251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7200" y="574879"/>
            <a:ext cx="132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9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79" y="274638"/>
            <a:ext cx="10241281" cy="1143000"/>
          </a:xfrm>
        </p:spPr>
        <p:txBody>
          <a:bodyPr>
            <a:noAutofit/>
          </a:bodyPr>
          <a:lstStyle/>
          <a:p>
            <a:r>
              <a:rPr lang="ru-RU" altLang="ru-RU" sz="36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Проекты рассматриваются как одно из средств просветительской деятельности педагога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4663" y="1626326"/>
            <a:ext cx="8610600" cy="495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 b="1" dirty="0">
                <a:solidFill>
                  <a:srgbClr val="993300"/>
                </a:solidFill>
              </a:rPr>
              <a:t>Поэтому их цели: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rgbClr val="000066"/>
                </a:solidFill>
              </a:rPr>
              <a:t>объединение творческих усилий учителей России для совместной деятельности в реализации целей и задач по гражданскому воспитанию населения;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0066"/>
                </a:solidFill>
              </a:rPr>
              <a:t>популяризация </a:t>
            </a:r>
            <a:r>
              <a:rPr lang="ru-RU" altLang="ru-RU" sz="2400" dirty="0">
                <a:solidFill>
                  <a:srgbClr val="000066"/>
                </a:solidFill>
              </a:rPr>
              <a:t>краеведческих знаний и исследований в области изучения, сохранения и пропаганды культурного наследия родного края;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0066"/>
                </a:solidFill>
              </a:rPr>
              <a:t>формирование </a:t>
            </a:r>
            <a:r>
              <a:rPr lang="ru-RU" altLang="ru-RU" sz="2400" dirty="0">
                <a:solidFill>
                  <a:srgbClr val="000066"/>
                </a:solidFill>
              </a:rPr>
              <a:t>культурно-образовательной среды региона;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0066"/>
                </a:solidFill>
              </a:rPr>
              <a:t>реализация </a:t>
            </a:r>
            <a:r>
              <a:rPr lang="ru-RU" altLang="ru-RU" sz="2400" dirty="0">
                <a:solidFill>
                  <a:srgbClr val="000066"/>
                </a:solidFill>
              </a:rPr>
              <a:t>педагогического потенциала педагогов Ярославской области (других регионов РФ) в организации работы по гражданскому воспитанию учащихся;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0066"/>
                </a:solidFill>
              </a:rPr>
              <a:t>повышение </a:t>
            </a:r>
            <a:r>
              <a:rPr lang="ru-RU" altLang="ru-RU" sz="2400" dirty="0">
                <a:solidFill>
                  <a:srgbClr val="000066"/>
                </a:solidFill>
              </a:rPr>
              <a:t>общего культурного уровня гражданина;</a:t>
            </a:r>
          </a:p>
          <a:p>
            <a:pPr>
              <a:lnSpc>
                <a:spcPct val="80000"/>
              </a:lnSpc>
            </a:pPr>
            <a:r>
              <a:rPr lang="ru-RU" altLang="ru-RU" sz="2400" dirty="0" smtClean="0">
                <a:solidFill>
                  <a:srgbClr val="000066"/>
                </a:solidFill>
              </a:rPr>
              <a:t>укрепление </a:t>
            </a:r>
            <a:r>
              <a:rPr lang="ru-RU" altLang="ru-RU" sz="2400" dirty="0">
                <a:solidFill>
                  <a:srgbClr val="000066"/>
                </a:solidFill>
              </a:rPr>
              <a:t>межкультурных, межведомственных связей.</a:t>
            </a:r>
          </a:p>
        </p:txBody>
      </p:sp>
    </p:spTree>
    <p:extLst>
      <p:ext uri="{BB962C8B-B14F-4D97-AF65-F5344CB8AC3E}">
        <p14:creationId xmlns:p14="http://schemas.microsoft.com/office/powerpoint/2010/main" val="16674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58686" y="586264"/>
            <a:ext cx="9144000" cy="876254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0066"/>
                </a:solidFill>
              </a:rPr>
              <a:t>Дорогу осилит идущий!</a:t>
            </a:r>
          </a:p>
        </p:txBody>
      </p:sp>
      <p:pic>
        <p:nvPicPr>
          <p:cNvPr id="1026" name="Picture 2" descr="https://ds02.infourok.ru/uploads/ex/0c56/00080f1d-8780d2e7/img22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300445" y="-3135086"/>
            <a:ext cx="4990011" cy="33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2.infourok.ru/uploads/ex/0c56/00080f1d-8780d2e7/img2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6778" y="1813651"/>
            <a:ext cx="7027816" cy="455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9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3764" y="1033396"/>
            <a:ext cx="115044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ЯРОО «Ассоциация учителей английского языка»</a:t>
            </a:r>
            <a:endParaRPr lang="ru-RU" sz="40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0082" y="2004882"/>
            <a:ext cx="7453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8" descr="https://apf.mail.ru/cgi-bin/readmsg/%D0%B1%D0%B0%D0%BD%D0%BD%D0%B5%D1%80%20%D0%BD%D0%BE%D0%B2%D1%8B%D0%B9%20%D1%8F%D1%80%D1%82%D0%B8.jpg?id=15687977060738111224%3B0%3B2&amp;x-email=sokolova_olga_a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sokolova\Downloads\баннер новый ярти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3582" y="1890069"/>
            <a:ext cx="9649082" cy="304217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0082" y="5092974"/>
            <a:ext cx="104146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Цель: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создание условий для профессионального роста учителей и продвижение инновационных проектов и программ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7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5270" y="2224115"/>
            <a:ext cx="6152606" cy="351432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399812" y="813763"/>
            <a:ext cx="93923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Виртуальное региональное методическое объединение </a:t>
            </a:r>
            <a:b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учителей музыки Ярославской </a:t>
            </a:r>
            <a:r>
              <a:rPr lang="ru-RU" sz="28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области</a:t>
            </a:r>
            <a:endParaRPr lang="ru-RU" sz="28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4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2217" y="2187775"/>
            <a:ext cx="5205713" cy="367494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99812" y="813763"/>
            <a:ext cx="93923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Виртуальное региональное методическое объединение </a:t>
            </a:r>
            <a:b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учителей музыки Ярославской </a:t>
            </a:r>
            <a:r>
              <a:rPr lang="ru-RU" sz="28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области</a:t>
            </a:r>
            <a:endParaRPr lang="ru-RU" sz="28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0081" y="2659580"/>
            <a:ext cx="46388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Обсуждение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нормативно-методических документов по преподаванию музыки в школе, внесение предложений в проекты  этих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4354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17029" y="2403906"/>
            <a:ext cx="6100354" cy="345880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99812" y="813763"/>
            <a:ext cx="93923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Виртуальное региональное методическое объединение </a:t>
            </a:r>
            <a:b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учителей музыки Ярославской </a:t>
            </a:r>
            <a:r>
              <a:rPr lang="ru-RU" sz="28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области</a:t>
            </a:r>
            <a:endParaRPr lang="ru-RU" sz="28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0081" y="2613452"/>
            <a:ext cx="3735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Выработка общих подходов и рекомендаций по преподаванию музыки в школе на основе требований ФГОС</a:t>
            </a:r>
          </a:p>
        </p:txBody>
      </p:sp>
    </p:spTree>
    <p:extLst>
      <p:ext uri="{BB962C8B-B14F-4D97-AF65-F5344CB8AC3E}">
        <p14:creationId xmlns:p14="http://schemas.microsoft.com/office/powerpoint/2010/main" val="33089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99812" y="813763"/>
            <a:ext cx="93923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Виртуальное региональное методическое объединение </a:t>
            </a:r>
            <a:b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учителей музыки Ярославской </a:t>
            </a:r>
            <a:r>
              <a:rPr lang="ru-RU" sz="28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области</a:t>
            </a:r>
            <a:endParaRPr lang="ru-RU" sz="28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8732" y="2236837"/>
            <a:ext cx="5342708" cy="351432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40081" y="2659580"/>
            <a:ext cx="4376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B25A4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Распространение информации </a:t>
            </a:r>
            <a:endParaRPr lang="ru-RU" b="1" dirty="0" smtClean="0">
              <a:solidFill>
                <a:srgbClr val="B25A4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B25A4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b="1" dirty="0">
                <a:solidFill>
                  <a:srgbClr val="B25A4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значимых профессиональных и общественных событиях в области музыкального школьного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28406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2641" y="684482"/>
            <a:ext cx="98267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Кафедра гуманитарных дисциплин </a:t>
            </a:r>
            <a:endParaRPr lang="en-US" sz="3600" b="1" spc="50" dirty="0" smtClean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ГАУ ДПО ЯО «Институт развития образования»</a:t>
            </a:r>
            <a:endParaRPr lang="ru-RU" sz="36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85052" y="5133042"/>
            <a:ext cx="2592295" cy="8490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Сетевое </a:t>
            </a:r>
            <a:r>
              <a:rPr lang="ru-RU" dirty="0">
                <a:solidFill>
                  <a:schemeClr val="tx1"/>
                </a:solidFill>
              </a:rPr>
              <a:t>методическое объединение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en-US" dirty="0">
                <a:solidFill>
                  <a:schemeClr val="tx1"/>
                </a:solidFill>
              </a:rPr>
              <a:t>SMS</a:t>
            </a:r>
            <a:r>
              <a:rPr lang="ru-RU" dirty="0">
                <a:solidFill>
                  <a:schemeClr val="tx1"/>
                </a:solidFill>
              </a:rPr>
              <a:t> - форум»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62239" y="4548141"/>
            <a:ext cx="2592295" cy="8490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Виртуальное </a:t>
            </a:r>
            <a:r>
              <a:rPr lang="ru-RU" dirty="0">
                <a:solidFill>
                  <a:schemeClr val="tx1"/>
                </a:solidFill>
              </a:rPr>
              <a:t>методическое объединение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86664" y="4638290"/>
            <a:ext cx="2592295" cy="8490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Методические </a:t>
            </a:r>
            <a:r>
              <a:rPr lang="ru-RU" dirty="0">
                <a:solidFill>
                  <a:schemeClr val="tx1"/>
                </a:solidFill>
              </a:rPr>
              <a:t>объединения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61988" y="3545590"/>
            <a:ext cx="2592295" cy="8490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Региональная </a:t>
            </a:r>
            <a:r>
              <a:rPr lang="ru-RU" dirty="0">
                <a:solidFill>
                  <a:schemeClr val="tx1"/>
                </a:solidFill>
              </a:rPr>
              <a:t>ассоциация учителей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0081" y="3518881"/>
            <a:ext cx="4138067" cy="8490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Региональные </a:t>
            </a:r>
            <a:r>
              <a:rPr lang="ru-RU" dirty="0">
                <a:solidFill>
                  <a:schemeClr val="tx1"/>
                </a:solidFill>
              </a:rPr>
              <a:t>отделения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общероссийских </a:t>
            </a:r>
            <a:r>
              <a:rPr lang="ru-RU" dirty="0">
                <a:solidFill>
                  <a:schemeClr val="tx1"/>
                </a:solidFill>
              </a:rPr>
              <a:t>общественных организаций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03715" y="2163354"/>
            <a:ext cx="6753497" cy="8490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Вариативные </a:t>
            </a:r>
            <a:r>
              <a:rPr lang="ru-RU" sz="2400" b="1" dirty="0">
                <a:solidFill>
                  <a:schemeClr val="tx1"/>
                </a:solidFill>
                <a:latin typeface="+mj-lt"/>
              </a:rPr>
              <a:t>формы педагогических сообществ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926080" y="3012440"/>
            <a:ext cx="612819" cy="388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981375" y="3242792"/>
            <a:ext cx="616151" cy="1160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909175" y="3242792"/>
            <a:ext cx="504595" cy="1729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8665111" y="3231966"/>
            <a:ext cx="1551860" cy="1196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566170" y="3157208"/>
            <a:ext cx="802777" cy="243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2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99812" y="991184"/>
            <a:ext cx="93923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Виртуальное региональное методическое объединение </a:t>
            </a:r>
            <a:b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учителей музыки Ярославской области</a:t>
            </a:r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4374" y="2414258"/>
            <a:ext cx="5826620" cy="362587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6009" y="2372346"/>
            <a:ext cx="43423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 профессиональных дефицитов, организация проблемных групп по актуальным направлениям музыкального образования, </a:t>
            </a:r>
            <a:endParaRPr lang="ru-RU" b="1" dirty="0" smtClean="0">
              <a:solidFill>
                <a:srgbClr val="A52D3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</a:t>
            </a:r>
            <a:r>
              <a:rPr lang="ru-RU" b="1" dirty="0">
                <a:solidFill>
                  <a:srgbClr val="A52D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представление качественных продуктов, направленных на решение этих проблем</a:t>
            </a:r>
            <a:endParaRPr lang="ru-RU" dirty="0">
              <a:solidFill>
                <a:srgbClr val="A52D3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99812" y="985936"/>
            <a:ext cx="93923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Виртуальное региональное методическое объединение </a:t>
            </a:r>
            <a:b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учителей музыки Ярославской области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399812" y="991184"/>
            <a:ext cx="93923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Виртуальное региональное методическое объединение </a:t>
            </a:r>
            <a:b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учителей музыки Ярославской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3720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2641" y="684482"/>
            <a:ext cx="854445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Региональное </a:t>
            </a:r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сетевое методическое объединение </a:t>
            </a:r>
            <a:endParaRPr lang="ru-RU" sz="2800" b="1" spc="50" dirty="0" smtClean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специалистов </a:t>
            </a:r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ММС Ярославской области, </a:t>
            </a:r>
          </a:p>
          <a:p>
            <a:pPr algn="ctr"/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курирующих дисциплины </a:t>
            </a:r>
            <a:r>
              <a:rPr lang="ru-RU" sz="28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историко-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обществоведческого </a:t>
            </a:r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цикла «СМС - форум»</a:t>
            </a:r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0161" y="2876114"/>
            <a:ext cx="4127862" cy="1264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0377" y="3799411"/>
            <a:ext cx="6374674" cy="2209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54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2641" y="684482"/>
            <a:ext cx="854445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Региональное </a:t>
            </a:r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сетевое методическое объединение </a:t>
            </a:r>
            <a:endParaRPr lang="ru-RU" sz="2800" b="1" spc="50" dirty="0" smtClean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специалистов </a:t>
            </a:r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ММС Ярославской области, </a:t>
            </a:r>
          </a:p>
          <a:p>
            <a:pPr algn="ctr"/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курирующих дисциплины </a:t>
            </a:r>
            <a:r>
              <a:rPr lang="ru-RU" sz="28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историко-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обществоведческого </a:t>
            </a:r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цикла «СМС - форум»</a:t>
            </a:r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2641" y="2669458"/>
            <a:ext cx="8159552" cy="3326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21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48936" y="1280161"/>
            <a:ext cx="1061575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Современные профессиональные </a:t>
            </a:r>
            <a:r>
              <a:rPr lang="ru-RU" sz="28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объединения педагогов – это: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сочетание традиций и новаций, система повышения уровня профессиональной компетентности учителя, выстроенная от диагностики затруднений в его деятельности до реального результата, характеризующего качество образования</a:t>
            </a:r>
          </a:p>
        </p:txBody>
      </p:sp>
      <p:pic>
        <p:nvPicPr>
          <p:cNvPr id="13314" name="Picture 2" descr="https://static.oshkole.ru/editor_images/6173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0780" y="3742294"/>
            <a:ext cx="3108293" cy="197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6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57967" y="1900106"/>
            <a:ext cx="787606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A52D36"/>
                </a:solidFill>
              </a:rPr>
              <a:t>Благодарим за внимание!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Томчук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С.А., канд. псих. наук, заведующий </a:t>
            </a:r>
          </a:p>
          <a:p>
            <a:pPr algn="just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кафедрой гуманитарных дисциплин ГАУ ДПО ЯО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ИРО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human@iro.yar.ru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234" y="914399"/>
            <a:ext cx="8972550" cy="5160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252" y="3428808"/>
            <a:ext cx="329668" cy="3206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8032" y="3610363"/>
            <a:ext cx="313984" cy="305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924" y="3436950"/>
            <a:ext cx="313984" cy="3054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059" y="4507144"/>
            <a:ext cx="287860" cy="2800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027" y="4572863"/>
            <a:ext cx="248064" cy="2412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011" y="4545854"/>
            <a:ext cx="248064" cy="2412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919" y="4083476"/>
            <a:ext cx="248064" cy="2412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626" y="4942390"/>
            <a:ext cx="248064" cy="2412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733" y="4257602"/>
            <a:ext cx="226278" cy="2201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345" y="4666503"/>
            <a:ext cx="248064" cy="2412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892" y="4944918"/>
            <a:ext cx="248064" cy="2412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908" y="4952838"/>
            <a:ext cx="248064" cy="2412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487" y="2916495"/>
            <a:ext cx="248064" cy="2412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243" y="3157794"/>
            <a:ext cx="248064" cy="24129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011" y="2489316"/>
            <a:ext cx="248064" cy="24129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852" y="3072808"/>
            <a:ext cx="251971" cy="24509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028" y="3468496"/>
            <a:ext cx="248064" cy="24129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289" y="3925570"/>
            <a:ext cx="232754" cy="22640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17" y="3797474"/>
            <a:ext cx="205974" cy="2003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682" y="3382350"/>
            <a:ext cx="234407" cy="22801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0712" y="3616643"/>
            <a:ext cx="156222" cy="1519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6872" y="132220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Контактная информация:</a:t>
            </a:r>
          </a:p>
          <a:p>
            <a:r>
              <a:rPr lang="ru-RU" sz="2000" dirty="0"/>
              <a:t>Россия г. Ярославль, ул. Богдановича, 16 </a:t>
            </a:r>
          </a:p>
          <a:p>
            <a:r>
              <a:rPr lang="ru-RU" sz="2000" dirty="0"/>
              <a:t>Тел.: +7 (4852) 21-06-83 </a:t>
            </a:r>
          </a:p>
          <a:p>
            <a:r>
              <a:rPr lang="ru-RU" sz="2000" dirty="0"/>
              <a:t>Сайт: www.iro.yar.ru</a:t>
            </a:r>
          </a:p>
          <a:p>
            <a:r>
              <a:rPr lang="ru-RU" sz="2000" dirty="0"/>
              <a:t>E-</a:t>
            </a:r>
            <a:r>
              <a:rPr lang="ru-RU" sz="2000" dirty="0" err="1"/>
              <a:t>mail</a:t>
            </a:r>
            <a:r>
              <a:rPr lang="ru-RU" sz="2000" dirty="0"/>
              <a:t>: rcnit@iro.yar.ru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7" y="115612"/>
            <a:ext cx="1117697" cy="108721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63234" y="379497"/>
            <a:ext cx="262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A52D36"/>
                </a:solidFill>
              </a:rPr>
              <a:t>Образование без границ</a:t>
            </a:r>
            <a:endParaRPr lang="ru-RU" dirty="0">
              <a:solidFill>
                <a:srgbClr val="A52D36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280162" y="423948"/>
            <a:ext cx="7876390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0" y="1524000"/>
            <a:ext cx="6096000" cy="381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35436" y="4507144"/>
            <a:ext cx="670642" cy="39449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622" y="4634867"/>
            <a:ext cx="248064" cy="2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80160" cy="1280160"/>
          </a:xfrm>
          <a:prstGeom prst="rect">
            <a:avLst/>
          </a:prstGeom>
        </p:spPr>
      </p:pic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8839" y="270749"/>
            <a:ext cx="34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Время профессионального роста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439972"/>
            <a:ext cx="12192000" cy="14180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0161" y="900615"/>
            <a:ext cx="68780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 педагогических </a:t>
            </a:r>
            <a:r>
              <a:rPr 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сообществ</a:t>
            </a:r>
            <a:endParaRPr lang="ru-RU" sz="3600" b="1" spc="50" dirty="0">
              <a:ln w="11430"/>
              <a:solidFill>
                <a:srgbClr val="B25A4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2961" y="1851883"/>
            <a:ext cx="99800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2D405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внимания широкой общественности к проблемам образования в </a:t>
            </a:r>
            <a:r>
              <a:rPr lang="ru-RU" sz="2000" dirty="0" smtClean="0">
                <a:solidFill>
                  <a:srgbClr val="2D405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2D405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активное </a:t>
            </a:r>
            <a:r>
              <a:rPr lang="ru-RU" sz="2000" dirty="0">
                <a:solidFill>
                  <a:srgbClr val="2D405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обсуждении проектов новых нормативных, концептуальных документов, внесение предложений в эти </a:t>
            </a:r>
            <a:r>
              <a:rPr lang="ru-RU" sz="2000" dirty="0" smtClean="0">
                <a:solidFill>
                  <a:srgbClr val="2D405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объединение </a:t>
            </a:r>
            <a:r>
              <a:rPr lang="ru-RU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учителей по их профессиональным </a:t>
            </a:r>
            <a:r>
              <a:rPr lang="ru-RU" sz="2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интересам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базы данных по программным продуктам учебного назначения и опыту их </a:t>
            </a:r>
            <a:r>
              <a:rPr lang="ru-RU" sz="2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формального и неформального общения на профессиональные </a:t>
            </a:r>
            <a:r>
              <a:rPr lang="ru-RU" sz="2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</a:t>
            </a:r>
            <a:r>
              <a:rPr lang="ru-RU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решение общими усилиями актуальных проблем в той или иной предметной </a:t>
            </a:r>
            <a:r>
              <a:rPr lang="ru-RU" sz="2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методической поддержки и профессиональной </a:t>
            </a:r>
            <a:r>
              <a:rPr lang="ru-RU" sz="2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взаимопомощи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</a:t>
            </a:r>
            <a:r>
              <a:rPr lang="ru-RU" sz="20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успешных педагогических практик и др</a:t>
            </a:r>
            <a:r>
              <a:rPr lang="ru-RU" sz="2000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720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447800"/>
            <a:ext cx="8534400" cy="2514600"/>
          </a:xfrm>
        </p:spPr>
        <p:txBody>
          <a:bodyPr>
            <a:noAutofit/>
          </a:bodyPr>
          <a:lstStyle/>
          <a:p>
            <a:r>
              <a:rPr lang="ru-RU" altLang="ru-RU" sz="36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Ярославское региональное отделение Общероссийской общественной организации «Ассоциация учителей</a:t>
            </a:r>
            <a:br>
              <a:rPr lang="ru-RU" altLang="ru-RU" sz="36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altLang="ru-RU" sz="36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 литературы и русского языка»</a:t>
            </a:r>
            <a:br>
              <a:rPr lang="ru-RU" altLang="ru-RU" sz="36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altLang="ru-RU" sz="36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(ЯРО АССУЛ)</a:t>
            </a: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148" y="4335690"/>
            <a:ext cx="31242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71903" y="4726578"/>
            <a:ext cx="4572000" cy="1127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600" b="1" i="1" kern="0" dirty="0">
                <a:solidFill>
                  <a:srgbClr val="333399"/>
                </a:solidFill>
                <a:latin typeface="Arial"/>
                <a:cs typeface="Arial"/>
              </a:rPr>
              <a:t>Соловьёва Марина Анатольевна</a:t>
            </a:r>
            <a:r>
              <a:rPr lang="ru-RU" altLang="ru-RU" sz="1600" b="1" kern="0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1600" b="1" kern="0" dirty="0">
                <a:solidFill>
                  <a:srgbClr val="333399"/>
                </a:solidFill>
                <a:latin typeface="Arial"/>
                <a:cs typeface="Arial"/>
              </a:rPr>
              <a:t>Председатель ЯРО АССУЛ;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ru-RU" sz="1600" kern="0" dirty="0">
                <a:solidFill>
                  <a:srgbClr val="990000"/>
                </a:solidFill>
                <a:latin typeface="Arial"/>
                <a:cs typeface="Arial"/>
                <a:hlinkClick r:id="rId3"/>
              </a:rPr>
              <a:t>marina.solov2010@yandex.ru</a:t>
            </a:r>
            <a:r>
              <a:rPr lang="en-US" altLang="ru-RU" sz="1600" kern="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ru-RU" sz="1600" kern="0" dirty="0">
                <a:solidFill>
                  <a:srgbClr val="333399"/>
                </a:solidFill>
                <a:latin typeface="Arial"/>
                <a:cs typeface="Arial"/>
              </a:rPr>
              <a:t>8/</a:t>
            </a:r>
            <a:r>
              <a:rPr lang="ru-RU" altLang="ru-RU" sz="1600" kern="0" dirty="0">
                <a:solidFill>
                  <a:srgbClr val="333399"/>
                </a:solidFill>
                <a:latin typeface="Arial"/>
                <a:cs typeface="Arial"/>
              </a:rPr>
              <a:t>920</a:t>
            </a:r>
            <a:r>
              <a:rPr lang="en-US" altLang="ru-RU" sz="1600" kern="0" dirty="0">
                <a:solidFill>
                  <a:srgbClr val="333399"/>
                </a:solidFill>
                <a:latin typeface="Arial"/>
                <a:cs typeface="Arial"/>
              </a:rPr>
              <a:t>/</a:t>
            </a:r>
            <a:r>
              <a:rPr lang="ru-RU" altLang="ru-RU" sz="1600" kern="0" dirty="0">
                <a:solidFill>
                  <a:srgbClr val="333399"/>
                </a:solidFill>
                <a:latin typeface="Arial"/>
                <a:cs typeface="Arial"/>
              </a:rPr>
              <a:t>128</a:t>
            </a:r>
            <a:r>
              <a:rPr lang="en-US" altLang="ru-RU" sz="1600" kern="0" dirty="0">
                <a:solidFill>
                  <a:srgbClr val="333399"/>
                </a:solidFill>
                <a:latin typeface="Arial"/>
                <a:cs typeface="Arial"/>
              </a:rPr>
              <a:t>/</a:t>
            </a:r>
            <a:r>
              <a:rPr lang="ru-RU" altLang="ru-RU" sz="1600" kern="0" dirty="0">
                <a:solidFill>
                  <a:srgbClr val="333399"/>
                </a:solidFill>
                <a:latin typeface="Arial"/>
                <a:cs typeface="Arial"/>
              </a:rPr>
              <a:t>69/</a:t>
            </a:r>
            <a:r>
              <a:rPr lang="en-US" altLang="ru-RU" sz="1600" kern="0" dirty="0">
                <a:solidFill>
                  <a:srgbClr val="333399"/>
                </a:solidFill>
                <a:latin typeface="Arial"/>
                <a:cs typeface="Arial"/>
              </a:rPr>
              <a:t>7</a:t>
            </a:r>
            <a:r>
              <a:rPr lang="ru-RU" altLang="ru-RU" sz="1600" kern="0" dirty="0">
                <a:solidFill>
                  <a:srgbClr val="333399"/>
                </a:solidFill>
                <a:latin typeface="Arial"/>
                <a:cs typeface="Arial"/>
              </a:rPr>
              <a:t>3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69" y="167640"/>
            <a:ext cx="128016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794" y="3259183"/>
            <a:ext cx="8610600" cy="2266405"/>
          </a:xfrm>
        </p:spPr>
        <p:txBody>
          <a:bodyPr/>
          <a:lstStyle/>
          <a:p>
            <a:r>
              <a:rPr lang="ru-RU" altLang="ru-RU" sz="2400" b="1" dirty="0">
                <a:solidFill>
                  <a:srgbClr val="993300"/>
                </a:solidFill>
              </a:rPr>
              <a:t>Региональное отделение, созданное в 2013 году, состоит из 17 местных отделений и насчитывает 280 человек.</a:t>
            </a:r>
            <a:br>
              <a:rPr lang="ru-RU" altLang="ru-RU" sz="2400" b="1" dirty="0">
                <a:solidFill>
                  <a:srgbClr val="993300"/>
                </a:solidFill>
              </a:rPr>
            </a:br>
            <a:r>
              <a:rPr lang="ru-RU" altLang="ru-RU" sz="2400" b="1" dirty="0">
                <a:solidFill>
                  <a:srgbClr val="993300"/>
                </a:solidFill>
              </a:rPr>
              <a:t>Каждое местное отделение имеет руководителя и членов, работает по своему плану, участвует в мероприятиях регионального отделения и мероприятиях, организованных АССУЛ.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2777" y="1295400"/>
            <a:ext cx="5715000" cy="178525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altLang="ru-RU" sz="1800" b="1" dirty="0">
                <a:solidFill>
                  <a:srgbClr val="000099"/>
                </a:solidFill>
              </a:rPr>
              <a:t>Общероссийская общественная организация</a:t>
            </a:r>
          </a:p>
          <a:p>
            <a:pPr>
              <a:lnSpc>
                <a:spcPct val="90000"/>
              </a:lnSpc>
            </a:pPr>
            <a:r>
              <a:rPr lang="ru-RU" altLang="ru-RU" sz="1800" b="1" dirty="0">
                <a:solidFill>
                  <a:srgbClr val="000099"/>
                </a:solidFill>
              </a:rPr>
              <a:t>«Ассоциация учителей литературы и русского языка»</a:t>
            </a:r>
          </a:p>
          <a:p>
            <a:pPr>
              <a:lnSpc>
                <a:spcPct val="90000"/>
              </a:lnSpc>
            </a:pPr>
            <a:endParaRPr lang="ru-RU" altLang="ru-RU" sz="1800" b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1800" b="1" dirty="0">
                <a:solidFill>
                  <a:srgbClr val="000099"/>
                </a:solidFill>
              </a:rPr>
              <a:t>Ярославское региональное отделение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05" y="1295400"/>
            <a:ext cx="2895600" cy="17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8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0709" y="274638"/>
            <a:ext cx="10802982" cy="1143000"/>
          </a:xfrm>
        </p:spPr>
        <p:txBody>
          <a:bodyPr>
            <a:normAutofit/>
          </a:bodyPr>
          <a:lstStyle/>
          <a:p>
            <a:r>
              <a:rPr lang="ru-RU" altLang="ru-RU" sz="36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Российские фонды </a:t>
            </a:r>
            <a:r>
              <a:rPr lang="ru-RU" altLang="ru-RU" sz="3600" b="1" spc="50" dirty="0" err="1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грантовой</a:t>
            </a:r>
            <a:r>
              <a:rPr lang="ru-RU" altLang="ru-RU" sz="36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 поддержки </a:t>
            </a:r>
            <a:r>
              <a:rPr lang="ru-RU" alt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alt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altLang="ru-RU" sz="3600" b="1" spc="50" dirty="0" smtClean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(</a:t>
            </a:r>
            <a:r>
              <a:rPr lang="ru-RU" altLang="ru-RU" sz="3600" b="1" spc="50" dirty="0">
                <a:ln w="11430"/>
                <a:solidFill>
                  <a:srgbClr val="B25A4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  <a:cs typeface="+mn-cs"/>
              </a:rPr>
              <a:t>для каждой сферы деятельности</a:t>
            </a:r>
            <a:r>
              <a:rPr lang="ru-RU" altLang="ru-RU" sz="2800" b="1" dirty="0">
                <a:solidFill>
                  <a:srgbClr val="993300"/>
                </a:solidFill>
              </a:rPr>
              <a:t>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709" y="1783398"/>
            <a:ext cx="8686800" cy="39250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rgbClr val="993300"/>
                </a:solidFill>
              </a:rPr>
              <a:t>На сегодняшний день одним из крупных субъектов, выдающих гранты, остается государство. Как правило, поддержка выдается по двум направлениям: президентские и гранты Минэкономразвития. 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rgbClr val="993300"/>
                </a:solidFill>
              </a:rPr>
              <a:t>На региональном уровне также поддерживаются некоммерческие организации. За это отвечает исполнительная власть муниципального образования. 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rgbClr val="993300"/>
                </a:solidFill>
              </a:rPr>
              <a:t>На сегодняшний день имеется множество частных и общественных фондов, предлагающих гранты. 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4912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97131" y="2305595"/>
            <a:ext cx="4776651" cy="34812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dirty="0">
                <a:solidFill>
                  <a:srgbClr val="000066"/>
                </a:solidFill>
              </a:rPr>
              <a:t>Особое место среди государственной поддержки некоммерческих предприятий занимает Президентский грант. </a:t>
            </a:r>
          </a:p>
          <a:p>
            <a:pPr>
              <a:lnSpc>
                <a:spcPct val="90000"/>
              </a:lnSpc>
            </a:pPr>
            <a:r>
              <a:rPr lang="ru-RU" altLang="ru-RU" sz="2000" dirty="0">
                <a:solidFill>
                  <a:srgbClr val="000066"/>
                </a:solidFill>
              </a:rPr>
              <a:t>Он актуален в сферах деятельности, которые направлены на разрешение социально значимых проектов, помогающие развитию гражданского общества. 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6028509" y="1412966"/>
            <a:ext cx="5701938" cy="39689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000" dirty="0">
                <a:solidFill>
                  <a:srgbClr val="000066"/>
                </a:solidFill>
              </a:rPr>
              <a:t>Для того чтобы стать претендентом на получение гранта, должна быть НКО!</a:t>
            </a:r>
          </a:p>
          <a:p>
            <a:pPr>
              <a:lnSpc>
                <a:spcPct val="90000"/>
              </a:lnSpc>
            </a:pPr>
            <a:r>
              <a:rPr lang="ru-RU" altLang="ru-RU" sz="2000" dirty="0">
                <a:solidFill>
                  <a:srgbClr val="000066"/>
                </a:solidFill>
              </a:rPr>
              <a:t>Руководство НКО подает заявку на участие в открытом конкурсе, доказывает, что цели некоммерческой организации действительно направлены на преображение социальной или иной сферы. </a:t>
            </a:r>
          </a:p>
          <a:p>
            <a:pPr>
              <a:lnSpc>
                <a:spcPct val="90000"/>
              </a:lnSpc>
            </a:pPr>
            <a:r>
              <a:rPr lang="ru-RU" altLang="ru-RU" sz="2000" dirty="0">
                <a:solidFill>
                  <a:srgbClr val="000066"/>
                </a:solidFill>
              </a:rPr>
              <a:t>Если комиссия подтверждает, что деятельность предприятия соответствует требованиям конкурса, то конкретная НКО становится непосредственным претендентом на грант. </a:t>
            </a:r>
          </a:p>
          <a:p>
            <a:pPr>
              <a:lnSpc>
                <a:spcPct val="90000"/>
              </a:lnSpc>
            </a:pPr>
            <a:endParaRPr lang="ru-RU" altLang="ru-RU" sz="2000" dirty="0">
              <a:solidFill>
                <a:srgbClr val="000066"/>
              </a:solidFill>
            </a:endParaRPr>
          </a:p>
        </p:txBody>
      </p:sp>
      <p:pic>
        <p:nvPicPr>
          <p:cNvPr id="9224" name="Picture 8" descr="af11c39bff83db1725b5f988494b4fc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263" y="433387"/>
            <a:ext cx="3048000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3588" y="1458685"/>
            <a:ext cx="9511937" cy="41714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rgbClr val="000066"/>
                </a:solidFill>
              </a:rPr>
              <a:t>Задача 1 перед ассоциацией: найти надежную, ответственную, опытную НКО!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rgbClr val="000066"/>
                </a:solidFill>
              </a:rPr>
              <a:t>Задача 2: ознакомиться с уставной документацией этой НКО, убедиться, что её деятельность и желаемая ваша тематика гранта пересекаются.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rgbClr val="000066"/>
                </a:solidFill>
              </a:rPr>
              <a:t>Задача 3: написать проект, в котором учесть не только содержательную сторону, но и тщательно разработать финансовую, учесть интересы не только своей ассоциации, но и НКО.</a:t>
            </a: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rgbClr val="000066"/>
                </a:solidFill>
              </a:rPr>
              <a:t>Задача 4: оформить и подать заявку для участия в открытом конкурсе.</a:t>
            </a:r>
          </a:p>
        </p:txBody>
      </p:sp>
    </p:spTree>
    <p:extLst>
      <p:ext uri="{BB962C8B-B14F-4D97-AF65-F5344CB8AC3E}">
        <p14:creationId xmlns:p14="http://schemas.microsoft.com/office/powerpoint/2010/main" val="384763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000066"/>
                </a:solidFill>
              </a:rPr>
              <a:t>2014 год</a:t>
            </a:r>
            <a:br>
              <a:rPr lang="ru-RU" altLang="ru-RU" b="1" dirty="0" smtClean="0">
                <a:solidFill>
                  <a:srgbClr val="000066"/>
                </a:solidFill>
              </a:rPr>
            </a:br>
            <a:r>
              <a:rPr lang="ru-RU" altLang="ru-RU" b="1" dirty="0" smtClean="0">
                <a:solidFill>
                  <a:srgbClr val="000066"/>
                </a:solidFill>
              </a:rPr>
              <a:t>Наш первый грант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886200"/>
            <a:ext cx="8382000" cy="1391194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dirty="0" smtClean="0">
                <a:solidFill>
                  <a:srgbClr val="C00000"/>
                </a:solidFill>
              </a:rPr>
              <a:t>Социально-значимый проект  «Летняя школа для педагога».</a:t>
            </a:r>
          </a:p>
          <a:p>
            <a:pPr eaLnBrk="1" hangingPunct="1">
              <a:spcBef>
                <a:spcPct val="0"/>
              </a:spcBef>
            </a:pPr>
            <a:endParaRPr lang="ru-RU" altLang="ru-RU" b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b="1" dirty="0" smtClean="0">
                <a:solidFill>
                  <a:srgbClr val="C00000"/>
                </a:solidFill>
              </a:rPr>
              <a:t> Сессия в Крыму, 10-21.09.2014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810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780</Words>
  <Application>Microsoft Office PowerPoint</Application>
  <PresentationFormat>Произвольный</PresentationFormat>
  <Paragraphs>119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Ярославское региональное отделение Общероссийской общественной организации «Ассоциация учителей  литературы и русского языка» (ЯРО АССУЛ)</vt:lpstr>
      <vt:lpstr>Региональное отделение, созданное в 2013 году, состоит из 17 местных отделений и насчитывает 280 человек. Каждое местное отделение имеет руководителя и членов, работает по своему плану, участвует в мероприятиях регионального отделения и мероприятиях, организованных АССУЛ.</vt:lpstr>
      <vt:lpstr>Российские фонды грантовой поддержки  (для каждой сферы деятельности)</vt:lpstr>
      <vt:lpstr>Презентация PowerPoint</vt:lpstr>
      <vt:lpstr>Презентация PowerPoint</vt:lpstr>
      <vt:lpstr>2014 год Наш первый грант</vt:lpstr>
      <vt:lpstr>Презентация PowerPoint</vt:lpstr>
      <vt:lpstr>2015/2016 год Второй грант</vt:lpstr>
      <vt:lpstr>2016/2017 год Третий грант</vt:lpstr>
      <vt:lpstr>Проекты рассматриваются как одно из средств просветительской деятельности педагога</vt:lpstr>
      <vt:lpstr>Дорогу осилит идущий!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Наталья Николаевна Новикова</cp:lastModifiedBy>
  <cp:revision>84</cp:revision>
  <dcterms:created xsi:type="dcterms:W3CDTF">2017-01-30T13:00:35Z</dcterms:created>
  <dcterms:modified xsi:type="dcterms:W3CDTF">2019-09-19T13:21:45Z</dcterms:modified>
</cp:coreProperties>
</file>